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58" r:id="rId2"/>
    <p:sldId id="306" r:id="rId3"/>
    <p:sldId id="307" r:id="rId4"/>
    <p:sldId id="308" r:id="rId5"/>
    <p:sldId id="309" r:id="rId6"/>
    <p:sldId id="310" r:id="rId7"/>
    <p:sldId id="311" r:id="rId8"/>
    <p:sldId id="312" r:id="rId9"/>
    <p:sldId id="313" r:id="rId10"/>
    <p:sldId id="314" r:id="rId11"/>
    <p:sldId id="315" r:id="rId12"/>
    <p:sldId id="316" r:id="rId13"/>
    <p:sldId id="317" r:id="rId14"/>
    <p:sldId id="318" r:id="rId15"/>
    <p:sldId id="319" r:id="rId16"/>
    <p:sldId id="320" r:id="rId17"/>
    <p:sldId id="321" r:id="rId18"/>
    <p:sldId id="322" r:id="rId19"/>
    <p:sldId id="323" r:id="rId20"/>
    <p:sldId id="324" r:id="rId21"/>
    <p:sldId id="325" r:id="rId22"/>
    <p:sldId id="326" r:id="rId23"/>
    <p:sldId id="327" r:id="rId24"/>
    <p:sldId id="328" r:id="rId25"/>
    <p:sldId id="329" r:id="rId26"/>
    <p:sldId id="330" r:id="rId27"/>
    <p:sldId id="331" r:id="rId28"/>
    <p:sldId id="332" r:id="rId29"/>
    <p:sldId id="333" r:id="rId30"/>
    <p:sldId id="334" r:id="rId31"/>
    <p:sldId id="335" r:id="rId32"/>
    <p:sldId id="336" r:id="rId33"/>
    <p:sldId id="337" r:id="rId34"/>
    <p:sldId id="338" r:id="rId35"/>
    <p:sldId id="339" r:id="rId36"/>
    <p:sldId id="340" r:id="rId37"/>
    <p:sldId id="341" r:id="rId38"/>
    <p:sldId id="342" r:id="rId39"/>
    <p:sldId id="343" r:id="rId40"/>
    <p:sldId id="344" r:id="rId41"/>
    <p:sldId id="345" r:id="rId42"/>
    <p:sldId id="346" r:id="rId43"/>
    <p:sldId id="347" r:id="rId44"/>
    <p:sldId id="348" r:id="rId45"/>
    <p:sldId id="349" r:id="rId46"/>
    <p:sldId id="350" r:id="rId47"/>
    <p:sldId id="351" r:id="rId48"/>
    <p:sldId id="352" r:id="rId49"/>
    <p:sldId id="353" r:id="rId50"/>
    <p:sldId id="354" r:id="rId51"/>
    <p:sldId id="355" r:id="rId52"/>
    <p:sldId id="359" r:id="rId5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89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EAB75E-605F-4BD4-99F9-7463A78A6F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A4CEA7D-8A5F-4872-A3A9-EE991BF62C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919D98E-BCC5-4534-92CC-50BCA416AD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6678A-ED29-4A5B-A3E8-1CF0570F8CF7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F961138-E0C6-4843-9A40-4C777A7D70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E78094A-B76E-45BB-A10A-C2AF742FD5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F686B-37AC-4218-BE01-92AF41F115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89419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D6F790-F367-4D2B-B66A-2DA6F30B64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2715122-6099-4B31-953E-A137755AB7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652C075-A8E8-49F8-A7D7-3F43489640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6678A-ED29-4A5B-A3E8-1CF0570F8CF7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2B71501-C45F-4C71-B4C8-121CC4320F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0AAB509-FAD2-4978-B759-61A16A9247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F686B-37AC-4218-BE01-92AF41F115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92247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92FFD6-4C42-44D5-ABD7-FBE11DFC06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D9BAA1A-E7F7-4C43-87BA-9765C0C910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3D78B31-A74E-4D1E-AD6F-C189B075CE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6678A-ED29-4A5B-A3E8-1CF0570F8CF7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DB45851-EFA3-4661-B370-9965DF8343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D7076D2-A3D4-48AA-9C5A-001B65CB4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F686B-37AC-4218-BE01-92AF41F115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87390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EEF3FB-8C4F-481A-AEF2-E33323B10F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BF1AF9F-C56D-447A-9005-0292FE2A67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B35B2FD-FF68-4B18-8412-66994DFA0A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7752D84-C4A7-4D21-B26A-3228DFC7FD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6678A-ED29-4A5B-A3E8-1CF0570F8CF7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B7D6499-1105-43C3-8219-31F8BFCA26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14B735A-4C4A-45B3-8486-CB84A09C00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F686B-37AC-4218-BE01-92AF41F115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87654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D7191A-BF6F-404B-9C0E-8DBD3AEAF0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367D301-2143-4EB7-8F78-C4A22029F8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5472953-9D2C-4B01-9EDF-3539DBF6A7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66492AA0-C99A-4C90-8D88-F8AEFE40D1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E7EAE9B-1753-4B3D-83BA-2B300593B6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549C44EA-329E-4E71-909C-EA7306D22A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6678A-ED29-4A5B-A3E8-1CF0570F8CF7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4CB0AA3D-C6E6-4823-83AB-A70D369D26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CEE0657-7CF4-43FC-A4C1-59693AA21C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F686B-37AC-4218-BE01-92AF41F115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28908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76120B-278C-427B-8D46-DD5A7F545F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7806C28-4D65-4387-9068-E28187BB1A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6678A-ED29-4A5B-A3E8-1CF0570F8CF7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A206ABE8-2345-4412-B4D2-137D5FCFCD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8D7EECF-9E4D-4A93-A076-87F9BCC9B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F686B-37AC-4218-BE01-92AF41F115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485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108DFB62-1802-47F3-82BF-ABA351CD9F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6678A-ED29-4A5B-A3E8-1CF0570F8CF7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DA5084B4-F8BE-4028-BCEA-C047E93F65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BC1EF54-938D-4373-8982-B88EAA08C0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F686B-37AC-4218-BE01-92AF41F115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72276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819159-BE08-45A1-BD11-D04F17708C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C8AA8B2-EB8C-450C-BEC6-656580BBF2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A5D4D27-DF0C-47E7-8FF2-486CAE9601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560EE52-8FF3-4D61-A042-BF9FA9F049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6678A-ED29-4A5B-A3E8-1CF0570F8CF7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2ED092D-E2FA-4915-BE5A-4D7B5FA80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4DF865B-8EFE-47CB-AC4F-C02029B393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F686B-37AC-4218-BE01-92AF41F115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01395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437819-E109-43FF-8B7D-0C97BCFE4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308065E1-09A8-496B-9519-35A0E76D8F9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95AB5C0-99FD-48AE-AD84-B92B0097A9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26B557A-93FB-4A05-A907-0996286794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6678A-ED29-4A5B-A3E8-1CF0570F8CF7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D3311D8-B3AC-4238-AE83-17BF794394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635C647-5398-40AE-9682-8DEBB9AE7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F686B-37AC-4218-BE01-92AF41F115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29504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1ABDF3-B305-4D04-B1EF-B7474A331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1BCD21F-18C4-43A8-B7DC-752C0695EB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AAA5FBB-0796-4E4D-B0CB-48180C3144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6678A-ED29-4A5B-A3E8-1CF0570F8CF7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B95B911-330A-49E4-A9F8-4295CD9A6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011985D-2D62-47AE-9CD9-5CA5F2F90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F686B-37AC-4218-BE01-92AF41F115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034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A45A4C4-4F63-4CB9-8BE6-D57DC3D53E6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9191432-D465-4B69-B568-283BA25BDF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1A54E25-F829-4456-A77C-CF8FB1DD20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6678A-ED29-4A5B-A3E8-1CF0570F8CF7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DC1DD9B-D517-4684-B110-FAE129FC51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DDEF187-EF4E-4F3E-9099-E0D8037B4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F686B-37AC-4218-BE01-92AF41F115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61861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A42AE9-5890-417C-9E23-3BAABB3672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5F106B9-28A3-4002-AD2B-CA32229B8A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763B319-77D5-487B-9F15-A0E143B38F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6678A-ED29-4A5B-A3E8-1CF0570F8CF7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392AFEC-F987-478A-8751-9F224976E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024A59E-3511-43FA-B41A-F7DD5B7665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F686B-37AC-4218-BE01-92AF41F115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60178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B1A9A8-3BC5-4F34-8FA1-4EA0A23D92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368AC9D-C690-49F0-B33B-07D8E1CA1F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D9194F2-B7F4-4A8A-B157-CB74F43BD3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06678A-ED29-4A5B-A3E8-1CF0570F8CF7}" type="datetimeFigureOut">
              <a:rPr lang="ru-RU" smtClean="0"/>
              <a:t>14.09.2024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3DFEB9F-9B27-42F5-8711-93D5AFB32D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AC71666-E411-43D1-B01F-63497E49E5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9F686B-37AC-4218-BE01-92AF41F115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9482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490314-5A2A-4278-81CB-D89C072171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4E57D59-5DA4-438D-AC63-F7DAE09682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A543D88-3095-476E-AAAD-F7211A2C25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2859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8D155A-B7B2-4120-A7B2-9A6F705767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Введение в роль частного сектора в кибербезопасности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2E4210E-6012-4EC5-8DC7-4214722A2A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Частный сектор играет решающую роль в кибербезопасности, владея более чем 85% критической инфраструктуры.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Государственно-частные партнерства (ГЧП) используют частную экспертизу с государственными возможностями в усилиях по кибербезопасности.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Рамочная программа NIST обеспечивает общий язык для сотрудничества между государственным и частным секторами.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Вклад частного сектора включает обмен разведданными об угрозах, разработку технологий и реагирование на инциденты.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Концепция разделенной ответственности между государственным и частным секторами получила распространение в кибербезопасности.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30605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A7EF38-AA20-4348-AD28-C9E0CD76C5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Правовая основа для участия частного сектора в кибербезопасности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2CAA192-9B20-4E4D-ADA1-E16A9D0833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Закон США об обмене информацией о кибербезопасности 2015 года обеспечивает защиту от ответственности за обмен информацией о кибербезопасности.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Директива ЕС по NIS предписывает государственно-частное сотрудничество в усилиях по кибербезопасности.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Закон США о внутренней безопасности устанавливает роль Министерства внутренней безопасности в содействии государственно-частным партнерствам.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Нормативные требования, такие как Стандарты по борьбе с терроризмом для химических объектов, налагают конкретные обязательства по кибербезопасности на частные организации.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Эта правовая база решает проблемы ответственности и конфиденциальности, одновременно поощряя обмен информацией между секторами.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29524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C4745A6-58C7-46BF-A903-BD166D71DD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Модели государственно-частных партнерств в кибербезопасности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5EF53B8-5EAF-4AA8-BDA8-FA7D172B8C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Центры анализа и обмена информацией (ISAC) обеспечивают обмен информацией о кибербезопасности для конкретных секторов.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Программа обмена информацией и сотрудничества в области кибербезопасности (CISCP) способствует двустороннему обмену информацией об угрозах.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Партнерство Великобритании по обмену информацией о кибербезопасности (CiSP) обеспечивает обмен информацией об угрозах в реальном времени.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Агентство кибербезопасности Сингапура (CSSA) использует аналитику для анализа угроз в сотрудничестве с частным сектором.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Совместная инициатива по киберзащите (JCDC) направлена на объединение оборонительных действий во всех государственных и частных секторах.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80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0E0B14-A12E-412C-B961-B447D775EE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Механизмы обмена разведданными об угрозах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A0F024E-459D-4D2F-805C-AA2434FC24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Протокол светофора стандартизирует классификацию информации для эффективного обмена между секторами.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Автоматизированный обмен индикаторами позволяет обмениваться индикаторами киберугроз в реальном времени.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Организации по обмену информацией и анализу (ISAO) предлагают гибкие модели обмена в различных секторах.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Платформа обмена информацией о вредоносном ПО (MISP) предоставляет решения с открытым исходным кодом для обмена индикаторами компрометации.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Программа допуска частного сектора решает вопросы обмена секретной информацией с доверенными партнерами из частного сектора.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90589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CB92D7-25AD-4C27-BF95-00820DEF2D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Совместные учения по кибербезопасности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5D6F3A0-9C31-4E8C-BB47-E1EFF5A3CA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Серия Cyber Storm в США проверяет национальные возможности реагирования на кибер-инциденты с участием частного сектора.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Европейские учения Cyber Europe улучшают трансграничное сотрудничество при инцидентах кибербезопасности.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Учения НАТО Locked Shields являются крупнейшими в мире международными учениями по киберзащите с реальным огнем.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Учения для конкретных секторов, такие как Quantum Dawn, решают проблемы в финансовой отрасли.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Киберполигоны позволяют проводить сложные крупномасштабные симуляции для реалистичных тренировочных сценариев.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95681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38D55D-265A-4541-8273-A630DB7682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Участие частного сектора в национальных стратегиях кибербезопасности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D5870C0-5E3B-44DD-BE12-5241183FB8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Страны, такие как Австралия и Сингапур, имеют формальные процессы консультаций с частным сектором для стратегий кибербезопасности.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Национальная киберстратегия США явно признает и определяет роли частного сектора в национальной кибербезопасности.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Инициативы "безопасность по дизайну" продвигают интегрированные функции безопасности в продуктах и услугах.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Отраслевые ассоциации играют значительную роль в формировании национальной политики кибербезопасности.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Перспективы частного сектора включаются в национальные оценки рисков кибербезопасности.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39995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BC9535-198C-4A57-9247-01F6F3A23E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Вклад частного сектора в инновации и НИОКР в области кибербезопасности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6DEA10D-7E61-4E3E-9FBE-6D6AB4DE9E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Государственные программы, такие как Программа инновационных исследований малого бизнеса (SBIR), поддерживают НИОКР частного сектора в области кибербезопасности.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Соглашения о совместных исследованиях и разработках (CRADA) позволяют проводить совместные исследования между государственными и частными организациями.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Государственно-частные центры, такие как Национальный центр передового опыта в области кибербезопасности (NCCoE), решают прикладные задачи кибербезопасности.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Призовые конкурсы стимулируют инновации в решениях кибербезопасности от частного сектора.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Регуляторные песочницы позволяют тестировать инновационные решения кибербезопасности в контролируемых средах.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22122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4EEF0D-2208-4B25-B41D-B49BB2B3D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Роль частного сектора в развитии кадров кибербезопасности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5787909-E41E-497C-8D42-C9AA7ED0E1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Участие отрасли в разработке учебных программ демонстрируется Национальной инициативой по образованию в области кибербезопасности (NICE).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Отраслевые сертификации в области кибербезопасности получают признание государственных агентств.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Частные организации предоставляют стажировки и ученичество для развития кадров в области кибербезопасности.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Корпоративные взносы поддерживают кампании по повышению осведомленности о кибербезопасности для общественного образования.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Спонсируемые отраслью соревнования помогают выявлять и воспитывать таланты в области кибербезопасности.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70470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7849DC-C45B-450F-843A-08F9CD2B73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Государственно-частное сотрудничество в управлении кризисами и реагировании на инциденты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F86CDED-1393-43A3-ACF4-5628B6D435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Национальный план реагирования на киберинциденты США (NCIRP) описывает скоординированные рамки реагирования с участием частного сектора.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Группы единой координации по кибербезопасности (UCG) объединяют государственных и частных заинтересованных сторон во время крупных инцидентов.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Директива ЕС по NIS устанавливает процессы отчетности об инцидентах для операторов критической инфраструктуры.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Соглашения о взаимной помощи позволяют обмениваться ресурсами между государственными и частными организациями во время кризисов.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Операционные центры, такие как Национальный центр интеграции кибербезопасности и связи (NCCIC), обеспечивают сотрудничество в реальном времени.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34970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A65A7E-D7C3-4B66-88F8-4B64010257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Будущее государственно-частных партнерств в кибербезопасности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12FBB6E-5C47-4EE7-819C-5476AE9D2E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Проблемы в государственно-частных партнерствах включают построение доверия и балансирование национальной безопасности с корпоративными интересами.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Четкие правовые рамки и защита от ответственности необходимы для эффективного государственно-частного сотрудничества.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Измерение эффективности государственно-частных партнерств остается значительной проблемой в кибербезопасности.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Обеспечение участия малых и средних предприятий (МСП) жизненно важно для всесторонних усилий в области кибербезопасности.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Ключевые соображения включают адаптацию к развивающимся угрозам и разработку комплексных стратегий защиты, использующих сильные стороны обоих секторов.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79681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D5E7EE-39B9-49ED-BC21-2AA3D5453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Введение в стандарты и лучшие практики кибербезопасности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2428E5A-91F8-4BC1-82FD-4D06B66939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Ключевые рамки кибербезопасности включают серию ISO/IEC 27000 и NIST Special Publication 800-53.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Стандарты могут быть обязательными или добровольными, установленными такими органами, как ISO, NIST, CIS и ENISA.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Эволюция стандартов кибербезопасности восходит к Критериям оценки доверенных компьютерных систем (TCSEC) 1983 года.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Эти стандарты предоставляют организациям систематические методы для защиты информационных систем и данных.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Различие между обязательными и добровольными стандартами отражает различные регуляторные подходы и организационные потребности в управлении кибербезопасностью.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73390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D11FE0-160A-4887-AFEB-E468CB272E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Серия </a:t>
            </a:r>
            <a:r>
              <a:rPr lang="en-US"/>
              <a:t>ISO/IEC 27000</a:t>
            </a:r>
            <a:br>
              <a:rPr lang="en-US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5281BD0-51C6-41A6-B362-B5C4B0AF1B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Серия ISO/IEC 27000 является краеугольным камнем международных стандартов кибербезопасности.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ISO/IEC 27001 определяет требования к Системе управления информационной безопасностью (СУИБ), принимая подход, основанный на оценке рисков.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ISO/IEC 27002 предоставляет подробные меры безопасности для внедрения стандарта ISO/IEC 27001.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Внедрение серии ISO/IEC 27000 следует циклу "Планировать-Делать-Проверять-Действовать" (PDCA) для непрерывного улучшения.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Эта серия предлагает комплексную структуру для управления информационной безопасностью, охватывая различные аспекты от оценки рисков до конкретных мер контроля.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47701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0F2841-2BE4-4F0A-90DF-02BDD20CC2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Рамочная программа NIST по кибербезопасности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4997B2B-1792-4844-B112-90A0527534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Рамочная программа NIST по кибербезопасности широко применяется для управления рисками в организациях.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Она включает пять основных функций: Идентифицировать, Защищать, Обнаруживать, Реагировать и Восстанавливать.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Уровни внедрения предоставляют контекст для процессов управления рисками организации.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NIST Special Publication 800-53 предлагает всеобъемлющий каталог мер 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Эта структура предлагает стратегический взгляд на управление рисками кибербезопасности, предоставляя организациям гибкий и комплексный подход к оценке и улучшению их позиции в области кибербезопасности.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31692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214B18-F633-45AE-BEEE-78C7661909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Европейские стандарты кибербезопасности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5D0EACD-46D5-43DE-9683-8A4B756B30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ENISA разрабатывает и продвигает стандарты кибербезопасности во всех странах-членах ЕС.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Директива NIS устанавливает базовые меры безопасности для операторов основных услуг.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Рамочная программа ЕС по сертификации кибербезопасности направлена на гармонизированную сертификацию цифровых продуктов и услуг.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Технические стандарты ETSI охватывают конкретные технологии в области кибербезопасности.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Эти инициативы отражают приверженность ЕС созданию безопасной цифровой среды, охватывая различные аспекты от базовых мер безопасности до сертификации.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94141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E06A38-9647-4F32-9063-C3AB944797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Отраслевые стандарты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228FD5B-FF33-4D6F-9260-9D73029782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PCI DSS описывает требования к безопасности платежных карт в финансовом секторе.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Стандарты NERC CIP фокусируются на безопасности электрических систем в энергетическом секторе.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Правило безопасности HIPAA защищает электронную медицинскую информацию в здравоохранении.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Программа безопасности клиентов SWIFT (CSP) направлена на обеспечение безопасности глобальной банковской системы.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Эти стандарты предоставляют индивидуальные руководства для специализированных областей, учитывая конкретные потребности безопасности различных отраслей.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82165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51CB44-8DDB-401F-BF78-51CA8D96AB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Национальные стандарты кибербезопасности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A768B14-13D5-4E54-A218-FD4C3BF689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Схема Cyber Essentials Великобритании предоставляет базовые меры кибербезопасности для организаций.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Модель зрелости Essential Eight Австралии описывает ключевые стратегии кибербезопасности.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Руководства по управлению кибербезопасностью Японии интегрируют безопасность с корпоративными стратегиями.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Схема маркировки кибербезопасности Сингапура решает вопросы безопасности устройств IoT.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Эти национальные рамки демонстрируют различные подходы к кибербезопасности, отражая разные приоритеты и ландшафты рисков.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64646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3A9FB1-9499-4D19-A8E7-3C35707D10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Лучшие практики управления идентификацией и доступом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D8E9F72-BCEC-466F-A19D-DC3104CD7E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NIST Special Publication 800-63 предоставляет всеобъемлющие руководства по цифровой идентификации.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Стандарты FIDO Alliance продвигают методы надежной аутентификации.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OAuth 2.0 и OpenID Connect обеспечивают безопасную авторизацию для веб-приложений.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Лучшие практики политики паролей подчеркивают важность длины над сложностью в современных подходах.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Внедрение многофакторной аутентификации (MFA) и принцип наименьших привилегий являются ключевыми компонентами надежного управления идентификацией.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88353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025E1FE-C67F-44AD-BEC9-476B280CCC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Лучшие практики сетевой безопасности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A58825E-85B1-42CB-AB9E-71DFA582F1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Сегментация сети имеет решающее значение для сдерживания потенциальных нарушений 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Руководства по конфигурации брандмауэра подчеркивают четко определенные правила для контроля трафика.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Безопасный удаленный доступ имеет решающее значение для защиты распределенных рабочих сред.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Системы обнаружения вторжений (IDS) и системы предотвращения вторжений (IPS) выявляют и реагируют на сетевые нарушения.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Микросегментация согласуется с принципами нулевого доверия для повышенной сетевой 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3497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CC8EFE-08EA-45BE-AE18-4B7CEC2931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Практики защиты данных и шифрования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2BB4FD8-C601-4B45-85A3-B97976CE93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Классификация данных позволяет применять соответствующие меры безопасности к различным типам информации.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Внедрение предотвращения утечки данных (DLP) предотвращает несанкционированную утечку данных.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Управление ключами охватывает весь жизненный цикл ключей шифрования для надежной защиты данных.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Безопасные процессы резервного копирования и восстановления обеспечивают непрерывность бизнеса в случае потери или повреждения данных.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Защита облачных данных требует модели общей ответственности между поставщиками услуг и клиентами.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49295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B5EF6D-DFC5-429F-AFB3-7EF5296A9D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Внедрение стандартов кибербезопасности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9199E1F-6B78-4600-AB45-47397CA1E2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Для эффективного внедрения стандартов кибербезопасности необходим целостный подход, сочетающий технические, организационные и человеческие факторы.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Приверженность высшего руководства стимулирует принятие стандартов кибербезопасности во всей организации.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Обучение сотрудников является фундаментальным для успешного внедрения стандартов и лучших практик кибербезопасности.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Балансирование соответствия с операционной эффективностью включает стратегические компромиссы в управлении кибербезопасностью.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Непрерывное улучшение, регулярные оценки и интеграция безопасности в стратегическое принятие решений являются ключевыми соображениями для поддержания надежной позиции в области кибербезопасности.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64672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B38903-CA63-41E5-8A7F-C3F34572B9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Введение в реагирование на киберинциденты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6A5EF2B-C340-4408-8878-4EFDE6FC29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Реагирование на киберинциденты включает обнаружение, анализ, сдерживание и восстановление после киберинцидентов.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NIST SP 800-61r2 определяет ключевые компоненты реагирования на киберинциденты.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Хорошо подготовленные группы реагирования на инциденты значительно снижают затраты на устранение нарушений и время разрешения.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Область реагирования на киберинциденты развилась с момента создания CERT в 1988 году.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Правовые стимулы, такие как Директива ЕС по NIS и CISA США, формируют практики реагирования на киберинциденты.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21541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BC0E87-05F6-4367-A941-F4576EC9A1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Правовая основа реагирования на киберинциденты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F1A4F1F-EC76-4FB5-A791-0D67A7F028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Директива ЕС по NIS предписывает отчетность об инцидентах для операторов основных услуг.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FISMA США требует от федеральных агентств внедрения возможностей реагирования на инциденты.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Статья 33 GDPR требует оперативного уведомления о нарушениях данных в течение 72 часов.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Законы штатов США, такие как SB-1386 Калифорнии, стали пионерами в обязательном уведомлении о нарушениях.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CISA 2015 обеспечивает защиту от ответственности за обмен информацией во время киберинцидентов.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94278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434236-E2A2-4D74-83E8-8B8227005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Планирование реагирования на инциденты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F173761-419D-4F68-9428-2BAABFD5DF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ISO/IEC 27035 и NIST SP 800-61r2 предоставляют руководство по разработке планов реагирования на инциденты.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Ключевые компоненты планов реагирования на инциденты включают структуры команд, роли и классификацию инцидентов.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Рамочная программа FIRST помогает в создании специализированных групп реагирования на инциденты.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Регулярные тренировки и учения поддерживают готовность к реагированию на киберинциденты.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Комплексные планы коммуникации необходимы для информирования заинтересованных сторон во время инцидентов.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07442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D5C31E-582A-4D19-9C1B-922450F97C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Обнаружение и анализ инцидентов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B10E4FA-5C28-46FF-9237-06A12DD697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Методы обнаружения инцидентов варьируются от автоматизированных инструментов, таких как IDS, до ручных процессов.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Системы SIEM коррелируют события из нескольких источников для выявления потенциальных инцидентов.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Установление базовых показателей нормального поведения сети помогает в обнаружении аномалий.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Сетевая форензика и анализ логов предоставляют информацию о характере нарушений 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Анализ поведения пользователей и объектов (UEBA) обнаруживает аномальную активность, указывающую на скомпрометированные учетные записи или внутренние угрозы.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6150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BA7508-8EE0-4D22-BA4A-AFCE6BA43E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Стратегии сдерживания инцидентов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0958D92-FAD2-42A4-91D8-5D412ED3A8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Немедленные действия по сдерживанию могут включать изоляцию системы и блокировку вредоносных IP-адресов.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Изоляция и сегментация сети предотвращают латеральное перемещение угроз внутри организации.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Отключение систем требует тщательной оценки рисков для балансирования безопасности и операционных потребностей.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Продвинутые методы, такие как ловушки, предоставляют информацию о поведении атакующего во время сдерживания.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Сохранение доказательств имеет решающее значение для последующего расследования и возможных судебных разбирательств.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371344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0804F0-018F-4261-8212-9AD5696ACA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Устранение и восстановление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15A96F7-E85D-422C-9D74-643227A9CC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Методы устранения включают удаление вредоносного ПО и закрытие уязвимостей для устранения первопричин.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Восстановление системы из чистых резервных копий обеспечивает целостность данных после инцидента.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Сброс учетных данных и пересмотр контроля доступа являются важными частями процесса восстановления.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Проводится анализ первопричин для предотвращения повторения подобных инцидентов.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Стратегии восстановления после программ-вымогателей могут включать переговоры, инструменты дешифрования или восстановление из резервных копий.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313015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DF3CCC-CD2F-4F5A-AB26-DE2D391A3D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CSIRT и центры реагирования на инциденты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44F5290-AD87-4786-88BD-C7097BBAF9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Группы реагирования на инциденты компьютерной безопасности (CSIRT) координируют управление инцидентами кибербезопасности.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Услуги, предоставляемые CSIRT, включают обработку инцидентов, управление уязвимостями и управление качеством 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Национальные CSIRT координируют усилия на уровне страны для более широкого реагирования на инциденты.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Центры анализа и обмена информацией (ISAC) облегчают обмен разведданными в конкретных секторах.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Международное сотрудничество осуществляется через сети, такие как FIRST (Форум групп реагирования на инциденты и групп безопасности).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68892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C899A5-41F9-40D9-8721-FF1B36B5AA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Обмен информацией при реагировании на инциденты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B50C923-6123-4604-8E65-F8A1161523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Общие данные включают индикаторы компрометации (IoC), методологии атак и стратегии смягчения последствий.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Рамочные программы, такие как Протокол светофора (TLP), облегчают последовательную передачу разведданных об угрозах.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Организации по обмену информацией и анализу (ISAO) предоставляют гибкие модели для обмена информацией об угрозах.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Автоматизированные платформы, такие как Автоматизированный обмен индикаторами (AIS), ускоряют распространение разведданных.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Методы санитизации информации защищают конфиденциальность, обеспечивая при этом эффективный обмен разведданными об угрозах.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96537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E79B03-025E-4FD2-BB5A-208DC07EFA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Правовые и этические соображения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6B230A2-550F-471A-855C-1AAE3BDC16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Проблемы конфиденциальности должны быть сбалансированы с необходимостью тщательного анализа при реагировании на инциденты.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Поддержание цепочки хранения имеет решающее значение для обеспечения юридической допустимости цифровых доказательств.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Трансграничные инциденты требуют навигации по различным правовым юрисдикциям и требованиям соответствия.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Процессы раскрытия уязвимостей поднимают этические вопросы о ответственном обмене информацией.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Обязательные требования к отчетности о киберинцидентах варьируются в зависимости от юрисдикции и сектора.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385184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17E82D-A84C-40AD-9616-2FF1DD3387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Комплексное реагирование на киберинциденты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2DE7C3B-CE3D-458F-AB1F-E2E909B07B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Эффективное реагирование на киберинциденты требует сочетания планов, инфраструктуры, квалифицированного персонала и четких правовых рамок.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Обмен информацией имеет решающее значение для коллективной защиты от развивающихся киберугроз.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Пост-инцидентные обзоры позволяют постоянно улучшать возможности реагирования на инциденты.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Управление связями с общественностью является неотъемлемой частью эффективного реагирования на киберинциденты.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Ключевые аспекты успешного реагирования на инциденты включают постоянную адаптацию, межорганизационную координацию и стратегическую коммуникацию.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595345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DC19E6-8100-4F7B-9CF7-A91E5BD2C9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Введение в кибергигиену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CCD0AFC-47B5-435E-8BC3-C9E55E4E94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Кибергигиена относится к практикам поддержания здоровья системы и онлайн-безопасности в цифровой среде.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Ключевые компоненты кибергигиены включают управление паролями, обновление программного обеспечения, резервное копирование данных и осведомленность о 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Концепция кибергигиены эволюционировала от ранних практик компьютерной безопасности до решения современных цифровых угроз.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Кибергигиена имеет решающее значение для предотвращения распространенных киберугроз и обеспечения соответствия законам о кибербезопасности.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Понимание и внедрение практик кибергигиены необходимы для отдельных лиц и организаций для поддержания базового уровня 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223574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05E2FE-5AA7-450C-BC54-8423DC9D14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Правовая основа кибергигиены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E2658AB-DB46-4701-A02F-FCD603E5EC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Агентство по кибербезопасности и безопасности инфраструктуры США (CISA) продвигает обмен информацией об угрозах как часть кибергигиены.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Директива ЕС о безопасности сетей и информации (NIS) предписывает соответствующие меры кибербезопасности для основных услуг.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Отраслевые правила, такие как HIPAA, налагают конкретные требования к кибергигиене в здравоохранении.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Концепция "разумной безопасности" устанавливает минимальные стандарты для практик кибергигиены.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Общий регламент по защите данных (GDPR) подчеркивает целостность и конфиденциальность данных как часть кибергигиены.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07965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679EE3-B00A-417C-9632-93755A916A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Управление паролями и аутентификация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E77CEBB-032A-4052-8206-E4B84DED5E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NIST Special Publication 800-63B предоставляет всеобъемлющие руководства по управлению паролями и аутентификации.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Многофакторная аутентификация предписана в таких правилах, как Стандарт безопасности данных индустрии платежных карт (PCI DSS).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Менеджеры паролей поднимают правовые вопросы, касающиеся безопасности и ответственности в организационных условиях.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Биометрическая аутентификация вводит сложные правовые вопросы, рассматриваемые в Директиве ЕС о защите биометрических данных.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Решения единого входа представляют проблемы внедрения и правовые риски для организаций, их принимающих.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798776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486F72-537F-44B0-9442-850C7AF2D8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Обновления программного обеспечения и управление исправлениями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AC47749-CCC3-42AC-99FB-C0FCEF306A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Атака WannaCry подчеркнула важность своевременных обновлений программного обеспечения в кибергигиене.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CISA предоставляет лучшие практики для систематического управления исправлениями как часть руководств по кибергигиене.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Правовые последствия отказа от установки исправлений были продемонстрированы в деле об утечке данных Equifax.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Управление исправлениями в предприятиях сталкивается с проблемами из-за операционных соображений и совместимости систем.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ISO/IEC 29147 предоставляет руководство по процессам раскрытия уязвимостей для поставщиков программного обеспечения.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370536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538624-B9B5-4C56-BFFD-F987205E58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Резервное копирование и восстановление данных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C11D8BD-9DD0-4BC3-906B-6B62B4BB84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NIST Special Publication 800-34 предлагает всеобъемлющие руководства по практикам резервного копирования и восстановления данных.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Правило "3-2-1" предоставляет надежную основу для стратегий резервного копирования данных в кибергигиене.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Юридические требования к резервному копированию и восстановлению данных варьируются в разных отраслях и юрисдикциях.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Облачные решения для резервного копирования вводят новые правовые соображения относительно суверенитета данных и конфиденциальности.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Политики хранения данных должны балансировать доступность с требованиями минимизации данных в рамках соответствия.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786246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CE5881-C98C-4A7C-B9E3-377C5515F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Безопасность электронной почты и веб-серфинга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DC2E568-61C3-492E-9FCD-580C53D4E4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Лучшие практики безопасности электронной почты включают сильную аутентификацию, шифрование и обучение пользователей.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Правовые последствия фишинговых атак были подчеркнуты в многочисленных судебных делах.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Шифрование электронной почты и цифровые подписи приобрели юридическое значение, особенно в соответствии с Регламентом ЕС eIDAS.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Хранение электронной почты сталкивается с различными правовыми требованиями в зависимости от отрасли и юрисдикции.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Безопасные практики веб-серфинга включают использование HTTPS и соответствующие настройки безопасности браузера.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163402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6B2DB6-1FDE-421D-842A-5B0AFB4A10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Безопасность мобильных устройств и политики BYOD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90CFC39-566F-48D3-B47E-0CA76CDDFC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NIST Special Publication 800-124 предоставляет всеобъемлющие руководства по безопасности мобильных устройств.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Внедрение управления мобильными устройствами (MDM) поднимает вопросы конфиденциальности в среде BYOD.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Политики "Принеси свое устройство" (BYOD) вводят риски безопасности, требующие технических контролей и четких организационных руководств.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Проверка и управление приложениями имеют решающее значение для поддержания безопасности в мобильных экосистемах.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Мобильные VPN обеспечивают безопасные соединения для удаленных работников, использующих различные устройства и сети.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543074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CAD186-34DC-465F-AEA2-24D1A3F40B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Осведомленность о социальной инженерии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FCAE713-23FC-42BD-96C2-9A9CE9CA2F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Распространенные методы социальной инженерии эксплуатируют психологические уязвимости пользователей.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Правовые последствия успешных атак социальной инженерии могут быть серьезными для организаций.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Обучение осведомленности о безопасности имеет решающее значение и демонстрирует эффективность в борьбе с угрозами социальной инженерии.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Организации несут юридическую ответственность за защиту от атак социальной инженерии посредством политик и обучения.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Лучшие практики противодействия социальной инженерии включают внедрение многофакторной аутентификации и поощрение скептицизма пользователей.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762655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911162-011A-42D9-B046-A483CF4B78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Физическая безопасность и политики чистого стола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C23C7CE-DDA1-42DD-8C6C-B4F9FF9872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ISO/IEC 27001 подчеркивает важность физической безопасности в общем управлении информационной безопасностью.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Политики чистого стола предотвращают несанкционированный доступ к физическим материалам, содержащим конфиденциальную информацию.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Нарушения физической безопасности могут иметь значительные правовые последствия для защиты данных и конфиденциальности.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Системы контроля доступа необходимы, но подлежат различным правилам относительно конфиденциальности и защиты данных.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Безопасное уничтожение физических документов критически важно для предотвращения утечек данных из-за неправильного обращения с конфиденциальными материалами.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377080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64C9B4-690D-4FF4-8923-F849B6D310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Кибергигиена в правовой культуре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0D442C0-BA0E-4100-A035-5396F4A3BF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Кибергигиена охватывает управление паролями, обновления, резервное копирование, безопасность электронной почты/веб, мобильную безопасность, осведомленность о социальной инженерии и физическую безопасность.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Лидерство имеет решающее значение в продвижении культуры кибергигиены внутри организаций и общества.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Последовательные практики кибергигиены среди разнообразных групп требуют постоянного образования и четких политик.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Пренебрежение основной кибергигиеной может иметь серьезные правовые и репутационные последствия для отдельных лиц и организаций.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Интеграция кибергигиены в правовую культуру отражает общую ответственность за поддержание безопасной цифровой экосистемы.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291866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2D72B9-A200-4967-9D29-6F95291579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Введение в стратегическое планирование кибербезопасности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E8C0EEC-6649-4F28-916C-CA1E57A019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Стратегическое планирование кибербезопасности согласует инициативы безопасности с бизнес-целями для долгосрочного управления рисками.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Организации с четко определенными стратегиями кибербезопасности имеют более низкие затраты на устранение нарушений согласно исследованиям.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Ключевые компоненты стратегического планирования кибербезопасности соответствуют таким рамкам, как Рамочная программа кибербезопасности NIST.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Управление киберрисками является центральным в стратегическом планировании, включая систематическое выявление угроз и их снижение.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Стратегическое планирование кибербезопасности охватывает выявление, защиту, обнаружение, реагирование и восстановление от киберугроз.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403212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D2E20E-0095-4041-A107-AE4E3AAAF3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Национальные стратегии кибербезопасности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139C628-B639-4A34-B241-C08D588C36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Национальные стратегии кибербезопасности защищают цифровую инфраструктуру и способствуют созданию безопасных киберэкосистем на уровне страны.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Стратегии США и Великобритании затрагивают защиту критической инфраструктуры, международное сотрудничество и развитие рабочей силы.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Международный союз электросвязи (МСЭ) предоставляет руководства по формулированию национальной стратегии кибербезопасности.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Законодательство, такое как Закон США о повышении кибербезопасности, поддерживает реализацию национальных стратегий.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Государственно-частные партнерства имеют решающее значение в национальных стратегиях, признавая частную собственность на критическую инфраструктуру.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233395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E4FE61-2808-474F-B7EF-373857BBB8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Отраслевые стратегии кибербезопасности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37A7860-F5BD-47E4-B196-28E54F6284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Отраслевые стратегии кибербезопасности решают уникальные проблемы отрасли, такие как в Отраслевом плане финансовых услуг США.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Центры анализа и обмена информацией (ISAC) облегчают обмен разведданными об угрозах между участниками отрасли.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Нормативные требования, такие как HIPAA в здравоохранении, стимулируют разработку отраслевых стратегий кибербезопасности.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Все чаще признаются межотраслевые зависимости, подчеркивая потенциальные каскадные сбои в взаимосвязанных отраслях.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Отраслевые стандарты, такие как NERC CIP в энергетическом секторе, формируют отраслевые стратегии кибербезопасности.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726977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89BE39-7DA2-4B6E-A22E-1A60BFC6AB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Организационные стратегии кибербезопасности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821AAD7-1822-419A-B040-98CA24C091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Организационные стратегии кибербезопасности переводят высокоуровневые принципы в выполнимые планы для отдельных организаций.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Разработка организационных стратегий часто соответствует таким рамкам, как ISO/IEC 27001, для всестороннего охвата.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Оценка рисков формирует основу организационных стратегий, руководствуясь методологиями, такими как NIST SP 800-30.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Согласование стратегий кибербезопасности с бизнес-целями обеспечивает поддержку руководства и демонстрирует ценность.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Участие совета директоров имеет решающее значение в организационных стратегиях кибербезопасности, коррелируя с эффективными программами 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284010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FCFB9B-2B65-412E-886B-E1A27A0CDC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Оценка и управление киберрисками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21DDDDE-4CE2-48AF-9F10-A88E318C8A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Методологии, такие как Факторный анализ информационных рисков (FAIR), предлагают количественные подходы для приоритизации киберрисков.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Методы моделирования угроз, такие как STRIDE, выявляют потенциальные векторы атак в системах и приложениях.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Оценки уязвимостей используют стандарты, такие как Система оценки общих уязвимостей (CVSS), для оценки слабых мест.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Инвентаризация и классификация активов являются основополагающими шагами в оценке и управлении киберрисками.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Организации часто используют комбинированные количественные и качественные методы для всесторонней оценки рисков.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27141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838147-E4E1-4A2E-8897-45CD25E210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Метрики и </a:t>
            </a:r>
            <a:r>
              <a:rPr lang="en-US"/>
              <a:t>KPI </a:t>
            </a:r>
            <a:r>
              <a:rPr lang="ru-RU"/>
              <a:t>кибербезопасности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0E0EA69-165E-4F11-8E40-483A3DD550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Хорошо разработанные метрики кибербезопасности предоставляют объективные, количественные измерения производительности 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Эффективные метрики должны последовательно измеряться, быть недорогими в сборе и значимыми для принятия решений.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Категории метрик кибербезопасности включают операционные, тактические и стратегические показатели.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Ключевые показатели эффективности (KPI) часто соответствуют отраслевым ориентирам для сравнительного анализа.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Оценочные карты и панели визуализируют производительность кибербезопасности, облегчая обсуждения на уровне совета директоров о позиции 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304894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D2519B-17F0-4052-8733-FC781BCEBD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Планирование реагирования на инциденты и непрерывности бизнеса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AB83632-1F2C-4345-B966-FD6378D5DD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Планирование реагирования на инциденты и непрерывности бизнеса имеет решающее значение для управления и восстановления после нарушений кибербезопасности.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Интеграция планов реагирования на инциденты следует стандартам, таким как ISO/IEC 27035, для всестороннего охвата.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Ключевые компоненты планов реагирования на инциденты включают определенные роли, схемы классификации инцидентов и процедуры реагирования.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Настольные учения улучшают готовность путем моделирования различных сценариев инцидентов кибербезопасности.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Юридические требования к отчетности об инцидентах различаются в зависимости от юрисдикции и должны быть включены в планы реагирования.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881045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060EF8-FE6A-42DC-A402-51B090E4BE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Управление рисками цепочки поставок и третьих сторон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F9C364F-1D79-4BB1-9610-25C7DBDDFD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Атака SolarWinds подчеркнула критическую важность безопасности цепочки поставок в стратегиях кибербезопасности.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Методы оценки рисков поставщиков, такие как опросник Стандартизированного сбора информации (SIG), оценивают безопасность третьих сторон.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Правила, такие как Федеральные правила закупок (FAR), налагают обязательства по кибербезопасности на государственных подрядчиков.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Руководства по безопасному жизненному циклу разработки программного обеспечения (SDLC) подчеркивают интеграцию безопасности на протяжении всего процесса разработки.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Управление рисками n-й стороны требует всестороннего видения расширенной экосистемы цепочки поставок.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89435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D4C0EA-A7A8-4C02-80FD-31424CA339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Развитие кадров в области кибербезопасности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CAFB74D-E3F8-42C5-9F15-DFAE50C74D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Рамочная программа NICE предоставляет стандартизированную таксономию ролей и компетенций в области кибербезопасности для развития рабочей силы.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Стратегии развития кадров в области кибербезопасности включают конкурентоспособную оплату труда и четкие пути карьерного роста.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Партнерства между промышленностью и академическими кругами разрабатывают учебные программы, соответствующие текущим потребностям и тенденциям кибербезопасности.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Киберполигоны предлагают практические учебные среды для развития практических навыков в кибербезопасности.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Кросс-тренинг формирует универсальные команды, способные решать разнообразные задачи кибербезопасности.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901937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72F8ED-73AE-446F-A853-E830CD51BC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Реализация эффективных стратегий кибербезопасности</a:t>
            </a:r>
            <a:br>
              <a:rPr lang="ru-RU"/>
            </a:b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98A99B0-67F0-482A-B082-2F786D679C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Эффективные стратегии кибербезопасности требуют целостных подходов, основанных на оценке рисков, соответствующих общим бизнес-целям.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Приверженность руководства и сильная культура безопасности имеют решающее значение для успешной реализации стратегии.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Быстрая эволюция угроз требует постоянной адаптации стратегий кибербезопасности для решения новых рисков.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Межфункциональное сотрудничество необходимо для всесторонней реализации стратегии кибербезопасности.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r>
              <a:rPr lang="ru-RU"/>
              <a:t>Реализация комплексных стратегий кибербезопасности включает балансирование нескольких факторов, от управления рисками до организационной культуры, для создания устойчивых цифровых сред.</a:t>
            </a:r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  <a:p>
            <a:pPr>
              <a:spcBef>
                <a:spcPts val="0"/>
              </a:spcBef>
              <a:spcAft>
                <a:spcPct val="0"/>
              </a:spcAft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574930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1F5247-9F7F-49E9-A616-1479F8890F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3F9C45A-E45B-4BE3-A43E-D624B95FC9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13FF189-6F7E-4E8A-9F13-27559ECBF9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41635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3987</Words>
  <Application>Microsoft Office PowerPoint</Application>
  <PresentationFormat>Широкоэкранный</PresentationFormat>
  <Paragraphs>509</Paragraphs>
  <Slides>52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52</vt:i4>
      </vt:variant>
    </vt:vector>
  </HeadingPairs>
  <TitlesOfParts>
    <vt:vector size="56" baseType="lpstr">
      <vt:lpstr>Arial</vt:lpstr>
      <vt:lpstr>Calibri</vt:lpstr>
      <vt:lpstr>Calibri Light</vt:lpstr>
      <vt:lpstr>Тема Office</vt:lpstr>
      <vt:lpstr>Презентация PowerPoint</vt:lpstr>
      <vt:lpstr>Введение в роль частного сектора в кибербезопасности </vt:lpstr>
      <vt:lpstr>Правовая основа для участия частного сектора в кибербезопасности </vt:lpstr>
      <vt:lpstr>Модели государственно-частных партнерств в кибербезопасности </vt:lpstr>
      <vt:lpstr>Механизмы обмена разведданными об угрозах </vt:lpstr>
      <vt:lpstr>Совместные учения по кибербезопасности </vt:lpstr>
      <vt:lpstr>Участие частного сектора в национальных стратегиях кибербезопасности </vt:lpstr>
      <vt:lpstr>Вклад частного сектора в инновации и НИОКР в области кибербезопасности </vt:lpstr>
      <vt:lpstr>Роль частного сектора в развитии кадров кибербезопасности </vt:lpstr>
      <vt:lpstr>Государственно-частное сотрудничество в управлении кризисами и реагировании на инциденты </vt:lpstr>
      <vt:lpstr>Будущее государственно-частных партнерств в кибербезопасности </vt:lpstr>
      <vt:lpstr>Введение в стандарты и лучшие практики кибербезопасности </vt:lpstr>
      <vt:lpstr>Серия ISO/IEC 27000 </vt:lpstr>
      <vt:lpstr>Рамочная программа NIST по кибербезопасности </vt:lpstr>
      <vt:lpstr>Европейские стандарты кибербезопасности </vt:lpstr>
      <vt:lpstr>Отраслевые стандарты </vt:lpstr>
      <vt:lpstr>Национальные стандарты кибербезопасности </vt:lpstr>
      <vt:lpstr>Лучшие практики управления идентификацией и доступом </vt:lpstr>
      <vt:lpstr>Лучшие практики сетевой безопасности </vt:lpstr>
      <vt:lpstr>Практики защиты данных и шифрования </vt:lpstr>
      <vt:lpstr>Внедрение стандартов кибербезопасности </vt:lpstr>
      <vt:lpstr>Введение в реагирование на киберинциденты </vt:lpstr>
      <vt:lpstr>Правовая основа реагирования на киберинциденты </vt:lpstr>
      <vt:lpstr>Планирование реагирования на инциденты </vt:lpstr>
      <vt:lpstr>Обнаружение и анализ инцидентов </vt:lpstr>
      <vt:lpstr>Стратегии сдерживания инцидентов </vt:lpstr>
      <vt:lpstr>Устранение и восстановление </vt:lpstr>
      <vt:lpstr>CSIRT и центры реагирования на инциденты </vt:lpstr>
      <vt:lpstr>Обмен информацией при реагировании на инциденты </vt:lpstr>
      <vt:lpstr>Правовые и этические соображения </vt:lpstr>
      <vt:lpstr>Комплексное реагирование на киберинциденты </vt:lpstr>
      <vt:lpstr>Введение в кибергигиену </vt:lpstr>
      <vt:lpstr>Правовая основа кибергигиены </vt:lpstr>
      <vt:lpstr>Управление паролями и аутентификация </vt:lpstr>
      <vt:lpstr>Обновления программного обеспечения и управление исправлениями </vt:lpstr>
      <vt:lpstr>Резервное копирование и восстановление данных </vt:lpstr>
      <vt:lpstr>Безопасность электронной почты и веб-серфинга </vt:lpstr>
      <vt:lpstr>Безопасность мобильных устройств и политики BYOD </vt:lpstr>
      <vt:lpstr>Осведомленность о социальной инженерии </vt:lpstr>
      <vt:lpstr>Физическая безопасность и политики чистого стола </vt:lpstr>
      <vt:lpstr>Кибергигиена в правовой культуре </vt:lpstr>
      <vt:lpstr>Введение в стратегическое планирование кибербезопасности </vt:lpstr>
      <vt:lpstr>Национальные стратегии кибербезопасности </vt:lpstr>
      <vt:lpstr>Отраслевые стратегии кибербезопасности </vt:lpstr>
      <vt:lpstr>Организационные стратегии кибербезопасности </vt:lpstr>
      <vt:lpstr>Оценка и управление киберрисками </vt:lpstr>
      <vt:lpstr>Метрики и KPI кибербезопасности </vt:lpstr>
      <vt:lpstr>Планирование реагирования на инциденты и непрерывности бизнеса </vt:lpstr>
      <vt:lpstr>Управление рисками цепочки поставок и третьих сторон </vt:lpstr>
      <vt:lpstr>Развитие кадров в области кибербезопасности </vt:lpstr>
      <vt:lpstr>Реализация эффективных стратегий кибербезопасности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Введение в кибербезопасность </dc:title>
  <dc:creator>User</dc:creator>
  <cp:lastModifiedBy>User</cp:lastModifiedBy>
  <cp:revision>3</cp:revision>
  <dcterms:created xsi:type="dcterms:W3CDTF">2024-09-11T20:12:20Z</dcterms:created>
  <dcterms:modified xsi:type="dcterms:W3CDTF">2024-09-14T07:59:37Z</dcterms:modified>
</cp:coreProperties>
</file>