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1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349" r:id="rId42"/>
    <p:sldId id="350" r:id="rId43"/>
    <p:sldId id="351" r:id="rId44"/>
    <p:sldId id="352" r:id="rId45"/>
    <p:sldId id="353" r:id="rId46"/>
    <p:sldId id="354" r:id="rId47"/>
    <p:sldId id="355" r:id="rId48"/>
    <p:sldId id="356" r:id="rId49"/>
    <p:sldId id="357" r:id="rId50"/>
    <p:sldId id="358" r:id="rId51"/>
    <p:sldId id="359" r:id="rId52"/>
    <p:sldId id="363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8"/>
          </a:xfrm>
        </p:spPr>
      </p:pic>
    </p:spTree>
    <p:extLst>
      <p:ext uri="{BB962C8B-B14F-4D97-AF65-F5344CB8AC3E}">
        <p14:creationId xmlns:p14="http://schemas.microsoft.com/office/powerpoint/2010/main" val="646982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Private Sector Role in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private sector plays a crucial role in cybersecurity, owning over 85% of critical infrastructure.</a:t>
            </a:r>
          </a:p>
          <a:p>
            <a:r>
              <a:t>Public-private partnerships (PPPs) leverage private expertise with government capabilities in cybersecurity efforts.</a:t>
            </a:r>
          </a:p>
          <a:p>
            <a:r>
              <a:t>The NIST Framework provides a common language for collaboration between public and private sectors.</a:t>
            </a:r>
          </a:p>
          <a:p>
            <a:r>
              <a:t>Private sector contributions include threat intelligence sharing, technology development, and incident response.</a:t>
            </a:r>
          </a:p>
          <a:p>
            <a:r>
              <a:t>The concept of shared responsibility between public and private sectors has gained traction in cybersecurity.</a:t>
            </a:r>
          </a:p>
        </p:txBody>
      </p:sp>
    </p:spTree>
    <p:extLst>
      <p:ext uri="{BB962C8B-B14F-4D97-AF65-F5344CB8AC3E}">
        <p14:creationId xmlns:p14="http://schemas.microsoft.com/office/powerpoint/2010/main" val="2072413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 for Private Sector Cybersecurity Involvement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U.S. Cybersecurity Information Sharing Act of 2015 provides liability protection for shared cybersecurity information.</a:t>
            </a:r>
          </a:p>
          <a:p>
            <a:r>
              <a:t>The EU's NIS Directive mandates public-private cooperation in cybersecurity efforts.</a:t>
            </a:r>
          </a:p>
          <a:p>
            <a:r>
              <a:t>The U.S. Homeland Security Act establishes the Department of Homeland Security's role in facilitating public-private partnerships.</a:t>
            </a:r>
          </a:p>
          <a:p>
            <a:r>
              <a:t>Regulatory requirements like the Chemical Facility Anti-Terrorism Standards impose specific cybersecurity obligations on private entities.</a:t>
            </a:r>
          </a:p>
          <a:p>
            <a:r>
              <a:t>This legal framework addresses concerns about liability and privacy while encouraging information sharing between sectors.</a:t>
            </a:r>
          </a:p>
        </p:txBody>
      </p:sp>
    </p:spTree>
    <p:extLst>
      <p:ext uri="{BB962C8B-B14F-4D97-AF65-F5344CB8AC3E}">
        <p14:creationId xmlns:p14="http://schemas.microsoft.com/office/powerpoint/2010/main" val="1574797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Models of Public-Private Partnerships in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Information Sharing and Analysis Centers (ISACs) provide sector-specific cybersecurity information sharing.</a:t>
            </a:r>
          </a:p>
          <a:p>
            <a:r>
              <a:t>The Cyber Information Sharing and Collaboration Program (CISCP) facilitates bi-directional threat information sharing.</a:t>
            </a:r>
          </a:p>
          <a:p>
            <a:r>
              <a:t>The UK's Cyber Security Information Sharing Partnership (CiSP) enables real-time threat information exchange.</a:t>
            </a:r>
          </a:p>
          <a:p>
            <a:r>
              <a:t>Singapore's Cyber Security Agency (CSSA) leverages analytics for threat analysis in collaboration with the private sector.</a:t>
            </a:r>
          </a:p>
          <a:p>
            <a:r>
              <a:t>The Joint Cyber Defense Collaborative (JCDC) aims to unify defensive actions across public and private sectors.</a:t>
            </a:r>
          </a:p>
        </p:txBody>
      </p:sp>
    </p:spTree>
    <p:extLst>
      <p:ext uri="{BB962C8B-B14F-4D97-AF65-F5344CB8AC3E}">
        <p14:creationId xmlns:p14="http://schemas.microsoft.com/office/powerpoint/2010/main" val="1101309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Threat Intelligence Sharing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Traffic Light Protocol standardizes information classification for effective sharing between sectors.</a:t>
            </a:r>
          </a:p>
          <a:p>
            <a:r>
              <a:t>Automated Indicator Sharing enables real-time exchange of cyber threat indicators.</a:t>
            </a:r>
          </a:p>
          <a:p>
            <a:r>
              <a:t>Information Sharing and Analysis Organizations (ISAOs) offer flexible sharing models across various sectors.</a:t>
            </a:r>
          </a:p>
          <a:p>
            <a:r>
              <a:t>The Malware Information Sharing Platform (MISP) provides open-source solutions for sharing indicators of compromise.</a:t>
            </a:r>
          </a:p>
          <a:p>
            <a:r>
              <a:t>The Private Sector Clearance Program addresses classified information sharing with trusted private sector partners.</a:t>
            </a:r>
          </a:p>
        </p:txBody>
      </p:sp>
    </p:spTree>
    <p:extLst>
      <p:ext uri="{BB962C8B-B14F-4D97-AF65-F5344CB8AC3E}">
        <p14:creationId xmlns:p14="http://schemas.microsoft.com/office/powerpoint/2010/main" val="1397794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Joint Cybersecurity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U.S. Cyber Storm series tests national cyber incident response capabilities with private sector involvement.</a:t>
            </a:r>
          </a:p>
          <a:p>
            <a:r>
              <a:t>Europe's Cyber Europe exercise enhances cross-border cooperation in cybersecurity incidents.</a:t>
            </a:r>
          </a:p>
          <a:p>
            <a:r>
              <a:t>NATO's Locked Shields exercise is the world's largest international live-fire cyber defense exercise.</a:t>
            </a:r>
          </a:p>
          <a:p>
            <a:r>
              <a:t>Sector-specific exercises like Quantum Dawn address challenges in the financial industry.</a:t>
            </a:r>
          </a:p>
          <a:p>
            <a:r>
              <a:t>Cyber ranges enable sophisticated, large-scale simulations for realistic training scenarios.</a:t>
            </a:r>
          </a:p>
        </p:txBody>
      </p:sp>
    </p:spTree>
    <p:extLst>
      <p:ext uri="{BB962C8B-B14F-4D97-AF65-F5344CB8AC3E}">
        <p14:creationId xmlns:p14="http://schemas.microsoft.com/office/powerpoint/2010/main" val="154045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Private Sector Involvement in National Cybersecurity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Countries like Australia and Singapore have formal consultation processes with the private sector for cybersecurity strategies.</a:t>
            </a:r>
          </a:p>
          <a:p>
            <a:r>
              <a:t>The U.S. National Cyber Strategy explicitly acknowledges and defines private sector roles in national cybersecurity.</a:t>
            </a:r>
          </a:p>
          <a:p>
            <a:r>
              <a:t>"Security by design" initiatives promote integrated security features in products and services.</a:t>
            </a:r>
          </a:p>
          <a:p>
            <a:r>
              <a:t>Industry associations play a significant role in shaping national cybersecurity policies.</a:t>
            </a:r>
          </a:p>
          <a:p>
            <a:r>
              <a:t>Private sector perspectives are incorporated into national cybersecurity risk assessments.</a:t>
            </a:r>
          </a:p>
        </p:txBody>
      </p:sp>
    </p:spTree>
    <p:extLst>
      <p:ext uri="{BB962C8B-B14F-4D97-AF65-F5344CB8AC3E}">
        <p14:creationId xmlns:p14="http://schemas.microsoft.com/office/powerpoint/2010/main" val="658258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Private Sector Contributions to Cybersecurity Innovation and R&amp;D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Government programs like the Small Business Innovation Research (SBIR) support private sector cybersecurity R&amp;D.</a:t>
            </a:r>
          </a:p>
          <a:p>
            <a:r>
              <a:t>Cooperative Research and Development Agreements (CRADAs) enable collaborative research between public and private entities.</a:t>
            </a:r>
          </a:p>
          <a:p>
            <a:r>
              <a:t>Public-private centers like the National Cybersecurity Center of Excellence (NCCoE) address applied cybersecurity challenges.</a:t>
            </a:r>
          </a:p>
          <a:p>
            <a:r>
              <a:t>Prize competitions stimulate innovation in cybersecurity solutions from the private sector.</a:t>
            </a:r>
          </a:p>
          <a:p>
            <a:r>
              <a:t>Regulatory sandboxes allow testing of innovative cybersecurity solutions in controlled environments.</a:t>
            </a:r>
          </a:p>
        </p:txBody>
      </p:sp>
    </p:spTree>
    <p:extLst>
      <p:ext uri="{BB962C8B-B14F-4D97-AF65-F5344CB8AC3E}">
        <p14:creationId xmlns:p14="http://schemas.microsoft.com/office/powerpoint/2010/main" val="4214276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Private Sector Role in Cybersecurity Workforce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NICE Framework provides a standardized taxonomy of cybersecurity roles and competencies for workforce development.</a:t>
            </a:r>
          </a:p>
          <a:p>
            <a:r>
              <a:t>Strategies for cybersecurity workforce development include competitive compensation and clear career progression paths.</a:t>
            </a:r>
          </a:p>
          <a:p>
            <a:r>
              <a:t>Industry-academia partnerships develop curricula aligned with current cybersecurity needs and trends.</a:t>
            </a:r>
          </a:p>
          <a:p>
            <a:r>
              <a:t>Cyber ranges offer hands-on training environments for practical skill development in cybersecurity.</a:t>
            </a:r>
          </a:p>
          <a:p>
            <a:r>
              <a:t>Cross-training builds versatile teams capable of addressing diverse cybersecurity challenges.</a:t>
            </a:r>
          </a:p>
        </p:txBody>
      </p:sp>
    </p:spTree>
    <p:extLst>
      <p:ext uri="{BB962C8B-B14F-4D97-AF65-F5344CB8AC3E}">
        <p14:creationId xmlns:p14="http://schemas.microsoft.com/office/powerpoint/2010/main" val="1860952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Public-Private Cooperation in Crisis Management and Incident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U.S. National Cyber Incident Response Plan (NCIRP) outlines coordinated response frameworks involving the private sector.</a:t>
            </a:r>
          </a:p>
          <a:p>
            <a:r>
              <a:t>Cyber Unified Coordination Groups (UCGs) bring together public and private stakeholders during major incidents.</a:t>
            </a:r>
          </a:p>
          <a:p>
            <a:r>
              <a:t>The EU NIS Directive establishes incident reporting processes for critical infrastructure operators.</a:t>
            </a:r>
          </a:p>
          <a:p>
            <a:r>
              <a:t>Mutual assistance agreements enable resource sharing between public and private entities during crises.</a:t>
            </a:r>
          </a:p>
          <a:p>
            <a:r>
              <a:t>Operations centers like the National Cybersecurity and Communications Integration Center (NCCIC) enable real-time collaboration.</a:t>
            </a:r>
          </a:p>
        </p:txBody>
      </p:sp>
    </p:spTree>
    <p:extLst>
      <p:ext uri="{BB962C8B-B14F-4D97-AF65-F5344CB8AC3E}">
        <p14:creationId xmlns:p14="http://schemas.microsoft.com/office/powerpoint/2010/main" val="3605157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of Public-Private Partnerships in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Challenges in public-private partnerships include building trust and balancing national security with corporate interests.</a:t>
            </a:r>
          </a:p>
          <a:p>
            <a:r>
              <a:t>Clear legal frameworks and liability protections are essential for effective public-private cooperation.</a:t>
            </a:r>
          </a:p>
          <a:p>
            <a:r>
              <a:t>Measuring the effectiveness of public-private partnerships remains a significant challenge in cybersecurity.</a:t>
            </a:r>
          </a:p>
          <a:p>
            <a:r>
              <a:t>Ensuring small and medium-sized enterprise (SME) participation is vital for comprehensive cybersecurity efforts.</a:t>
            </a:r>
          </a:p>
          <a:p>
            <a:r>
              <a:t>Key considerations include adapting to evolving threats and developing comprehensive defense strategies that leverage strengths of both sectors.</a:t>
            </a:r>
          </a:p>
        </p:txBody>
      </p:sp>
    </p:spTree>
    <p:extLst>
      <p:ext uri="{BB962C8B-B14F-4D97-AF65-F5344CB8AC3E}">
        <p14:creationId xmlns:p14="http://schemas.microsoft.com/office/powerpoint/2010/main" val="4014458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Cybersecurity Standards and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Key cybersecurity frameworks include the ISO/IEC 27000 series and NIST Special Publication 800-53.</a:t>
            </a:r>
          </a:p>
          <a:p>
            <a:r>
              <a:t>Standards can be mandatory or voluntary, set by bodies like ISO, NIST, CIS, and ENISA.</a:t>
            </a:r>
          </a:p>
          <a:p>
            <a:r>
              <a:t>The evolution of cybersecurity standards traces back to the 1983 Trusted Computer System Evaluation Criteria (TCSEC).</a:t>
            </a:r>
          </a:p>
          <a:p>
            <a:r>
              <a:t>These standards provide organizations with systematic methods to safeguard information systems and data.</a:t>
            </a:r>
          </a:p>
          <a:p>
            <a:r>
              <a:t>The distinction between mandatory and voluntary standards reflects different regulatory approaches and organizational needs in cybersecurity management.</a:t>
            </a:r>
          </a:p>
        </p:txBody>
      </p:sp>
    </p:spTree>
    <p:extLst>
      <p:ext uri="{BB962C8B-B14F-4D97-AF65-F5344CB8AC3E}">
        <p14:creationId xmlns:p14="http://schemas.microsoft.com/office/powerpoint/2010/main" val="14700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ISO/IEC 27000 Series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ISO/IEC 27000 series is a cornerstone of international cybersecurity standards.</a:t>
            </a:r>
          </a:p>
          <a:p>
            <a:r>
              <a:t>ISO/IEC 27001 specifies Information Security Management System (ISMS) requirements, adopting a risk-based approach.</a:t>
            </a:r>
          </a:p>
          <a:p>
            <a:r>
              <a:t>ISO/IEC 27002 provides detailed security controls for implementing the ISO/IEC 27001 standard.</a:t>
            </a:r>
          </a:p>
          <a:p>
            <a:r>
              <a:t>Implementation of the ISO/IEC 27000 series follows the Plan-Do-Check-Act (PDCA) cycle for continuous improvement.</a:t>
            </a:r>
          </a:p>
          <a:p>
            <a:r>
              <a:t>This series offers a comprehensive framework for information security management, covering various aspects from risk assessment to specific controls.</a:t>
            </a:r>
          </a:p>
        </p:txBody>
      </p:sp>
    </p:spTree>
    <p:extLst>
      <p:ext uri="{BB962C8B-B14F-4D97-AF65-F5344CB8AC3E}">
        <p14:creationId xmlns:p14="http://schemas.microsoft.com/office/powerpoint/2010/main" val="4271611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NIST Cybersecurity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NIST Cybersecurity Framework is widely adopted for risk management in organizations.</a:t>
            </a:r>
          </a:p>
          <a:p>
            <a:r>
              <a:t>It comprises five core functions: Identify, Protect, Detect, Respond, and Recover.</a:t>
            </a:r>
          </a:p>
          <a:p>
            <a:r>
              <a:t>Implementation Tiers provide context on an organization's risk management processes.</a:t>
            </a:r>
          </a:p>
          <a:p>
            <a:r>
              <a:t>NIST Special Publication 800-53 offers a comprehensive catalog of security controls.</a:t>
            </a:r>
          </a:p>
          <a:p>
            <a:r>
              <a:t>This framework offers a strategic view of cybersecurity risk management, providing organizations with a flexible and comprehensive approach to assess and improve their cybersecurity posture.</a:t>
            </a:r>
          </a:p>
        </p:txBody>
      </p:sp>
    </p:spTree>
    <p:extLst>
      <p:ext uri="{BB962C8B-B14F-4D97-AF65-F5344CB8AC3E}">
        <p14:creationId xmlns:p14="http://schemas.microsoft.com/office/powerpoint/2010/main" val="2449419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European Cybersecurity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ENISA develops and promotes cybersecurity standards across EU member states.</a:t>
            </a:r>
          </a:p>
          <a:p>
            <a:r>
              <a:t>The NIS Directive establishes baseline security measures for operators of essential services.</a:t>
            </a:r>
          </a:p>
          <a:p>
            <a:r>
              <a:t>The EU Cybersecurity Certification Framework aims for harmonized certification of digital products and services.</a:t>
            </a:r>
          </a:p>
          <a:p>
            <a:r>
              <a:t>ETSI Technical Standards address specific technologies in the cybersecurity domain.</a:t>
            </a:r>
          </a:p>
          <a:p>
            <a:r>
              <a:t>These initiatives reflect the EU's commitment to creating a secure digital environment, addressing various aspects from baseline security measures to certification.</a:t>
            </a:r>
          </a:p>
        </p:txBody>
      </p:sp>
    </p:spTree>
    <p:extLst>
      <p:ext uri="{BB962C8B-B14F-4D97-AF65-F5344CB8AC3E}">
        <p14:creationId xmlns:p14="http://schemas.microsoft.com/office/powerpoint/2010/main" val="2313186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Industry-Specific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PCI DSS outlines requirements for payment card security in the financial sector.</a:t>
            </a:r>
          </a:p>
          <a:p>
            <a:r>
              <a:t>NERC CIP standards focus on electric system security in the energy sector.</a:t>
            </a:r>
          </a:p>
          <a:p>
            <a:r>
              <a:t>The HIPAA Security Rule protects electronic health information in the healthcare industry.</a:t>
            </a:r>
          </a:p>
          <a:p>
            <a:r>
              <a:t>SWIFT Customer Security Programme (CSP) aims to secure the global banking system.</a:t>
            </a:r>
          </a:p>
          <a:p>
            <a:r>
              <a:t>These standards provide tailored guidance for specialized domains, addressing the specific security needs of different industries.</a:t>
            </a:r>
          </a:p>
        </p:txBody>
      </p:sp>
    </p:spTree>
    <p:extLst>
      <p:ext uri="{BB962C8B-B14F-4D97-AF65-F5344CB8AC3E}">
        <p14:creationId xmlns:p14="http://schemas.microsoft.com/office/powerpoint/2010/main" val="2285680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National Cybersecurity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UK's Cyber Essentials scheme provides baseline cybersecurity measures for organizations.</a:t>
            </a:r>
          </a:p>
          <a:p>
            <a:r>
              <a:t>Australia's Essential Eight Maturity Model outlines key strategies for cybersecurity.</a:t>
            </a:r>
          </a:p>
          <a:p>
            <a:r>
              <a:t>Japan's Cybersecurity Management Guidelines integrate security with corporate strategies.</a:t>
            </a:r>
          </a:p>
          <a:p>
            <a:r>
              <a:t>Singapore's Cybersecurity Labelling Scheme addresses IoT device security.</a:t>
            </a:r>
          </a:p>
          <a:p>
            <a:r>
              <a:t>These national frameworks demonstrate varied approaches to cybersecurity, reflecting different priorities and risk landscapes.</a:t>
            </a:r>
          </a:p>
        </p:txBody>
      </p:sp>
    </p:spTree>
    <p:extLst>
      <p:ext uri="{BB962C8B-B14F-4D97-AF65-F5344CB8AC3E}">
        <p14:creationId xmlns:p14="http://schemas.microsoft.com/office/powerpoint/2010/main" val="1981344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Identity and Access Management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NIST Special Publication 800-63 provides comprehensive digital identity guidelines.</a:t>
            </a:r>
          </a:p>
          <a:p>
            <a:r>
              <a:t>FIDO Alliance standards promote strong authentication methods.</a:t>
            </a:r>
          </a:p>
          <a:p>
            <a:r>
              <a:t>OAuth 2.0 and OpenID Connect enable secure authorization for web applications.</a:t>
            </a:r>
          </a:p>
          <a:p>
            <a:r>
              <a:t>Password policy best practices emphasize length over complexity in modern approaches.</a:t>
            </a:r>
          </a:p>
          <a:p>
            <a:r>
              <a:t>Multi-Factor Authentication (MFA) implementation and the least privilege principle are key components of robust identity management.</a:t>
            </a:r>
          </a:p>
        </p:txBody>
      </p:sp>
    </p:spTree>
    <p:extLst>
      <p:ext uri="{BB962C8B-B14F-4D97-AF65-F5344CB8AC3E}">
        <p14:creationId xmlns:p14="http://schemas.microsoft.com/office/powerpoint/2010/main" val="3574802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Security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Network segmentation is crucial for containing potential security breaches.</a:t>
            </a:r>
          </a:p>
          <a:p>
            <a:r>
              <a:t>Firewall configuration guidelines emphasize well-defined rules for traffic control.</a:t>
            </a:r>
          </a:p>
          <a:p>
            <a:r>
              <a:t>Secure remote access is crucial for protecting distributed work environments.</a:t>
            </a:r>
          </a:p>
          <a:p>
            <a:r>
              <a:t>Intrusion Detection Systems (IDS) and Intrusion Prevention Systems (IPS) identify and respond to network breaches.</a:t>
            </a:r>
          </a:p>
          <a:p>
            <a:r>
              <a:t>Microsegmentation aligns with zero trust principles for enhanced network security.</a:t>
            </a:r>
          </a:p>
        </p:txBody>
      </p:sp>
    </p:spTree>
    <p:extLst>
      <p:ext uri="{BB962C8B-B14F-4D97-AF65-F5344CB8AC3E}">
        <p14:creationId xmlns:p14="http://schemas.microsoft.com/office/powerpoint/2010/main" val="2750643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and Encryption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Data classification enables the application of appropriate security controls to different types of information.</a:t>
            </a:r>
          </a:p>
          <a:p>
            <a:r>
              <a:t>Data Loss Prevention (DLP) implementation prevents unauthorized data exfiltration.</a:t>
            </a:r>
          </a:p>
          <a:p>
            <a:r>
              <a:t>Key management covers the entire lifecycle of encryption keys for robust data protection.</a:t>
            </a:r>
          </a:p>
          <a:p>
            <a:r>
              <a:t>Secure backup and recovery processes ensure business continuity in case of data loss or corruption.</a:t>
            </a:r>
          </a:p>
          <a:p>
            <a:r>
              <a:t>Cloud data protection requires a shared responsibility model between service providers and customers.</a:t>
            </a:r>
          </a:p>
        </p:txBody>
      </p:sp>
    </p:spTree>
    <p:extLst>
      <p:ext uri="{BB962C8B-B14F-4D97-AF65-F5344CB8AC3E}">
        <p14:creationId xmlns:p14="http://schemas.microsoft.com/office/powerpoint/2010/main" val="3793918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Implementing Cybersecurity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A holistic approach combining technical, organizational, and human factors is essential for effective implementation of cybersecurity standards.</a:t>
            </a:r>
          </a:p>
          <a:p>
            <a:r>
              <a:t>Senior management commitment drives the adoption of cybersecurity standards across the organization.</a:t>
            </a:r>
          </a:p>
          <a:p>
            <a:r>
              <a:t>Employee training is fundamental to the successful implementation of cybersecurity standards and best practices.</a:t>
            </a:r>
          </a:p>
          <a:p>
            <a:r>
              <a:t>Balancing compliance with operational efficiency involves strategic trade-offs in cybersecurity management.</a:t>
            </a:r>
          </a:p>
          <a:p>
            <a:r>
              <a:t>Continuous improvement, regular assessments, and integration of security into strategic decision-making are key considerations for maintaining robust cybersecurity posture.</a:t>
            </a:r>
          </a:p>
        </p:txBody>
      </p:sp>
    </p:spTree>
    <p:extLst>
      <p:ext uri="{BB962C8B-B14F-4D97-AF65-F5344CB8AC3E}">
        <p14:creationId xmlns:p14="http://schemas.microsoft.com/office/powerpoint/2010/main" val="3831468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Cyber Incident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incident response involves detection, analysis, containment, and recovery from cyber incidents.</a:t>
            </a:r>
          </a:p>
          <a:p>
            <a:r>
              <a:t>NIST SP 800-61r2 defines the key components of cyber incident response.</a:t>
            </a:r>
          </a:p>
          <a:p>
            <a:r>
              <a:t>Well-prepared incident response teams significantly reduce breach costs and resolution times.</a:t>
            </a:r>
          </a:p>
          <a:p>
            <a:r>
              <a:t>The field of cyber incident response evolved from the creation of CERT in 1988.</a:t>
            </a:r>
          </a:p>
          <a:p>
            <a:r>
              <a:t>Legal drivers like the EU's NIS Directive and US CISA shape cyber incident response practices.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9537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Cyber Incident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NIS Directive mandates incident reporting for operators of essential services.</a:t>
            </a:r>
          </a:p>
          <a:p>
            <a:r>
              <a:t>US FISMA requires federal agencies to implement incident response capabilities.</a:t>
            </a:r>
          </a:p>
          <a:p>
            <a:r>
              <a:t>GDPR Article 33 demands prompt data breach notifications within 72 hours.</a:t>
            </a:r>
          </a:p>
          <a:p>
            <a:r>
              <a:t>US state laws like California's SB-1386 pioneered mandatory breach notifications.</a:t>
            </a:r>
          </a:p>
          <a:p>
            <a:r>
              <a:t>CISA 2015 provides liability protections for information sharing during cyber incidents.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7552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Incident Response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ISO/IEC 27035 and NIST SP 800-61r2 provide guidance for developing incident response plans.</a:t>
            </a:r>
          </a:p>
          <a:p>
            <a:r>
              <a:t>Key components of incident response plans include team structures, roles, and incident classification.</a:t>
            </a:r>
          </a:p>
          <a:p>
            <a:r>
              <a:t>FIRST's framework aids in establishing dedicated incident response teams.</a:t>
            </a:r>
          </a:p>
          <a:p>
            <a:r>
              <a:t>Regular training and exercises maintain readiness for cyber incident response.</a:t>
            </a:r>
          </a:p>
          <a:p>
            <a:r>
              <a:t>Comprehensive communication plans are essential for informing stakeholders during incidents.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6530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Incident Detection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Incident detection methods range from automated tools like IDS to manual processes.</a:t>
            </a:r>
          </a:p>
          <a:p>
            <a:r>
              <a:t>SIEM systems correlate events from multiple sources to identify potential incidents.</a:t>
            </a:r>
          </a:p>
          <a:p>
            <a:r>
              <a:t>Establishing normal network behavior baselines aids in anomaly detection.</a:t>
            </a:r>
          </a:p>
          <a:p>
            <a:r>
              <a:t>Network forensics and log analysis provide insights into the nature of security breaches.</a:t>
            </a:r>
          </a:p>
          <a:p>
            <a:r>
              <a:t>User and Entity Behavior Analytics (UEBA) detects anomalous activities indicating compromised accounts or insider threats.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794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Incident Containment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Immediate containment actions may include system isolation and blocking malicious IP addresses.</a:t>
            </a:r>
          </a:p>
          <a:p>
            <a:r>
              <a:t>Network isolation and segmentation prevent lateral movement of threats within the organization.</a:t>
            </a:r>
          </a:p>
          <a:p>
            <a:r>
              <a:t>Taking systems offline requires careful risk assessment to balance security and operational needs.</a:t>
            </a:r>
          </a:p>
          <a:p>
            <a:r>
              <a:t>Advanced techniques like honeypots provide intelligence on attacker behavior during containment.</a:t>
            </a:r>
          </a:p>
          <a:p>
            <a:r>
              <a:t>Evidence preservation is crucial for subsequent investigation and potential legal proceedings.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2202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Eradication and 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Eradication methods include malware removal and vulnerability closure to eliminate root causes.</a:t>
            </a:r>
          </a:p>
          <a:p>
            <a:r>
              <a:t>System restoration from clean backups ensures data integrity after an incident.</a:t>
            </a:r>
          </a:p>
          <a:p>
            <a:r>
              <a:t>Credential resets and access control reviews are essential parts of the recovery process.</a:t>
            </a:r>
          </a:p>
          <a:p>
            <a:r>
              <a:t>Root cause analysis is conducted to prevent recurrence of similar incidents.</a:t>
            </a:r>
          </a:p>
          <a:p>
            <a:r>
              <a:t>Ransomware recovery strategies may include negotiation, decryption tools, or backup restoration.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2917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CSIRTs and Incident Response Centers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Computer Security Incident Response Teams (CSIRTs) coordinate cybersecurity incident management.</a:t>
            </a:r>
          </a:p>
          <a:p>
            <a:r>
              <a:t>Services provided by CSIRTs include incident handling, vulnerability management, and security quality management.</a:t>
            </a:r>
          </a:p>
          <a:p>
            <a:r>
              <a:t>National CSIRTs coordinate efforts at the country level for broader incident response.</a:t>
            </a:r>
          </a:p>
          <a:p>
            <a:r>
              <a:t>Information Sharing and Analysis Centers (ISACs) facilitate sector-specific intelligence sharing.</a:t>
            </a:r>
          </a:p>
          <a:p>
            <a:r>
              <a:t>International cooperation occurs through networks like FIRST (Forum of Incident Response and Security Teams).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3470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Information Sharing in Incident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Shared data includes Indicators of Compromise (IoCs), attack methodologies, and mitigation strategies.</a:t>
            </a:r>
          </a:p>
          <a:p>
            <a:r>
              <a:t>Frameworks like the Traffic Light Protocol (TLP) facilitate consistent communication of threat intelligence.</a:t>
            </a:r>
          </a:p>
          <a:p>
            <a:r>
              <a:t>Information Sharing and Analysis Organizations (ISAOs) provide flexible models for sharing threat information.</a:t>
            </a:r>
          </a:p>
          <a:p>
            <a:r>
              <a:t>Automated platforms like the Automated Indicator Sharing (AIS) accelerate intelligence dissemination.</a:t>
            </a:r>
          </a:p>
          <a:p>
            <a:r>
              <a:t>Information sanitization techniques protect privacy while enabling effective threat intelligence sharing.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075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and Ethical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Privacy concerns must be balanced with the need for thorough analysis during incident response.</a:t>
            </a:r>
          </a:p>
          <a:p>
            <a:r>
              <a:t>Maintaining chain of custody is critical for ensuring legal admissibility of digital evidence.</a:t>
            </a:r>
          </a:p>
          <a:p>
            <a:r>
              <a:t>Cross-border incidents require navigating diverse legal jurisdictions and compliance requirements.</a:t>
            </a:r>
          </a:p>
          <a:p>
            <a:r>
              <a:t>Vulnerability disclosure processes raise ethical questions about responsible information sharing.</a:t>
            </a:r>
          </a:p>
          <a:p>
            <a:r>
              <a:t>Mandatory reporting requirements for cyber incidents vary by jurisdiction and sector.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8512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Comprehensive Cyber Incident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Effective cyber incident response requires a combination of plans, infrastructure, skilled personnel, and clear legal frameworks.</a:t>
            </a:r>
          </a:p>
          <a:p>
            <a:r>
              <a:t>Information sharing is crucial for collective defense against evolving cyber threats.</a:t>
            </a:r>
          </a:p>
          <a:p>
            <a:r>
              <a:t>Post-incident reviews enable continuous improvement of incident response capabilities.</a:t>
            </a:r>
          </a:p>
          <a:p>
            <a:r>
              <a:t>Public relations management is integral to effective cyber incident response.</a:t>
            </a:r>
          </a:p>
          <a:p>
            <a:r>
              <a:t>Key aspects of successful incident response include continuous adaptation, inter-organizational coordination, and strategic communication.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15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Cyber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hygiene refers to practices maintaining system health and online security in the digital environment.</a:t>
            </a:r>
          </a:p>
          <a:p>
            <a:r>
              <a:t>Key components of cyber hygiene include password management, software updates, data backup, and security awareness.</a:t>
            </a:r>
          </a:p>
          <a:p>
            <a:r>
              <a:t>The concept of cyber hygiene evolved from early computer security practices to address modern digital threats.</a:t>
            </a:r>
          </a:p>
          <a:p>
            <a:r>
              <a:t>Cyber hygiene is crucial for preventing common cyber threats and ensuring compliance with cybersecurity laws.</a:t>
            </a:r>
          </a:p>
          <a:p>
            <a:r>
              <a:t>Understanding and implementing cyber hygiene practices are essential for individuals and organizations to maintain a basic level of security.</a:t>
            </a:r>
          </a:p>
        </p:txBody>
      </p:sp>
    </p:spTree>
    <p:extLst>
      <p:ext uri="{BB962C8B-B14F-4D97-AF65-F5344CB8AC3E}">
        <p14:creationId xmlns:p14="http://schemas.microsoft.com/office/powerpoint/2010/main" val="3089349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Cyber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US Cybersecurity and Infrastructure Security Agency (CISA) promotes threat information sharing as part of cyber hygiene.</a:t>
            </a:r>
          </a:p>
          <a:p>
            <a:r>
              <a:t>The EU's Network and Information Security (NIS) Directive mandates appropriate cybersecurity measures for essential services.</a:t>
            </a:r>
          </a:p>
          <a:p>
            <a:r>
              <a:t>Sector-specific regulations like HIPAA impose specific cyber hygiene requirements in healthcare.</a:t>
            </a:r>
          </a:p>
          <a:p>
            <a:r>
              <a:t>The concept of 'reasonable security' establishes minimum standards for cyber hygiene practices.</a:t>
            </a:r>
          </a:p>
          <a:p>
            <a:r>
              <a:t>The General Data Protection Regulation (GDPR) emphasizes data integrity and confidentiality as part of cyber hygiene.</a:t>
            </a:r>
          </a:p>
        </p:txBody>
      </p:sp>
    </p:spTree>
    <p:extLst>
      <p:ext uri="{BB962C8B-B14F-4D97-AF65-F5344CB8AC3E}">
        <p14:creationId xmlns:p14="http://schemas.microsoft.com/office/powerpoint/2010/main" val="3361412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Password Management and Authentication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NIST Special Publication 800-63B provides comprehensive guidelines for password management and authentication.</a:t>
            </a:r>
          </a:p>
          <a:p>
            <a:r>
              <a:t>Multi-factor authentication is mandated in regulations like the Payment Card Industry Data Security Standard (PCI DSS).</a:t>
            </a:r>
          </a:p>
          <a:p>
            <a:r>
              <a:t>Password managers raise legal considerations regarding security and liability in organizational settings.</a:t>
            </a:r>
          </a:p>
          <a:p>
            <a:r>
              <a:t>Biometric authentication introduces complex legal issues, addressed in the EU's Biometric Data Protection Directive.</a:t>
            </a:r>
          </a:p>
          <a:p>
            <a:r>
              <a:t>Single Sign-On solutions present implementation challenges and legal risks for organizations adopting them.</a:t>
            </a:r>
          </a:p>
        </p:txBody>
      </p:sp>
    </p:spTree>
    <p:extLst>
      <p:ext uri="{BB962C8B-B14F-4D97-AF65-F5344CB8AC3E}">
        <p14:creationId xmlns:p14="http://schemas.microsoft.com/office/powerpoint/2010/main" val="26140987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Software Updates and Patch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WannaCry attack highlighted the importance of timely software updates in cyber hygiene.</a:t>
            </a:r>
          </a:p>
          <a:p>
            <a:r>
              <a:t>CISA provides best practices for systematic patch management as part of cyber hygiene guidelines.</a:t>
            </a:r>
          </a:p>
          <a:p>
            <a:r>
              <a:t>Legal implications of failing to patch were demonstrated in the Equifax data breach case.</a:t>
            </a:r>
          </a:p>
          <a:p>
            <a:r>
              <a:t>Enterprise patch management faces challenges due to operational concerns and system compatibility.</a:t>
            </a:r>
          </a:p>
          <a:p>
            <a:r>
              <a:t>ISO/IEC 29147 provides guidance on vulnerability disclosure processes for software vendors.</a:t>
            </a:r>
          </a:p>
        </p:txBody>
      </p:sp>
    </p:spTree>
    <p:extLst>
      <p:ext uri="{BB962C8B-B14F-4D97-AF65-F5344CB8AC3E}">
        <p14:creationId xmlns:p14="http://schemas.microsoft.com/office/powerpoint/2010/main" val="1403108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Backup and 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NIST Special Publication 800-34 offers comprehensive guidelines for data backup and recovery practices.</a:t>
            </a:r>
          </a:p>
          <a:p>
            <a:r>
              <a:t>The '3-2-1' rule provides a robust framework for data backup strategies in cyber hygiene.</a:t>
            </a:r>
          </a:p>
          <a:p>
            <a:r>
              <a:t>Legal requirements for data backup and recovery vary across industries and jurisdictions.</a:t>
            </a:r>
          </a:p>
          <a:p>
            <a:r>
              <a:t>Cloud-based backup solutions introduce new legal considerations regarding data sovereignty and privacy.</a:t>
            </a:r>
          </a:p>
          <a:p>
            <a:r>
              <a:t>Data retention policies must balance availability with data minimization requirements in compliance frameworks.</a:t>
            </a:r>
          </a:p>
        </p:txBody>
      </p:sp>
    </p:spTree>
    <p:extLst>
      <p:ext uri="{BB962C8B-B14F-4D97-AF65-F5344CB8AC3E}">
        <p14:creationId xmlns:p14="http://schemas.microsoft.com/office/powerpoint/2010/main" val="2073110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Email and Web Browsing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Best practices for email security include strong authentication, encryption, and user awareness training.</a:t>
            </a:r>
          </a:p>
          <a:p>
            <a:r>
              <a:t>Legal implications of phishing attacks have been highlighted in numerous court cases.</a:t>
            </a:r>
          </a:p>
          <a:p>
            <a:r>
              <a:t>Email encryption and digital signatures have gained legal significance, particularly under the EU's eIDAS Regulation.</a:t>
            </a:r>
          </a:p>
          <a:p>
            <a:r>
              <a:t>Email retention faces various legal requirements depending on industry and jurisdiction.</a:t>
            </a:r>
          </a:p>
          <a:p>
            <a:r>
              <a:t>Secure web browsing practices include HTTPS use and appropriate browser security settings.</a:t>
            </a:r>
          </a:p>
        </p:txBody>
      </p:sp>
    </p:spTree>
    <p:extLst>
      <p:ext uri="{BB962C8B-B14F-4D97-AF65-F5344CB8AC3E}">
        <p14:creationId xmlns:p14="http://schemas.microsoft.com/office/powerpoint/2010/main" val="2700438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Mobile Device Security and BYOD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NIST Special Publication 800-124 provides comprehensive guidelines for mobile device security.</a:t>
            </a:r>
          </a:p>
          <a:p>
            <a:r>
              <a:t>Mobile Device Management (MDM) implementation raises privacy considerations in BYOD environments.</a:t>
            </a:r>
          </a:p>
          <a:p>
            <a:r>
              <a:t>Bring Your Own Device (BYOD) policies introduce security risks requiring technical controls and clear organizational guidelines.</a:t>
            </a:r>
          </a:p>
          <a:p>
            <a:r>
              <a:t>App vetting and management are crucial for maintaining security in mobile ecosystems.</a:t>
            </a:r>
          </a:p>
          <a:p>
            <a:r>
              <a:t>Mobile VPNs ensure secure connections for remote workers using various devices and networks.</a:t>
            </a:r>
          </a:p>
        </p:txBody>
      </p:sp>
    </p:spTree>
    <p:extLst>
      <p:ext uri="{BB962C8B-B14F-4D97-AF65-F5344CB8AC3E}">
        <p14:creationId xmlns:p14="http://schemas.microsoft.com/office/powerpoint/2010/main" val="40596312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Social Engineering Awareness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Common social engineering techniques exploit psychological vulnerabilities of users.</a:t>
            </a:r>
          </a:p>
          <a:p>
            <a:r>
              <a:t>Legal implications of successful social engineering attacks can be severe for organizations.</a:t>
            </a:r>
          </a:p>
          <a:p>
            <a:r>
              <a:t>Security awareness training is crucial and demonstrably effective in combating social engineering threats.</a:t>
            </a:r>
          </a:p>
          <a:p>
            <a:r>
              <a:t>Organizations have a legal responsibility to protect against social engineering attacks through policies and training.</a:t>
            </a:r>
          </a:p>
          <a:p>
            <a:r>
              <a:t>Best practices to counter social engineering include implementing multi-factor authentication and fostering user skepticism.</a:t>
            </a:r>
          </a:p>
        </p:txBody>
      </p:sp>
    </p:spTree>
    <p:extLst>
      <p:ext uri="{BB962C8B-B14F-4D97-AF65-F5344CB8AC3E}">
        <p14:creationId xmlns:p14="http://schemas.microsoft.com/office/powerpoint/2010/main" val="3053586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Physical Security and Clean Desk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ISO/IEC 27001 emphasizes the importance of physical security in overall information security management.</a:t>
            </a:r>
          </a:p>
          <a:p>
            <a:r>
              <a:t>Clean desk policies prevent unauthorized access to physical materials containing sensitive information.</a:t>
            </a:r>
          </a:p>
          <a:p>
            <a:r>
              <a:t>Physical security lapses can have significant legal implications for data protection and privacy.</a:t>
            </a:r>
          </a:p>
          <a:p>
            <a:r>
              <a:t>Access control systems are essential but subject to various regulations regarding privacy and data protection.</a:t>
            </a:r>
          </a:p>
          <a:p>
            <a:r>
              <a:t>Secure disposal of physical documents is critical to prevent data breaches through improper handling of sensitive materials.</a:t>
            </a:r>
          </a:p>
        </p:txBody>
      </p:sp>
    </p:spTree>
    <p:extLst>
      <p:ext uri="{BB962C8B-B14F-4D97-AF65-F5344CB8AC3E}">
        <p14:creationId xmlns:p14="http://schemas.microsoft.com/office/powerpoint/2010/main" val="3063259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Hygiene in Legal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hygiene encompasses password management, updates, backups, email/web security, mobile security, social engineering awareness, and physical security.</a:t>
            </a:r>
          </a:p>
          <a:p>
            <a:r>
              <a:t>Leadership is crucial in promoting a culture of cyber hygiene within organizations and society.</a:t>
            </a:r>
          </a:p>
          <a:p>
            <a:r>
              <a:t>Consistent cyber hygiene practices across diverse groups require ongoing education and clear policies.</a:t>
            </a:r>
          </a:p>
          <a:p>
            <a:r>
              <a:t>Neglecting basic cyber hygiene can have severe legal and reputational consequences for individuals and organizations.</a:t>
            </a:r>
          </a:p>
          <a:p>
            <a:r>
              <a:t>Integration of cyber hygiene into legal culture reflects the shared responsibility for maintaining a secure digital ecosystem.</a:t>
            </a:r>
          </a:p>
        </p:txBody>
      </p:sp>
    </p:spTree>
    <p:extLst>
      <p:ext uri="{BB962C8B-B14F-4D97-AF65-F5344CB8AC3E}">
        <p14:creationId xmlns:p14="http://schemas.microsoft.com/office/powerpoint/2010/main" val="42464626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Strategic Cybersecurity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Strategic cybersecurity planning aligns security initiatives with business objectives for long-term risk management.</a:t>
            </a:r>
          </a:p>
          <a:p>
            <a:r>
              <a:t>Organizations with well-defined cybersecurity strategies experience lower breach costs according to studies.</a:t>
            </a:r>
          </a:p>
          <a:p>
            <a:r>
              <a:t>Key components of strategic cybersecurity planning align with frameworks like the NIST Cybersecurity Framework.</a:t>
            </a:r>
          </a:p>
          <a:p>
            <a:r>
              <a:t>Cyber risk management is central to strategic planning, involving systematic threat identification and mitigation.</a:t>
            </a:r>
          </a:p>
          <a:p>
            <a:r>
              <a:t>Strategic cybersecurity planning encompasses identifying, protecting, detecting, responding to, and recovering from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19026818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National Cybersecurity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National cybersecurity strategies protect digital infrastructure and foster secure cyber ecosystems at a country level.</a:t>
            </a:r>
          </a:p>
          <a:p>
            <a:r>
              <a:t>The US and UK strategies address critical infrastructure protection, international cooperation, and workforce development.</a:t>
            </a:r>
          </a:p>
          <a:p>
            <a:r>
              <a:t>The International Telecommunication Union (ITU) provides guidelines for national cybersecurity strategy formulation.</a:t>
            </a:r>
          </a:p>
          <a:p>
            <a:r>
              <a:t>Legislation, such as the US Cybersecurity Enhancement Act, supports the implementation of national strategies.</a:t>
            </a:r>
          </a:p>
          <a:p>
            <a:r>
              <a:t>Public-private partnerships are crucial in national strategies, recognizing private ownership of critical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15902910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Sector-Specific Cybersecurity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Sector-specific cybersecurity strategies address unique industry challenges, such as those in the US Financial Services Sector-Specific Plan.</a:t>
            </a:r>
          </a:p>
          <a:p>
            <a:r>
              <a:t>Information Sharing and Analysis Centers (ISACs) facilitate threat intelligence sharing among industry peers.</a:t>
            </a:r>
          </a:p>
          <a:p>
            <a:r>
              <a:t>Regulatory requirements, like HIPAA in healthcare, drive the development of sector-specific cybersecurity strategies.</a:t>
            </a:r>
          </a:p>
          <a:p>
            <a:r>
              <a:t>Cross-sector dependencies are increasingly recognized, highlighting potential cascading failures in interconnected industries.</a:t>
            </a:r>
          </a:p>
          <a:p>
            <a:r>
              <a:t>Industry standards, such as NERC CIP in the energy sector, shape sector-specific cybersecurity strategies.</a:t>
            </a:r>
          </a:p>
        </p:txBody>
      </p:sp>
    </p:spTree>
    <p:extLst>
      <p:ext uri="{BB962C8B-B14F-4D97-AF65-F5344CB8AC3E}">
        <p14:creationId xmlns:p14="http://schemas.microsoft.com/office/powerpoint/2010/main" val="10386103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Organizational Cybersecurity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Organizational cybersecurity strategies translate high-level principles into actionable plans for individual entities.</a:t>
            </a:r>
          </a:p>
          <a:p>
            <a:r>
              <a:t>Development of organizational strategies often aligns with frameworks like ISO/IEC 27001 for comprehensive coverage.</a:t>
            </a:r>
          </a:p>
          <a:p>
            <a:r>
              <a:t>Risk assessment forms the foundation of organizational strategies, guided by methodologies like NIST SP 800-30.</a:t>
            </a:r>
          </a:p>
          <a:p>
            <a:r>
              <a:t>Aligning cybersecurity strategies with business objectives ensures leadership buy-in and demonstrates value.</a:t>
            </a:r>
          </a:p>
          <a:p>
            <a:r>
              <a:t>Board involvement is critical in organizational cybersecurity strategies, correlating with effective security programs.</a:t>
            </a:r>
          </a:p>
        </p:txBody>
      </p:sp>
    </p:spTree>
    <p:extLst>
      <p:ext uri="{BB962C8B-B14F-4D97-AF65-F5344CB8AC3E}">
        <p14:creationId xmlns:p14="http://schemas.microsoft.com/office/powerpoint/2010/main" val="14408969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Risk Assessment and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Methodologies like Factor Analysis of Information Risk (FAIR) offer quantitative approaches for prioritizing cyber risks.</a:t>
            </a:r>
          </a:p>
          <a:p>
            <a:r>
              <a:t>Threat modeling techniques such as STRIDE identify potential attack vectors in systems and applications.</a:t>
            </a:r>
          </a:p>
          <a:p>
            <a:r>
              <a:t>Vulnerability assessments use standards like the Common Vulnerability Scoring System (CVSS) to evaluate weaknesses.</a:t>
            </a:r>
          </a:p>
          <a:p>
            <a:r>
              <a:t>Asset inventory and classification are foundational steps in cyber risk assessment and management.</a:t>
            </a:r>
          </a:p>
          <a:p>
            <a:r>
              <a:t>Organizations often use combined quantitative and qualitative methods for comprehensive risk assessment.</a:t>
            </a:r>
          </a:p>
        </p:txBody>
      </p:sp>
    </p:spTree>
    <p:extLst>
      <p:ext uri="{BB962C8B-B14F-4D97-AF65-F5344CB8AC3E}">
        <p14:creationId xmlns:p14="http://schemas.microsoft.com/office/powerpoint/2010/main" val="3231549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Cybersecurity Metrics and KPIs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Well-designed cybersecurity metrics provide objective, quantifiable measurements of security performance.</a:t>
            </a:r>
          </a:p>
          <a:p>
            <a:r>
              <a:t>Effective metrics should be consistently measured, inexpensive to collect, and meaningful for decision-making.</a:t>
            </a:r>
          </a:p>
          <a:p>
            <a:r>
              <a:t>Categories of cybersecurity metrics include operational, tactical, and strategic indicators.</a:t>
            </a:r>
          </a:p>
          <a:p>
            <a:r>
              <a:t>Key Performance Indicators (KPIs) often align with industry benchmarks for comparative analysis.</a:t>
            </a:r>
          </a:p>
          <a:p>
            <a:r>
              <a:t>Scorecards and dashboards visualize cybersecurity performance, facilitating board-level discussions on security posture.</a:t>
            </a:r>
          </a:p>
        </p:txBody>
      </p:sp>
    </p:spTree>
    <p:extLst>
      <p:ext uri="{BB962C8B-B14F-4D97-AF65-F5344CB8AC3E}">
        <p14:creationId xmlns:p14="http://schemas.microsoft.com/office/powerpoint/2010/main" val="700818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Incident Response and Business Continuity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Incident response and business continuity planning are critical for managing and recovering from cybersecurity breaches.</a:t>
            </a:r>
          </a:p>
          <a:p>
            <a:r>
              <a:t>Integration of incident response plans follows standards like ISO/IEC 27035 for comprehensive coverage.</a:t>
            </a:r>
          </a:p>
          <a:p>
            <a:r>
              <a:t>Key components of incident response plans include defined roles, incident classification schemes, and response procedures.</a:t>
            </a:r>
          </a:p>
          <a:p>
            <a:r>
              <a:t>Tabletop exercises improve preparedness by simulating various cybersecurity incident scenarios.</a:t>
            </a:r>
          </a:p>
          <a:p>
            <a:r>
              <a:t>Legal requirements for incident reporting vary by jurisdiction and must be incorporated into response plans.</a:t>
            </a:r>
          </a:p>
        </p:txBody>
      </p:sp>
    </p:spTree>
    <p:extLst>
      <p:ext uri="{BB962C8B-B14F-4D97-AF65-F5344CB8AC3E}">
        <p14:creationId xmlns:p14="http://schemas.microsoft.com/office/powerpoint/2010/main" val="1026265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Supply Chain and Third-Party 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SolarWinds attack highlighted the critical importance of supply chain security in cybersecurity strategies.</a:t>
            </a:r>
          </a:p>
          <a:p>
            <a:r>
              <a:t>Vendor risk assessment methods like the Standardized Information Gathering (SIG) questionnaire evaluate third-party security.</a:t>
            </a:r>
          </a:p>
          <a:p>
            <a:r>
              <a:t>Regulations like the Federal Acquisition Regulation (FAR) impose cybersecurity obligations on government contractors.</a:t>
            </a:r>
          </a:p>
          <a:p>
            <a:r>
              <a:t>Secure Software Development Lifecycle (SDLC) guidelines emphasize integrating security throughout the development process.</a:t>
            </a:r>
          </a:p>
          <a:p>
            <a:r>
              <a:t>Managing nth-party risks requires comprehensive visibility into the extended supply chain ecosystem.</a:t>
            </a:r>
          </a:p>
        </p:txBody>
      </p:sp>
    </p:spTree>
    <p:extLst>
      <p:ext uri="{BB962C8B-B14F-4D97-AF65-F5344CB8AC3E}">
        <p14:creationId xmlns:p14="http://schemas.microsoft.com/office/powerpoint/2010/main" val="8004447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Cybersecurity Workforce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NICE Framework provides a standardized taxonomy of cybersecurity roles and competencies for workforce development.</a:t>
            </a:r>
          </a:p>
          <a:p>
            <a:r>
              <a:t>Strategies for cybersecurity workforce development include competitive compensation and clear career progression paths.</a:t>
            </a:r>
          </a:p>
          <a:p>
            <a:r>
              <a:t>Industry-academia partnerships develop curricula aligned with current cybersecurity needs and trends.</a:t>
            </a:r>
          </a:p>
          <a:p>
            <a:r>
              <a:t>Cyber ranges offer hands-on training environments for practical skill development in cybersecurity.</a:t>
            </a:r>
          </a:p>
          <a:p>
            <a:r>
              <a:t>Cross-training builds versatile teams capable of addressing diverse cybersecurity challenges.</a:t>
            </a:r>
          </a:p>
        </p:txBody>
      </p:sp>
    </p:spTree>
    <p:extLst>
      <p:ext uri="{BB962C8B-B14F-4D97-AF65-F5344CB8AC3E}">
        <p14:creationId xmlns:p14="http://schemas.microsoft.com/office/powerpoint/2010/main" val="10233773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Implementing Effective Cybersecurity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Effective cybersecurity strategies require holistic, risk-based approaches aligning with overall business objectives.</a:t>
            </a:r>
          </a:p>
          <a:p>
            <a:r>
              <a:t>Leadership commitment and a strong security culture are crucial for successful strategy implementation.</a:t>
            </a:r>
          </a:p>
          <a:p>
            <a:r>
              <a:t>Rapid threat evolution necessitates continuous adaptation of cybersecurity strategies to address new risks.</a:t>
            </a:r>
          </a:p>
          <a:p>
            <a:r>
              <a:t>Cross-functional collaboration is essential for comprehensive cybersecurity strategy implementation.</a:t>
            </a:r>
          </a:p>
          <a:p>
            <a:r>
              <a:t>Implementing comprehensive cybersecurity strategies involves balancing multiple factors, from risk management to organizational culture, to create resilient digital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5380142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421988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3930</Words>
  <Application>Microsoft Office PowerPoint</Application>
  <PresentationFormat>Широкоэкранный</PresentationFormat>
  <Paragraphs>312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Private Sector Role in Cybersecurity</vt:lpstr>
      <vt:lpstr>Legal Framework for Private Sector Cybersecurity Involvement</vt:lpstr>
      <vt:lpstr>Models of Public-Private Partnerships in Cybersecurity</vt:lpstr>
      <vt:lpstr>Threat Intelligence Sharing Mechanisms</vt:lpstr>
      <vt:lpstr>Joint Cybersecurity Exercises</vt:lpstr>
      <vt:lpstr>Private Sector Involvement in National Cybersecurity Strategies</vt:lpstr>
      <vt:lpstr>Private Sector Contributions to Cybersecurity Innovation and R&amp;D</vt:lpstr>
      <vt:lpstr>Private Sector Role in Cybersecurity Workforce Development</vt:lpstr>
      <vt:lpstr>Public-Private Cooperation in Crisis Management and Incident Response</vt:lpstr>
      <vt:lpstr>Future of Public-Private Partnerships in Cybersecurity</vt:lpstr>
      <vt:lpstr>Introduction to Cybersecurity Standards and Best Practices</vt:lpstr>
      <vt:lpstr>ISO/IEC 27000 Series</vt:lpstr>
      <vt:lpstr>NIST Cybersecurity Framework</vt:lpstr>
      <vt:lpstr>European Cybersecurity Standards</vt:lpstr>
      <vt:lpstr>Industry-Specific Standards</vt:lpstr>
      <vt:lpstr>National Cybersecurity Standards</vt:lpstr>
      <vt:lpstr>Identity and Access Management Best Practices</vt:lpstr>
      <vt:lpstr>Network Security Best Practices</vt:lpstr>
      <vt:lpstr>Data Protection and Encryption Practices</vt:lpstr>
      <vt:lpstr>Implementing Cybersecurity Standards</vt:lpstr>
      <vt:lpstr>Introduction to Cyber Incident Response</vt:lpstr>
      <vt:lpstr>Legal Framework for Cyber Incident Response</vt:lpstr>
      <vt:lpstr>Incident Response Planning</vt:lpstr>
      <vt:lpstr>Incident Detection and Analysis</vt:lpstr>
      <vt:lpstr>Incident Containment Strategies</vt:lpstr>
      <vt:lpstr>Eradication and Recovery</vt:lpstr>
      <vt:lpstr>CSIRTs and Incident Response Centers</vt:lpstr>
      <vt:lpstr>Information Sharing in Incident Response</vt:lpstr>
      <vt:lpstr>Legal and Ethical Considerations</vt:lpstr>
      <vt:lpstr>Comprehensive Cyber Incident Response</vt:lpstr>
      <vt:lpstr>Introduction to Cyber Hygiene</vt:lpstr>
      <vt:lpstr>Legal Framework for Cyber Hygiene</vt:lpstr>
      <vt:lpstr>Password Management and Authentication</vt:lpstr>
      <vt:lpstr>Software Updates and Patch Management</vt:lpstr>
      <vt:lpstr>Data Backup and Recovery</vt:lpstr>
      <vt:lpstr>Email and Web Browsing Security</vt:lpstr>
      <vt:lpstr>Mobile Device Security and BYOD Policies</vt:lpstr>
      <vt:lpstr>Social Engineering Awareness</vt:lpstr>
      <vt:lpstr>Physical Security and Clean Desk Policies</vt:lpstr>
      <vt:lpstr>Cyber Hygiene in Legal Culture</vt:lpstr>
      <vt:lpstr>Introduction to Strategic Cybersecurity Planning</vt:lpstr>
      <vt:lpstr>National Cybersecurity Strategies</vt:lpstr>
      <vt:lpstr>Sector-Specific Cybersecurity Strategies</vt:lpstr>
      <vt:lpstr>Organizational Cybersecurity Strategies</vt:lpstr>
      <vt:lpstr>Cyber Risk Assessment and Management</vt:lpstr>
      <vt:lpstr>Cybersecurity Metrics and KPIs</vt:lpstr>
      <vt:lpstr>Incident Response and Business Continuity Planning</vt:lpstr>
      <vt:lpstr>Supply Chain and Third-Party Risk Management</vt:lpstr>
      <vt:lpstr>Cybersecurity Workforce Development</vt:lpstr>
      <vt:lpstr>Implementing Effective Cybersecurity Strategies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Cybersecurity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2024-09-09T18:57:27Z</dcterms:modified>
  <cp:category/>
</cp:coreProperties>
</file>