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60" r:id="rId2"/>
    <p:sldId id="256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62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2802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50955B1-F1FC-4B2C-896B-FC25392A892D}">
      <dgm:prSet/>
      <dgm:spPr/>
      <dgm:t>
        <a:bodyPr/>
        <a:lstStyle/>
        <a:p>
          <a:pPr algn="ctr"/>
          <a:r>
            <a:rPr lang="en-US" b="1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/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13088"/>
          <a:ext cx="10131425" cy="8634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sz="3600" b="1" kern="120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42151" y="55239"/>
        <a:ext cx="10047123" cy="77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747B82-8691-47A5-8350-43560D51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648E250-AC0A-4AD2-A086-CFEED071E4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-1" y="0"/>
            <a:ext cx="12191998" cy="6857998"/>
          </a:xfrm>
        </p:spPr>
      </p:pic>
    </p:spTree>
    <p:extLst>
      <p:ext uri="{BB962C8B-B14F-4D97-AF65-F5344CB8AC3E}">
        <p14:creationId xmlns:p14="http://schemas.microsoft.com/office/powerpoint/2010/main" val="1218880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Cybersecurity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/>
          </a:p>
          <a:p>
            <a:r>
              <a:t>Cybersecurity encompasses tools, policies, and practices protecting cyber environments and assets from various threats.</a:t>
            </a:r>
          </a:p>
          <a:p>
            <a:r>
              <a:t>The World Economic Forum ranks cyber attacks among top global risks in today's interconnected world.</a:t>
            </a:r>
          </a:p>
          <a:p>
            <a:r>
              <a:t>Frameworks like NIST Cybersecurity Framework and ISO/IEC 27001 provide structured approaches to managing cyber risks.</a:t>
            </a:r>
          </a:p>
          <a:p>
            <a:r>
              <a:t>Key aspects of cybersecurity include protecting information systems from unauthorized access, use, disclosure, disruption, modification, or destruction.</a:t>
            </a:r>
          </a:p>
          <a:p>
            <a:r>
              <a:t>Cybersecurity requires a comprehensive approach, addressing technical, organizational, and human factors to effectively mitigate evolving cyber threats across various sectors.</a:t>
            </a:r>
          </a:p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Introduction to Critical Information Infrastructure (CII)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Critical Information Infrastructure is essential for national economy, security, and public health.</a:t>
            </a:r>
          </a:p>
          <a:p>
            <a:r>
              <a:t>The EU's NIS Directive and U.S. CISA define CII as systems vital for societal functions.</a:t>
            </a:r>
          </a:p>
          <a:p>
            <a:r>
              <a:t>Key sectors of CII include energy, finance, healthcare, transportation, and telecommunications.</a:t>
            </a:r>
          </a:p>
          <a:p>
            <a:r>
              <a:t>Major cyber incidents, such as the 2007 Estonia attacks, have influenced CII protection policies.</a:t>
            </a:r>
          </a:p>
          <a:p>
            <a:r>
              <a:t>CII protection requires comprehensive approaches addressing technical, legal, and organizational aspects to safeguard vital systems against evolving cyber threats.</a:t>
            </a:r>
          </a:p>
        </p:txBody>
      </p:sp>
    </p:spTree>
    <p:extLst>
      <p:ext uri="{BB962C8B-B14F-4D97-AF65-F5344CB8AC3E}">
        <p14:creationId xmlns:p14="http://schemas.microsoft.com/office/powerpoint/2010/main" val="3886704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Legal Frameworks for CII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/>
          </a:p>
          <a:p>
            <a:r>
              <a:t>CII protection legal frameworks vary across jurisdictions but generally establish national strategies, define responsibilities, and mandate security measures.</a:t>
            </a:r>
          </a:p>
          <a:p>
            <a:r>
              <a:t>The EU's NIS Directive outlines requirements for member states in protecting critical information infrastructure.</a:t>
            </a:r>
          </a:p>
          <a:p>
            <a:r>
              <a:t>The U.S. Critical Infrastructure Protection Act provides a legal basis for CII protection in the United States.</a:t>
            </a:r>
          </a:p>
          <a:p>
            <a:r>
              <a:t>Public-private partnerships are encouraged, as seen in the U.S. National Infrastructure Protection Plan.</a:t>
            </a:r>
          </a:p>
          <a:p>
            <a:r>
              <a:t>Key legal aspects include establishing regulatory frameworks, defining obligations, and facilitating information sharing while balancing security needs with operational requirements.</a:t>
            </a:r>
          </a:p>
        </p:txBody>
      </p:sp>
    </p:spTree>
    <p:extLst>
      <p:ext uri="{BB962C8B-B14F-4D97-AF65-F5344CB8AC3E}">
        <p14:creationId xmlns:p14="http://schemas.microsoft.com/office/powerpoint/2010/main" val="57091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Stakeholders in CII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Government agencies like U.S. CISA and UK's NCSC coordinate national efforts in CII protection.</a:t>
            </a:r>
          </a:p>
          <a:p>
            <a:r>
              <a:t>CII operators implement security measures and comply with regulations to protect critical infrastructure.</a:t>
            </a:r>
          </a:p>
          <a:p>
            <a:r>
              <a:t>Sector-specific regulators set and enforce standards for CII protection in their respective industries.</a:t>
            </a:r>
          </a:p>
          <a:p>
            <a:r>
              <a:t>Cybersecurity service providers offer expertise to enhance CII protection measures.</a:t>
            </a:r>
          </a:p>
          <a:p>
            <a:r>
              <a:t>Effective CII protection requires collaboration and clear definition of responsibilities among diverse stakeholders to address complex security challenges.</a:t>
            </a:r>
          </a:p>
        </p:txBody>
      </p:sp>
    </p:spTree>
    <p:extLst>
      <p:ext uri="{BB962C8B-B14F-4D97-AF65-F5344CB8AC3E}">
        <p14:creationId xmlns:p14="http://schemas.microsoft.com/office/powerpoint/2010/main" val="2447210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Objects of CII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Physical infrastructure like power plants and data centers require robust security measures.</a:t>
            </a:r>
          </a:p>
          <a:p>
            <a:r>
              <a:t>Logical infrastructure includes critical software and protocols that need protection.</a:t>
            </a:r>
          </a:p>
          <a:p>
            <a:r>
              <a:t>Industrial Control Systems present unique challenges in CII protection due to their specialized nature.</a:t>
            </a:r>
          </a:p>
          <a:p>
            <a:r>
              <a:t>IoT devices introduce new attack vectors in critical infrastructure that need to be addressed.</a:t>
            </a:r>
          </a:p>
          <a:p>
            <a:r>
              <a:t>Protecting these diverse components involves addressing both physical and cyber threats, implementing comprehensive security measures across various infrastructure sectors.</a:t>
            </a:r>
          </a:p>
        </p:txBody>
      </p:sp>
    </p:spTree>
    <p:extLst>
      <p:ext uri="{BB962C8B-B14F-4D97-AF65-F5344CB8AC3E}">
        <p14:creationId xmlns:p14="http://schemas.microsoft.com/office/powerpoint/2010/main" val="2796950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Risk Assessment in CII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Risk assessment in CII protection follows methodologies like NIST SP 800-30 for comprehensive evaluation.</a:t>
            </a:r>
          </a:p>
          <a:p>
            <a:r>
              <a:t>Key steps include identifying critical assets, vulnerability analysis, and threat modeling using techniques like STRIDE or PASTA.</a:t>
            </a:r>
          </a:p>
          <a:p>
            <a:r>
              <a:t>Impact assessment evaluates potential consequences of disruptions to critical infrastructure.</a:t>
            </a:r>
          </a:p>
          <a:p>
            <a:r>
              <a:t>Continuous assessment adapts to evolving threats in the CII landscape.</a:t>
            </a:r>
          </a:p>
          <a:p>
            <a:r>
              <a:t>Effective risk assessment enables targeted resource allocation and informs strategic decision-making in CII protection.</a:t>
            </a:r>
          </a:p>
        </p:txBody>
      </p:sp>
    </p:spTree>
    <p:extLst>
      <p:ext uri="{BB962C8B-B14F-4D97-AF65-F5344CB8AC3E}">
        <p14:creationId xmlns:p14="http://schemas.microsoft.com/office/powerpoint/2010/main" val="3194237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Technical Measures for CII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Network segmentation, firewalls, and intrusion detection systems form the backbone of technical CII protection.</a:t>
            </a:r>
          </a:p>
          <a:p>
            <a:r>
              <a:t>Secure communication protocols protect data in transit within critical infrastructure networks.</a:t>
            </a:r>
          </a:p>
          <a:p>
            <a:r>
              <a:t>Robust access control and encryption safeguard against unauthorized access to critical systems.</a:t>
            </a:r>
          </a:p>
          <a:p>
            <a:r>
              <a:t>SIEM systems enable centralized monitoring of security events in CII environments.</a:t>
            </a:r>
          </a:p>
          <a:p>
            <a:r>
              <a:t>These measures form a multi-layered defense strategy, addressing various aspects of CII security from network protection to data integrity.</a:t>
            </a:r>
          </a:p>
        </p:txBody>
      </p:sp>
    </p:spTree>
    <p:extLst>
      <p:ext uri="{BB962C8B-B14F-4D97-AF65-F5344CB8AC3E}">
        <p14:creationId xmlns:p14="http://schemas.microsoft.com/office/powerpoint/2010/main" val="2889306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Organizational Measures for CII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Comprehensive policies provide a security framework for CII protection within organizations.</a:t>
            </a:r>
          </a:p>
          <a:p>
            <a:r>
              <a:t>Personnel training cultivates a security culture essential for protecting critical infrastructure.</a:t>
            </a:r>
          </a:p>
          <a:p>
            <a:r>
              <a:t>Incident response plans enable effective action during breaches in CII environments.</a:t>
            </a:r>
          </a:p>
          <a:p>
            <a:r>
              <a:t>Vendor management mitigates third-party risks in critical infrastructure supply chains.</a:t>
            </a:r>
          </a:p>
          <a:p>
            <a:r>
              <a:t>These organizational measures create a holistic approach to CII protection, addressing human factors, processes, and governance to complement technical safeguards.</a:t>
            </a:r>
          </a:p>
        </p:txBody>
      </p:sp>
    </p:spTree>
    <p:extLst>
      <p:ext uri="{BB962C8B-B14F-4D97-AF65-F5344CB8AC3E}">
        <p14:creationId xmlns:p14="http://schemas.microsoft.com/office/powerpoint/2010/main" val="1288166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Incident Response in CII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Incident response plans for CII should follow guidelines like NIST SP 800-61 for comprehensive coverage.</a:t>
            </a:r>
          </a:p>
          <a:p>
            <a:r>
              <a:t>Specialized CERTs coordinate responses to incidents affecting critical infrastructure.</a:t>
            </a:r>
          </a:p>
          <a:p>
            <a:r>
              <a:t>Clear classification processes enable appropriate resource allocation during CII incidents.</a:t>
            </a:r>
          </a:p>
          <a:p>
            <a:r>
              <a:t>Business continuity plans address service disruptions in critical infrastructure scenarios.</a:t>
            </a:r>
          </a:p>
          <a:p>
            <a:r>
              <a:t>Regular exercises prepare teams for various scenarios, enhancing readiness for CII incidents.</a:t>
            </a:r>
          </a:p>
        </p:txBody>
      </p:sp>
    </p:spTree>
    <p:extLst>
      <p:ext uri="{BB962C8B-B14F-4D97-AF65-F5344CB8AC3E}">
        <p14:creationId xmlns:p14="http://schemas.microsoft.com/office/powerpoint/2010/main" val="976779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International Cooperation in CII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Initiatives like the Meridian Process facilitate international collaboration in CII protection.</a:t>
            </a:r>
          </a:p>
          <a:p>
            <a:r>
              <a:t>Cross-border information sharing enables early warning of threats to critical infrastructure.</a:t>
            </a:r>
          </a:p>
          <a:p>
            <a:r>
              <a:t>Regional efforts, like EU's Cyber Defence Centre, build collective capabilities for CII protection.</a:t>
            </a:r>
          </a:p>
          <a:p>
            <a:r>
              <a:t>Mutual assistance agreements facilitate cross-border support during CII incidents.</a:t>
            </a:r>
          </a:p>
          <a:p>
            <a:r>
              <a:t>These cooperative efforts are essential for addressing the transnational nature of cyber threats to CII.</a:t>
            </a:r>
          </a:p>
        </p:txBody>
      </p:sp>
    </p:spTree>
    <p:extLst>
      <p:ext uri="{BB962C8B-B14F-4D97-AF65-F5344CB8AC3E}">
        <p14:creationId xmlns:p14="http://schemas.microsoft.com/office/powerpoint/2010/main" val="4210915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Challenges in CII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CII protection requires a multifaceted approach addressing legal, technical, organizational, and international dimensions.</a:t>
            </a:r>
          </a:p>
          <a:p>
            <a:r>
              <a:t>Balancing security with efficiency is an ongoing challenge in CII protection.</a:t>
            </a:r>
          </a:p>
          <a:p>
            <a:r>
              <a:t>Rapid threat evolution demands continuous adaptation of CII protection strategies.</a:t>
            </a:r>
          </a:p>
          <a:p>
            <a:r>
              <a:t>Emerging technologies reshape the CII landscape, introducing new vulnerabilities and protection methods.</a:t>
            </a:r>
          </a:p>
          <a:p>
            <a:r>
              <a:t>Robust CII protection is fundamental to national and global security, economic stability, and societal well-being in the digital age.</a:t>
            </a:r>
          </a:p>
        </p:txBody>
      </p:sp>
    </p:spTree>
    <p:extLst>
      <p:ext uri="{BB962C8B-B14F-4D97-AF65-F5344CB8AC3E}">
        <p14:creationId xmlns:p14="http://schemas.microsoft.com/office/powerpoint/2010/main" val="1665398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Fundamental Principles of Cybersecurity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Cybersecurity is founded on the CIA triad: Confidentiality, Integrity, and Availability.</a:t>
            </a:r>
          </a:p>
          <a:p>
            <a:r>
              <a:t>Key principles include "security by design," least privilege, defense in depth, and separation of duties.</a:t>
            </a:r>
          </a:p>
          <a:p>
            <a:r>
              <a:t>Continuous monitoring enables real-time threat detection in cybersecurity operations.</a:t>
            </a:r>
          </a:p>
          <a:p>
            <a:r>
              <a:t>Risk management in cybersecurity aligns with ISO 31000 standards for effective risk assessment and mitigation.</a:t>
            </a:r>
          </a:p>
          <a:p>
            <a:r>
              <a:t>User education is critical as human error remains a significant vulnerability in cybersecurity.</a:t>
            </a:r>
          </a:p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Legal Framework for Cybersecurity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Budapest Convention on Cybercrime provides an international legal framework for addressing cybercrime.</a:t>
            </a:r>
          </a:p>
          <a:p>
            <a:r>
              <a:t>The U.S. Cybersecurity Information Sharing Act and EU's NIS Directive are examples of national cybersecurity laws.</a:t>
            </a:r>
          </a:p>
          <a:p>
            <a:r>
              <a:t>Legal precedents, like FTC v. Wyndham Worldwide Corp., establish obligations for reasonable cybersecurity measures.</a:t>
            </a:r>
          </a:p>
          <a:p>
            <a:r>
              <a:t>GDPR imposes strict requirements on personal data security and breach notification in the European Union.</a:t>
            </a:r>
          </a:p>
          <a:p>
            <a:r>
              <a:t>The legal landscape continues to evolve to address emerging cybersecurity challenges and technologies.</a:t>
            </a:r>
          </a:p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Cybersecurity Technologies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Firewalls, intrusion detection systems, and encryption provide essential protection in cybersecurity.</a:t>
            </a:r>
          </a:p>
          <a:p>
            <a:r>
              <a:t>AI and machine learning enhance threat detection capabilities in modern cybersecurity systems.</a:t>
            </a:r>
          </a:p>
          <a:p>
            <a:r>
              <a:t>Secure software development practices reduce vulnerabilities in applications and systems.</a:t>
            </a:r>
          </a:p>
          <a:p>
            <a:r>
              <a:t>Authentication technologies, including multi-factor and biometrics, control access to sensitive resources.</a:t>
            </a:r>
          </a:p>
          <a:p>
            <a:r>
              <a:t>Emerging technologies like quantum cryptography and blockchain promise new security approaches for future cybersecurity challenges.</a:t>
            </a:r>
          </a:p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Cybersecurity Governance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Chief Information Security Officers (CISOs) oversee organizational cybersecurity strategy and implementation.</a:t>
            </a:r>
          </a:p>
          <a:p>
            <a:r>
              <a:t>Security Operations Centers (SOCs) monitor and respond to security incidents in real-time.</a:t>
            </a:r>
          </a:p>
          <a:p>
            <a:r>
              <a:t>Comprehensive policies align cybersecurity practices with industry best practices and regulatory requirements.</a:t>
            </a:r>
          </a:p>
          <a:p>
            <a:r>
              <a:t>Employee training cultivates a security-aware culture throughout the organization.</a:t>
            </a:r>
          </a:p>
          <a:p>
            <a:r>
              <a:t>Integrating cybersecurity into overall risk management aligns cyber risks with business objectives.</a:t>
            </a:r>
          </a:p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The Human Element in Cybersecurity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Social engineering exploits human vulnerabilities, highlighting the need for comprehensive education in cybersecurity.</a:t>
            </a:r>
          </a:p>
          <a:p>
            <a:r>
              <a:t>Effective awareness initiatives incorporate ongoing training and simulations to improve human cybersecurity practices.</a:t>
            </a:r>
          </a:p>
          <a:p>
            <a:r>
              <a:t>Insider threats require balanced trust and monitoring strategies within organizations.</a:t>
            </a:r>
          </a:p>
          <a:p>
            <a:r>
              <a:t>Cultivating a strong security culture needs leadership commitment and consistent reinforcement.</a:t>
            </a:r>
          </a:p>
          <a:p>
            <a:r>
              <a:t>Addressing the human aspect involves comprehensive training, cultural change, and strategies to mitigate psychological vulnerabilities in cybersecurity contexts.</a:t>
            </a:r>
          </a:p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Economic Aspects of Cybersecurity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Global cybercrime costs billions annually, emphasizing the economic importance of cybersecurity.</a:t>
            </a:r>
          </a:p>
          <a:p>
            <a:r>
              <a:t>Return on Security Investment (ROSI) concepts help optimize cybersecurity expenditures.</a:t>
            </a:r>
          </a:p>
          <a:p>
            <a:r>
              <a:t>The cyber insurance market offers risk transfer mechanisms for organizations facing cyber threats.</a:t>
            </a:r>
          </a:p>
          <a:p>
            <a:r>
              <a:t>Data breaches have long-term economic impacts on organizations, affecting reputation and customer trust.</a:t>
            </a:r>
          </a:p>
          <a:p>
            <a:r>
              <a:t>Key economic aspects include quantifying cybersecurity value, developing effective insurance models, and understanding the broader financial implications of cyber risks.</a:t>
            </a:r>
          </a:p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International Cooperation in Cybersecurity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Cyber sovereignty issues potentially fragment the global internet, challenging international cooperation.</a:t>
            </a:r>
          </a:p>
          <a:p>
            <a:r>
              <a:t>The Paris Call aims to establish responsible behavior norms in cyberspace on an international level.</a:t>
            </a:r>
          </a:p>
          <a:p>
            <a:r>
              <a:t>Cyber diplomacy manages international cybersecurity relations between nations and organizations.</a:t>
            </a:r>
          </a:p>
          <a:p>
            <a:r>
              <a:t>Capacity building addresses global disparities in cybersecurity capabilities and knowledge.</a:t>
            </a:r>
          </a:p>
          <a:p>
            <a:r>
              <a:t>Developing international norms for state behavior aims to enhance global stability in cyberspace.</a:t>
            </a:r>
          </a:p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Emerging Technologies and Cybersecurity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5G networks introduce new security considerations that require innovative cybersecurity approaches.</a:t>
            </a:r>
          </a:p>
          <a:p>
            <a:r>
              <a:t>IoT proliferation expands vulnerability landscapes, necessitating new security strategies.</a:t>
            </a:r>
          </a:p>
          <a:p>
            <a:r>
              <a:t>AI offers enhanced capabilities for both cybersecurity defense and potential attacks.</a:t>
            </a:r>
          </a:p>
          <a:p>
            <a:r>
              <a:t>Quantum computing challenges current cryptography, necessitating the development of quantum-resistant methods.</a:t>
            </a:r>
          </a:p>
          <a:p>
            <a:r>
              <a:t>DevSecOps integrates security into software development, improving overall system security from the ground up.</a:t>
            </a:r>
          </a:p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of Cybersecurity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Cybersecurity evolves rapidly, driven by technological advancements and changing threat landscapes.</a:t>
            </a:r>
          </a:p>
          <a:p>
            <a:r>
              <a:t>Dynamic threats necessitate continuous adaptation of cybersecurity strategies and technologies.</a:t>
            </a:r>
          </a:p>
          <a:p>
            <a:r>
              <a:t>International cooperation is crucial for addressing global cybersecurity challenges despite political barriers.</a:t>
            </a:r>
          </a:p>
          <a:p>
            <a:r>
              <a:t>Building societal cybersecurity awareness is essential for creating a more secure digital environment.</a:t>
            </a:r>
          </a:p>
          <a:p>
            <a:r>
              <a:t>Future cybersecurity will likely involve ongoing innovation, increased collaboration, and emphasis on resilience against evolving threats.</a:t>
            </a:r>
          </a:p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Introduction to State Cybersecurity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State cybersecurity policy is a comprehensive framework protecting national digital assets, infrastructure, and citizens from cyber threats.</a:t>
            </a:r>
          </a:p>
          <a:p>
            <a:r>
              <a:t>The ITU defines cybersecurity policy as a tool to improve national infrastructure and service security.</a:t>
            </a:r>
          </a:p>
          <a:p>
            <a:r>
              <a:t>International frameworks, including UN GGE reports, influence national cybersecurity policies.</a:t>
            </a:r>
          </a:p>
          <a:p>
            <a:r>
              <a:t>The US National Strategy to Secure Cyberspace (2003) laid groundwork for many subsequent cybersecurity strategies.</a:t>
            </a:r>
          </a:p>
          <a:p>
            <a:r>
              <a:t>State cybersecurity policy requires a multifaceted approach, integrating legal, technical, and organizational measures to effectively protect against evolving cyber threats.</a:t>
            </a:r>
          </a:p>
        </p:txBody>
      </p:sp>
    </p:spTree>
    <p:extLst>
      <p:ext uri="{BB962C8B-B14F-4D97-AF65-F5344CB8AC3E}">
        <p14:creationId xmlns:p14="http://schemas.microsoft.com/office/powerpoint/2010/main" val="9025432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Legal Foundations of Cybersecurity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US Cybersecurity Enhancement Act and EU Cybersecurity Act provide legislative bases for national cybersecurity efforts.</a:t>
            </a:r>
          </a:p>
          <a:p>
            <a:r>
              <a:t>Constitutional provisions, such as Germany's Basic Law, underpin national security efforts in the cyber domain.</a:t>
            </a:r>
          </a:p>
          <a:p>
            <a:r>
              <a:t>Executive orders, like US EO 13636, shape cybersecurity policy implementation at the national level.</a:t>
            </a:r>
          </a:p>
          <a:p>
            <a:r>
              <a:t>Public-private partnerships are facilitated through legislation such as the US Cybersecurity Information Sharing Act.</a:t>
            </a:r>
          </a:p>
          <a:p>
            <a:r>
              <a:t>The legal framework for cybersecurity combines various legal instruments to create a comprehensive approach to national cyber defense and information security.</a:t>
            </a:r>
          </a:p>
        </p:txBody>
      </p:sp>
    </p:spTree>
    <p:extLst>
      <p:ext uri="{BB962C8B-B14F-4D97-AF65-F5344CB8AC3E}">
        <p14:creationId xmlns:p14="http://schemas.microsoft.com/office/powerpoint/2010/main" val="29236141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State Cybersecurity Policy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Key objectives of state cybersecurity policy include protecting critical infrastructure and enhancing cyber defense capabilities.</a:t>
            </a:r>
          </a:p>
          <a:p>
            <a:r>
              <a:t>Fostering a secure digital economy and promoting cybersecurity awareness and education are crucial goals.</a:t>
            </a:r>
          </a:p>
          <a:p>
            <a:r>
              <a:t>Strengthening international cooperation in cybersecurity is a priority for many national strategies.</a:t>
            </a:r>
          </a:p>
          <a:p>
            <a:r>
              <a:t>Developing a robust cybersecurity industry and protecting privacy and digital rights are important policy aims.</a:t>
            </a:r>
          </a:p>
          <a:p>
            <a:r>
              <a:t>The multifaceted nature of these goals reflects the broad impact of cybersecurity on national security, economic prosperity, and individual rights.</a:t>
            </a:r>
          </a:p>
        </p:txBody>
      </p:sp>
    </p:spTree>
    <p:extLst>
      <p:ext uri="{BB962C8B-B14F-4D97-AF65-F5344CB8AC3E}">
        <p14:creationId xmlns:p14="http://schemas.microsoft.com/office/powerpoint/2010/main" val="10294716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Cybersecurity Policy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Common objectives include establishing national cybersecurity agencies and developing comprehensive legal frameworks.</a:t>
            </a:r>
          </a:p>
          <a:p>
            <a:r>
              <a:t>Implementing national cybersecurity standards and creating information sharing mechanisms are key policy targets.</a:t>
            </a:r>
          </a:p>
          <a:p>
            <a:r>
              <a:t>Developing national incident response plans is a critical objective for many countries.</a:t>
            </a:r>
          </a:p>
          <a:p>
            <a:r>
              <a:t>Promoting cybersecurity research and development and enhancing workforce skills are important policy goals.</a:t>
            </a:r>
          </a:p>
          <a:p>
            <a:r>
              <a:t>These objectives form the operational backbone of state cybersecurity strategies, guiding concrete actions and resource allocation.</a:t>
            </a:r>
          </a:p>
        </p:txBody>
      </p:sp>
    </p:spTree>
    <p:extLst>
      <p:ext uri="{BB962C8B-B14F-4D97-AF65-F5344CB8AC3E}">
        <p14:creationId xmlns:p14="http://schemas.microsoft.com/office/powerpoint/2010/main" val="19123999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Priority Directions in Cybersecurity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Critical infrastructure protection and combating cybercrime are top priorities in national cybersecurity policies.</a:t>
            </a:r>
          </a:p>
          <a:p>
            <a:r>
              <a:t>Enhancing cyber defense capabilities and promoting innovation and research are key focus areas.</a:t>
            </a:r>
          </a:p>
          <a:p>
            <a:r>
              <a:t>Developing public-private partnerships and fostering international cooperation in cybersecurity are crucial directions.</a:t>
            </a:r>
          </a:p>
          <a:p>
            <a:r>
              <a:t>Enhancing cyber resilience and protecting personal data and privacy are important policy priorities.</a:t>
            </a:r>
          </a:p>
          <a:p>
            <a:r>
              <a:t>These priorities guide resource allocation and policy development, addressing the most critical aspects of national cybersecurity in an evolving threat landscape.</a:t>
            </a:r>
          </a:p>
        </p:txBody>
      </p:sp>
    </p:spTree>
    <p:extLst>
      <p:ext uri="{BB962C8B-B14F-4D97-AF65-F5344CB8AC3E}">
        <p14:creationId xmlns:p14="http://schemas.microsoft.com/office/powerpoint/2010/main" val="18993339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Institutional Frameworks for Cybersecurity Policy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National cybersecurity agencies, such as France's ANSSI, play a central role in policy implementation.</a:t>
            </a:r>
          </a:p>
          <a:p>
            <a:r>
              <a:t>Inter-agency coordination mechanisms ensure a cohesive approach to national cybersecurity efforts.</a:t>
            </a:r>
          </a:p>
          <a:p>
            <a:r>
              <a:t>National CERTs/CSIRTs are crucial components of the institutional cybersecurity framework.</a:t>
            </a:r>
          </a:p>
          <a:p>
            <a:r>
              <a:t>Military cyber commands, like the US Cyber Command, address national defense aspects of cybersecurity.</a:t>
            </a:r>
          </a:p>
          <a:p>
            <a:r>
              <a:t>This diverse institutional landscape reflects the complex nature of cybersecurity, requiring coordination across various sectors and expertise areas.</a:t>
            </a:r>
          </a:p>
        </p:txBody>
      </p:sp>
    </p:spTree>
    <p:extLst>
      <p:ext uri="{BB962C8B-B14F-4D97-AF65-F5344CB8AC3E}">
        <p14:creationId xmlns:p14="http://schemas.microsoft.com/office/powerpoint/2010/main" val="36781871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Implementation Mechanisms for Cybersecurity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National action plans provide roadmaps for executing cybersecurity strategies across various sectors.</a:t>
            </a:r>
          </a:p>
          <a:p>
            <a:r>
              <a:t>Certification schemes and maturity models help assess and improve organizational cybersecurity postures.</a:t>
            </a:r>
          </a:p>
          <a:p>
            <a:r>
              <a:t>Cybersecurity exercises and drills enhance preparedness and test response capabilities.</a:t>
            </a:r>
          </a:p>
          <a:p>
            <a:r>
              <a:t>Public awareness campaigns and workforce development programs address the human aspect of cybersecurity.</a:t>
            </a:r>
          </a:p>
          <a:p>
            <a:r>
              <a:t>These mechanisms provide practical tools and processes for executing cybersecurity policies, ensuring that strategic objectives are realized through concrete actions.</a:t>
            </a:r>
          </a:p>
        </p:txBody>
      </p:sp>
    </p:spTree>
    <p:extLst>
      <p:ext uri="{BB962C8B-B14F-4D97-AF65-F5344CB8AC3E}">
        <p14:creationId xmlns:p14="http://schemas.microsoft.com/office/powerpoint/2010/main" val="25825177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Funding and Resource Allocation for Cybersecurity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National budget allocations reflect the prioritization of cybersecurity in government spending.</a:t>
            </a:r>
          </a:p>
          <a:p>
            <a:r>
              <a:t>Public-private funding mechanisms support collaborative cybersecurity initiatives.</a:t>
            </a:r>
          </a:p>
          <a:p>
            <a:r>
              <a:t>Investments in cybersecurity research and development foster innovation and technological advancement.</a:t>
            </a:r>
          </a:p>
          <a:p>
            <a:r>
              <a:t>Education and training programs receive funding to address the cybersecurity skills gap.</a:t>
            </a:r>
          </a:p>
          <a:p>
            <a:r>
              <a:t>Resource allocation demonstrates the strategic importance of cybersecurity, enabling the development of capabilities and supporting critical functions.</a:t>
            </a:r>
          </a:p>
        </p:txBody>
      </p:sp>
    </p:spTree>
    <p:extLst>
      <p:ext uri="{BB962C8B-B14F-4D97-AF65-F5344CB8AC3E}">
        <p14:creationId xmlns:p14="http://schemas.microsoft.com/office/powerpoint/2010/main" val="520916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Evaluation and Measurement of Cybersecurity Policy Effectiveness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Developing metrics and KPIs helps quantify the impact of cybersecurity policies and initiatives.</a:t>
            </a:r>
          </a:p>
          <a:p>
            <a:r>
              <a:t>Maturity assessments and policy reviews provide insights into the progress of cybersecurity efforts.</a:t>
            </a:r>
          </a:p>
          <a:p>
            <a:r>
              <a:t>Cybersecurity exercises offer practical evaluations of incident response capabilities.</a:t>
            </a:r>
          </a:p>
          <a:p>
            <a:r>
              <a:t>Economic impact assessments help justify cybersecurity investments and guide resource allocation.</a:t>
            </a:r>
          </a:p>
          <a:p>
            <a:r>
              <a:t>These evaluation mechanisms provide crucial feedback on policy effectiveness, guiding strategy refinement and ensuring relevance in addressing evolving threats.</a:t>
            </a:r>
          </a:p>
        </p:txBody>
      </p:sp>
    </p:spTree>
    <p:extLst>
      <p:ext uri="{BB962C8B-B14F-4D97-AF65-F5344CB8AC3E}">
        <p14:creationId xmlns:p14="http://schemas.microsoft.com/office/powerpoint/2010/main" val="19463629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Future Challenges in State Cybersecurity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Balancing security with privacy and innovation remains a key challenge in cybersecurity policy development.</a:t>
            </a:r>
          </a:p>
          <a:p>
            <a:r>
              <a:t>Coordinating cybersecurity efforts across agencies and borders requires ongoing attention and improvement.</a:t>
            </a:r>
          </a:p>
          <a:p>
            <a:r>
              <a:t>Addressing the global nature of cyber threats necessitates robust international cooperation frameworks.</a:t>
            </a:r>
          </a:p>
          <a:p>
            <a:r>
              <a:t>Closing the cybersecurity skills gap is crucial for effective policy implementation and national cyber resilience.</a:t>
            </a:r>
          </a:p>
          <a:p>
            <a:r>
              <a:t>Ongoing research, international cooperation, and flexible policy frameworks are essential to address emerging challenges and maintain resilience against ever-evolving cyber threats.</a:t>
            </a:r>
          </a:p>
        </p:txBody>
      </p:sp>
    </p:spTree>
    <p:extLst>
      <p:ext uri="{BB962C8B-B14F-4D97-AF65-F5344CB8AC3E}">
        <p14:creationId xmlns:p14="http://schemas.microsoft.com/office/powerpoint/2010/main" val="32012316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Introduction to International Cybersecurity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International cybersecurity law includes treaties, customary law, and non-binding norms governing state behavior in cyberspace.</a:t>
            </a:r>
          </a:p>
          <a:p>
            <a:r>
              <a:t>The Tallinn Manual 2.0 provides an analysis of how international law applies to cyber operations.</a:t>
            </a:r>
          </a:p>
          <a:p>
            <a:r>
              <a:t>UN Resolution 70/237 emphasizes the UN Charter's role in guiding ICT use in the context of international security.</a:t>
            </a:r>
          </a:p>
          <a:p>
            <a:r>
              <a:t>Key organizations in international cybersecurity include the UN, ITU, and INTERPOL.</a:t>
            </a:r>
          </a:p>
          <a:p>
            <a:r>
              <a:t>International cybersecurity regulation must balance formal legal mechanisms with the need for flexibility in addressing rapidly evolving technological challenges.</a:t>
            </a:r>
          </a:p>
        </p:txBody>
      </p:sp>
    </p:spTree>
    <p:extLst>
      <p:ext uri="{BB962C8B-B14F-4D97-AF65-F5344CB8AC3E}">
        <p14:creationId xmlns:p14="http://schemas.microsoft.com/office/powerpoint/2010/main" val="42720980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UN Initiatives in International Cybersecurity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UN Group of Governmental Experts (GGE) has developed 11 voluntary norms for responsible state behavior in cyberspace.</a:t>
            </a:r>
          </a:p>
          <a:p>
            <a:r>
              <a:t>The UN Open-Ended Working Group (OEWG) provides an inclusive forum for global cybersecurity discussions.</a:t>
            </a:r>
          </a:p>
          <a:p>
            <a:r>
              <a:t>UN Resolution 73/27 reinforces the norms of responsible state behavior in cyberspace.</a:t>
            </a:r>
          </a:p>
          <a:p>
            <a:r>
              <a:t>The UN Office on Drugs and Crime (UNODC) contributes to combating cybercrime through its Comprehensive Study on Cybercrime.</a:t>
            </a:r>
          </a:p>
          <a:p>
            <a:r>
              <a:t>The UN Security Council addresses cybersecurity in Resolution 2341, emphasizing the protection of critical infrastructure.</a:t>
            </a:r>
          </a:p>
        </p:txBody>
      </p:sp>
    </p:spTree>
    <p:extLst>
      <p:ext uri="{BB962C8B-B14F-4D97-AF65-F5344CB8AC3E}">
        <p14:creationId xmlns:p14="http://schemas.microsoft.com/office/powerpoint/2010/main" val="13853248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The Budapest Convention on Cybercrime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Budapest Convention is the first major international treaty addressing cybercrime.</a:t>
            </a:r>
          </a:p>
          <a:p>
            <a:r>
              <a:t>Articles 2-13 of the Convention define specific cybercrime offenses for harmonization across jurisdictions.</a:t>
            </a:r>
          </a:p>
          <a:p>
            <a:r>
              <a:t>Articles 14-21 address procedural law for cybercrime investigations and electronic evidence gathering.</a:t>
            </a:r>
          </a:p>
          <a:p>
            <a:r>
              <a:t>The Convention's Committee (T-CY) facilitates implementation and addresses emerging challenges in cybercrime.</a:t>
            </a:r>
          </a:p>
          <a:p>
            <a:r>
              <a:t>While influential globally, the Convention faces critiques regarding privacy concerns and potential overreach in cross-border investigations.</a:t>
            </a:r>
          </a:p>
        </p:txBody>
      </p:sp>
    </p:spTree>
    <p:extLst>
      <p:ext uri="{BB962C8B-B14F-4D97-AF65-F5344CB8AC3E}">
        <p14:creationId xmlns:p14="http://schemas.microsoft.com/office/powerpoint/2010/main" val="39339015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ITU's Role in Global Cybersecurity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International Telecommunication Union (ITU) leads global cybersecurity initiatives as the UN's specialized agency for ICTs.</a:t>
            </a:r>
          </a:p>
          <a:p>
            <a:r>
              <a:t>ITU's Global Cybersecurity Agenda provides a framework for international cooperation based on five strategic pillars.</a:t>
            </a:r>
          </a:p>
          <a:p>
            <a:r>
              <a:t>ITU-IMPACT enhances global cybersecurity capabilities through various programs and initiatives.</a:t>
            </a:r>
          </a:p>
          <a:p>
            <a:r>
              <a:t>The ITU's National Cybersecurity Strategy Guide aids countries in developing comprehensive cybersecurity strategies.</a:t>
            </a:r>
          </a:p>
          <a:p>
            <a:r>
              <a:t>The Global Cybersecurity Index, developed by ITU, assesses national commitments to cybersecurity worldwide.</a:t>
            </a:r>
          </a:p>
        </p:txBody>
      </p:sp>
    </p:spTree>
    <p:extLst>
      <p:ext uri="{BB962C8B-B14F-4D97-AF65-F5344CB8AC3E}">
        <p14:creationId xmlns:p14="http://schemas.microsoft.com/office/powerpoint/2010/main" val="5246164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EU Cybersecurity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EU Cybersecurity Strategy provides a comprehensive approach to cybersecurity across the European Union.</a:t>
            </a:r>
          </a:p>
          <a:p>
            <a:r>
              <a:t>The Network and Information Security (NIS) Directive establishes cybersecurity requirements for critical sectors.</a:t>
            </a:r>
          </a:p>
          <a:p>
            <a:r>
              <a:t>The EU Cybersecurity Act strengthens ENISA's role and establishes an EU-wide cybersecurity certification framework.</a:t>
            </a:r>
          </a:p>
          <a:p>
            <a:r>
              <a:t>Europol's European Cybercrime Centre (EC3) plays a crucial role in combating cybercrime within the EU.</a:t>
            </a:r>
          </a:p>
          <a:p>
            <a:r>
              <a:t>The General Data Protection Regulation (GDPR) includes significant provisions related to data security and cybersecurity.</a:t>
            </a:r>
          </a:p>
        </p:txBody>
      </p:sp>
    </p:spTree>
    <p:extLst>
      <p:ext uri="{BB962C8B-B14F-4D97-AF65-F5344CB8AC3E}">
        <p14:creationId xmlns:p14="http://schemas.microsoft.com/office/powerpoint/2010/main" val="2882744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Regional Cybersecurity Frameworks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African Union Convention addresses cybersecurity and personal data protection on the African continent.</a:t>
            </a:r>
          </a:p>
          <a:p>
            <a:r>
              <a:t>ASEAN's cybersecurity strategy focuses on capacity building and establishing regional cybersecurity norms.</a:t>
            </a:r>
          </a:p>
          <a:p>
            <a:r>
              <a:t>The Organization of American States (OAS) emphasizes the development of CSIRTs and a cybersecurity culture.</a:t>
            </a:r>
          </a:p>
          <a:p>
            <a:r>
              <a:t>The Shanghai Cooperation Organization (SCO) Agreement takes a broader approach to information security.</a:t>
            </a:r>
          </a:p>
          <a:p>
            <a:r>
              <a:t>The Commonwealth Cyber Declaration outlines common commitments to a free, open, inclusive and secure cyberspace.</a:t>
            </a:r>
          </a:p>
        </p:txBody>
      </p:sp>
    </p:spTree>
    <p:extLst>
      <p:ext uri="{BB962C8B-B14F-4D97-AF65-F5344CB8AC3E}">
        <p14:creationId xmlns:p14="http://schemas.microsoft.com/office/powerpoint/2010/main" val="2354077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International Cybersecurity 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ISO/IEC 27000 series provides internationally recognized standards for information security management.</a:t>
            </a:r>
          </a:p>
          <a:p>
            <a:r>
              <a:t>The NIST Cybersecurity Framework offers a comprehensive approach to managing and reducing cybersecurity risks.</a:t>
            </a:r>
          </a:p>
          <a:p>
            <a:r>
              <a:t>OECD Guidelines provide principles for digital security risk management applicable across sectors.</a:t>
            </a:r>
          </a:p>
          <a:p>
            <a:r>
              <a:t>The PCI DSS establishes security standards for organizations handling credit card information.</a:t>
            </a:r>
          </a:p>
          <a:p>
            <a:r>
              <a:t>The MITRE ATT&amp;CK framework provides a globally-accessible knowledge base of adversary tactics and techniques.</a:t>
            </a:r>
          </a:p>
        </p:txBody>
      </p:sp>
    </p:spTree>
    <p:extLst>
      <p:ext uri="{BB962C8B-B14F-4D97-AF65-F5344CB8AC3E}">
        <p14:creationId xmlns:p14="http://schemas.microsoft.com/office/powerpoint/2010/main" val="22702261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International Cooperation in Combating Cybercrime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INTERPOL's Global Complex for Innovation supports international efforts in combating cybercrime.</a:t>
            </a:r>
          </a:p>
          <a:p>
            <a:r>
              <a:t>The 24/7 Networks, established by various international agreements, facilitate urgent assistance in cybercrime investigations.</a:t>
            </a:r>
          </a:p>
          <a:p>
            <a:r>
              <a:t>Mutual Legal Assistance Treaties (MLATs) remain fundamental for formal international cooperation in cybercrime cases.</a:t>
            </a:r>
          </a:p>
          <a:p>
            <a:r>
              <a:t>Joint investigation teams prove effective in complex cross-border cybercrime investigations.</a:t>
            </a:r>
          </a:p>
          <a:p>
            <a:r>
              <a:t>Regional organizations like Europol facilitate operational cooperation in combating cybercrime across jurisdictions.</a:t>
            </a:r>
          </a:p>
        </p:txBody>
      </p:sp>
    </p:spTree>
    <p:extLst>
      <p:ext uri="{BB962C8B-B14F-4D97-AF65-F5344CB8AC3E}">
        <p14:creationId xmlns:p14="http://schemas.microsoft.com/office/powerpoint/2010/main" val="23128283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International Legal Framework for Cyber Conflict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Tallinn Manual 2.0 provides a comprehensive analysis of how international law applies to cyber operations.</a:t>
            </a:r>
          </a:p>
          <a:p>
            <a:r>
              <a:t>NATO has developed cyber defense capabilities and recognized cyberspace as an operational domain.</a:t>
            </a:r>
          </a:p>
          <a:p>
            <a:r>
              <a:t>The UN Group of Governmental Experts (GGE) and Open-Ended Working Group (OEWG) contribute to developing norms for responsible state behavior in cyberspace.</a:t>
            </a:r>
          </a:p>
          <a:p>
            <a:r>
              <a:t>Bilateral cyber agreements between nations aim to reduce tensions and establish norms in cyberspace.</a:t>
            </a:r>
          </a:p>
          <a:p>
            <a:r>
              <a:t>Cyber diplomacy has emerged as a distinct field addressing international relations in the context of cyberspace.</a:t>
            </a:r>
          </a:p>
        </p:txBody>
      </p:sp>
    </p:spTree>
    <p:extLst>
      <p:ext uri="{BB962C8B-B14F-4D97-AF65-F5344CB8AC3E}">
        <p14:creationId xmlns:p14="http://schemas.microsoft.com/office/powerpoint/2010/main" val="22489789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Challenges in International Cybersecurity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current international cybersecurity framework is fragmented, reflecting difficulties in addressing rapidly evolving technologies.</a:t>
            </a:r>
          </a:p>
          <a:p>
            <a:r>
              <a:t>Tension between national sovereignty and global governance persists in international cybersecurity regulation.</a:t>
            </a:r>
          </a:p>
          <a:p>
            <a:r>
              <a:t>Debate continues on how to apply existing international law to cyberspace effectively.</a:t>
            </a:r>
          </a:p>
          <a:p>
            <a:r>
              <a:t>Enforcing norms and ensuring accountability in cyberspace remains a significant challenge.</a:t>
            </a:r>
          </a:p>
          <a:p>
            <a:r>
              <a:t>Addressing the cyber capability gap between countries is crucial for comprehensive global cybersecurity governance.</a:t>
            </a:r>
          </a:p>
        </p:txBody>
      </p:sp>
    </p:spTree>
    <p:extLst>
      <p:ext uri="{BB962C8B-B14F-4D97-AF65-F5344CB8AC3E}">
        <p14:creationId xmlns:p14="http://schemas.microsoft.com/office/powerpoint/2010/main" val="20444250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Introduction to Digital Platforms and Cybersecurity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Digital platforms are integral to modern cybersecurity, acting as both potential threat vectors and crucial defenders.</a:t>
            </a:r>
          </a:p>
          <a:p>
            <a:r>
              <a:t>Platforms face challenges like data breaches and malware distribution, requiring robust security measures.</a:t>
            </a:r>
          </a:p>
          <a:p>
            <a:r>
              <a:t>The regulatory landscape for digital platforms is evolving, with new legislation introducing obligations for digital intermediaries.</a:t>
            </a:r>
          </a:p>
          <a:p>
            <a:r>
              <a:t>Platform responsibility extends beyond legal compliance to ethical considerations and societal impact.</a:t>
            </a:r>
          </a:p>
          <a:p>
            <a:r>
              <a:t>Key aspects include balancing user protection with open ecosystems and adapting to evolving threats while maintaining innovation and user trust.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95427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Legal Framework for Platform Cybersecurity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EU's NIS Directive imposes security obligations on digital service providers.</a:t>
            </a:r>
          </a:p>
          <a:p>
            <a:r>
              <a:t>The US CISA encourages cyber threat information sharing among platforms and other entities.</a:t>
            </a:r>
          </a:p>
          <a:p>
            <a:r>
              <a:t>GDPR and CCPA introduce data protection requirements that platforms must adhere to.</a:t>
            </a:r>
          </a:p>
          <a:p>
            <a:r>
              <a:t>Sector-specific regulations like PCI DSS apply to platforms handling sensitive financial data.</a:t>
            </a:r>
          </a:p>
          <a:p>
            <a:r>
              <a:t>This multifaceted framework defines platform responsibilities in areas such as security measures, incident reporting, and user data protection.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539541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Platform Cybersecurity Obligations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Platforms must implement technical security measures in line with standards like ISO/IEC 27001.</a:t>
            </a:r>
          </a:p>
          <a:p>
            <a:r>
              <a:t>Incident reporting and risk assessments (following guidelines like NIST SP 800-30) are crucial obligations for platforms.</a:t>
            </a:r>
          </a:p>
          <a:p>
            <a:r>
              <a:t>Platforms are required to appoint Chief Information Security Officers and implement robust authentication measures.</a:t>
            </a:r>
          </a:p>
          <a:p>
            <a:r>
              <a:t>Regular security audits and timely updates are essential obligations to maintain platform security.</a:t>
            </a:r>
          </a:p>
          <a:p>
            <a:r>
              <a:t>User education is a critical obligation, reflecting platforms' responsibility to promote cybersecurity awareness among their user base.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93145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Managing User-Generated Content and Third-Party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Legal cases like L'Oréal v. eBay address platform liability for user violations in the digital space.</a:t>
            </a:r>
          </a:p>
          <a:p>
            <a:r>
              <a:t>Platforms must implement effective "notice and takedown" procedures for potentially harmful content.</a:t>
            </a:r>
          </a:p>
          <a:p>
            <a:r>
              <a:t>App vetting processes have intensified following incidents like the Cambridge Analytica scandal.</a:t>
            </a:r>
          </a:p>
          <a:p>
            <a:r>
              <a:t>Platforms are responsible for detecting and preventing malware spread and protecting users from phishing attempts.</a:t>
            </a:r>
          </a:p>
          <a:p>
            <a:r>
              <a:t>Many platforms implement "trusted flagger" programs for expedited threat reporting to enhance security.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45763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Data Protection and Privacy in Platform Cybersecurity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Key principles include data minimization and privacy by design as mandated by GDPR Articles 5 and 25.</a:t>
            </a:r>
          </a:p>
          <a:p>
            <a:r>
              <a:t>Platforms must implement data breach notification procedures to comply with regulatory requirements.</a:t>
            </a:r>
          </a:p>
          <a:p>
            <a:r>
              <a:t>Managing cross-border data transfers securely is a critical obligation for global platforms.</a:t>
            </a:r>
          </a:p>
          <a:p>
            <a:r>
              <a:t>Platforms are required to facilitate data subject rights and implement consent management systems.</a:t>
            </a:r>
          </a:p>
          <a:p>
            <a:r>
              <a:t>Pseudonymization is used to enhance data protection while maintaining data utility for platforms.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015753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Incident Response and Reporting for Platforms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Legal requirements like NIST SP 800-61r2 guide incident response planning for platforms.</a:t>
            </a:r>
          </a:p>
          <a:p>
            <a:r>
              <a:t>Many platforms maintain dedicated Computer Security Incident Response Teams (CSIRTs) for effective incident management.</a:t>
            </a:r>
          </a:p>
          <a:p>
            <a:r>
              <a:t>Incident classification frameworks like VERIS enable effective resource allocation during security events.</a:t>
            </a:r>
          </a:p>
          <a:p>
            <a:r>
              <a:t>Platforms often coordinate with national CSIRTs during large-scale cybersecurity incidents.</a:t>
            </a:r>
          </a:p>
          <a:p>
            <a:r>
              <a:t>Post-incident activities include root cause analysis and lessons learned documentation to improve future responses.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69128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Cooperation Mechanisms between Platforms and Governments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Information Sharing and Analysis Centers (ISACs) facilitate cybersecurity information sharing between platforms and governments.</a:t>
            </a:r>
          </a:p>
          <a:p>
            <a:r>
              <a:t>Laws like the Foreign Intelligence Surveillance Act (FISA) govern government data access from platforms.</a:t>
            </a:r>
          </a:p>
          <a:p>
            <a:r>
              <a:t>Platforms implement lawful interception capabilities to assist in authorized government investigations.</a:t>
            </a:r>
          </a:p>
          <a:p>
            <a:r>
              <a:t>Many platforms establish liaison channels with law enforcement to facilitate cooperation in cybercrime investigations.</a:t>
            </a:r>
          </a:p>
          <a:p>
            <a:r>
              <a:t>Transparency reports on government requests are published by platforms to maintain public trust.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563759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Platform Security Measures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Multi-factor authentication and data encryption are fundamental security measures implemented by platforms.</a:t>
            </a:r>
          </a:p>
          <a:p>
            <a:r>
              <a:t>Web application firewalls and anomaly detection systems protect platforms from various cyber threats.</a:t>
            </a:r>
          </a:p>
          <a:p>
            <a:r>
              <a:t>DevSecOps practices integrate security into the software development lifecycle for platforms.</a:t>
            </a:r>
          </a:p>
          <a:p>
            <a:r>
              <a:t>Vulnerability management and bug bounty programs address security weaknesses proactively.</a:t>
            </a:r>
          </a:p>
          <a:p>
            <a:r>
              <a:t>Zero Trust Architecture is gaining traction as a comprehensive security model for platforms.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5583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Emerging Technologies in Platform Cybersecurity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Cloud computing introduces shared responsibility models for platform security.</a:t>
            </a:r>
          </a:p>
          <a:p>
            <a:r>
              <a:t>Artificial Intelligence enhances threat detection capabilities for platform cybersecurity.</a:t>
            </a:r>
          </a:p>
          <a:p>
            <a:r>
              <a:t>Edge computing and IoT devices require new security approaches from platforms.</a:t>
            </a:r>
          </a:p>
          <a:p>
            <a:r>
              <a:t>Blockchain technology is explored for identity management and secure transactions on platforms.</a:t>
            </a:r>
          </a:p>
          <a:p>
            <a:r>
              <a:t>Platforms are developing quantum-resistant cryptography to address future security threats.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24927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The Evolving Role of Platforms in Cybersecurity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Platforms play a multifaceted role in cybersecurity, balancing regulatory compliance, ethical considerations, and user protection.</a:t>
            </a:r>
          </a:p>
          <a:p>
            <a:r>
              <a:t>Challenges include reconciling security with user experience and navigating global regulations.</a:t>
            </a:r>
          </a:p>
          <a:p>
            <a:r>
              <a:t>Collaboration between platforms, governments, and users is essential for addressing evolving cyber threats.</a:t>
            </a:r>
          </a:p>
          <a:p>
            <a:r>
              <a:t>Platform security practices have far-reaching implications for digital economy stability and societal trust.</a:t>
            </a:r>
          </a:p>
          <a:p>
            <a:r>
              <a:t>Key considerations include adapting to rapid technological changes and developing flexible yet robust security frameworks.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715663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/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6074" y="1879534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id="{5D842802-8310-426E-A620-BAD20A0DFD3C}"/>
              </a:ext>
            </a:extLst>
          </p:cNvPr>
          <p:cNvSpPr txBox="1"/>
          <p:nvPr/>
        </p:nvSpPr>
        <p:spPr>
          <a:xfrm>
            <a:off x="219076" y="4991291"/>
            <a:ext cx="7114972" cy="808138"/>
          </a:xfrm>
          <a:prstGeom prst="round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>
            <a:noFill/>
          </a:ln>
          <a:effectLst/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txBody>
          <a:bodyPr spcFirstLastPara="0" vert="horz" wrap="square" lIns="137160" tIns="137160" rIns="137160" bIns="137160" numCol="1" spcCol="1270" anchor="ctr" anchorCtr="0">
            <a:noAutofit/>
          </a:bodyPr>
          <a:lstStyle>
            <a:lvl1pPr algn="ctr"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2800"/>
              <a:t>WWW.GULYAMOV.ORG</a:t>
            </a:r>
            <a:endParaRPr lang="ru-RU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12" y="2193126"/>
            <a:ext cx="2247966" cy="224796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57DF15E8-E123-495C-8D4A-4445C1535E3D}"/>
              </a:ext>
            </a:extLst>
          </p:cNvPr>
          <p:cNvSpPr/>
          <p:nvPr/>
        </p:nvSpPr>
        <p:spPr>
          <a:xfrm>
            <a:off x="1642895" y="2193126"/>
            <a:ext cx="2247967" cy="2247966"/>
          </a:xfrm>
          <a:prstGeom prst="ellipse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201975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4048</Words>
  <Application>Microsoft Office PowerPoint</Application>
  <PresentationFormat>Широкоэкранный</PresentationFormat>
  <Paragraphs>332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Презентация PowerPoint</vt:lpstr>
      <vt:lpstr>Introduction to Cybersecurity</vt:lpstr>
      <vt:lpstr>Introduction to Critical Information Infrastructure (CII)</vt:lpstr>
      <vt:lpstr>Legal Frameworks for CII Protection</vt:lpstr>
      <vt:lpstr>Stakeholders in CII Protection</vt:lpstr>
      <vt:lpstr>Objects of CII Protection</vt:lpstr>
      <vt:lpstr>Risk Assessment in CII Protection</vt:lpstr>
      <vt:lpstr>Technical Measures for CII Protection</vt:lpstr>
      <vt:lpstr>Organizational Measures for CII Protection</vt:lpstr>
      <vt:lpstr>Incident Response in CII Protection</vt:lpstr>
      <vt:lpstr>International Cooperation in CII Protection</vt:lpstr>
      <vt:lpstr>Future Challenges in CII Protection</vt:lpstr>
      <vt:lpstr>Fundamental Principles of Cybersecurity</vt:lpstr>
      <vt:lpstr>Legal Framework for Cybersecurity</vt:lpstr>
      <vt:lpstr>Cybersecurity Technologies</vt:lpstr>
      <vt:lpstr>Cybersecurity Governance</vt:lpstr>
      <vt:lpstr>The Human Element in Cybersecurity</vt:lpstr>
      <vt:lpstr>Economic Aspects of Cybersecurity</vt:lpstr>
      <vt:lpstr>International Cooperation in Cybersecurity</vt:lpstr>
      <vt:lpstr>Emerging Technologies and Cybersecurity</vt:lpstr>
      <vt:lpstr>Future of Cybersecurity</vt:lpstr>
      <vt:lpstr>Introduction to State Cybersecurity Policy</vt:lpstr>
      <vt:lpstr>Legal Foundations of Cybersecurity Policy</vt:lpstr>
      <vt:lpstr>State Cybersecurity Policy Goals</vt:lpstr>
      <vt:lpstr>Cybersecurity Policy Objectives</vt:lpstr>
      <vt:lpstr>Priority Directions in Cybersecurity Policy</vt:lpstr>
      <vt:lpstr>Institutional Frameworks for Cybersecurity Policy Implementation</vt:lpstr>
      <vt:lpstr>Implementation Mechanisms for Cybersecurity Policy</vt:lpstr>
      <vt:lpstr>Funding and Resource Allocation for Cybersecurity</vt:lpstr>
      <vt:lpstr>Evaluation and Measurement of Cybersecurity Policy Effectiveness</vt:lpstr>
      <vt:lpstr>Future Challenges in State Cybersecurity Policy</vt:lpstr>
      <vt:lpstr>Introduction to International Cybersecurity Law</vt:lpstr>
      <vt:lpstr>UN Initiatives in International Cybersecurity</vt:lpstr>
      <vt:lpstr>The Budapest Convention on Cybercrime</vt:lpstr>
      <vt:lpstr>ITU's Role in Global Cybersecurity</vt:lpstr>
      <vt:lpstr>EU Cybersecurity Framework</vt:lpstr>
      <vt:lpstr>Regional Cybersecurity Frameworks</vt:lpstr>
      <vt:lpstr>International Cybersecurity Standards</vt:lpstr>
      <vt:lpstr>International Cooperation in Combating Cybercrime</vt:lpstr>
      <vt:lpstr>International Legal Framework for Cyber Conflict</vt:lpstr>
      <vt:lpstr>Challenges in International Cybersecurity Regulation</vt:lpstr>
      <vt:lpstr>Introduction to Digital Platforms and Cybersecurity</vt:lpstr>
      <vt:lpstr>Legal Framework for Platform Cybersecurity</vt:lpstr>
      <vt:lpstr>Platform Cybersecurity Obligations</vt:lpstr>
      <vt:lpstr>Managing User-Generated Content and Third-Party Applications</vt:lpstr>
      <vt:lpstr>Data Protection and Privacy in Platform Cybersecurity</vt:lpstr>
      <vt:lpstr>Incident Response and Reporting for Platforms</vt:lpstr>
      <vt:lpstr>Cooperation Mechanisms between Platforms and Governments</vt:lpstr>
      <vt:lpstr>Platform Security Measures</vt:lpstr>
      <vt:lpstr>Emerging Technologies in Platform Cybersecurity</vt:lpstr>
      <vt:lpstr>The Evolving Role of Platforms in Cybersecurity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Cybersecurity</dc:title>
  <dc:subject/>
  <dc:creator/>
  <cp:keywords/>
  <dc:description>generated using python-pptx</dc:description>
  <cp:lastModifiedBy>User</cp:lastModifiedBy>
  <cp:revision>9</cp:revision>
  <dcterms:created xsi:type="dcterms:W3CDTF">2013-01-27T09:14:16Z</dcterms:created>
  <dcterms:modified xsi:type="dcterms:W3CDTF">2024-09-09T18:57:10Z</dcterms:modified>
  <cp:category/>
</cp:coreProperties>
</file>