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55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56" r:id="rId5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89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19B991-19E5-42CA-8A46-8DB40B3E45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3536811-5D03-4DB2-9CE0-6B0D443251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3678A7F-5471-41C8-8477-CB1FA292AB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C654B-7B8F-4FFB-879D-2B8C33D79C74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4646C6E-4650-432F-BD4D-08D9D97F52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CE95D94-CFC2-441B-ACFE-22BC294B5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48E4C-D3AD-416A-9A95-2BB69BCFA1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8308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5E5260-8F7E-4D25-B8C3-223C9425CA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38C108E-1054-41B0-9537-5E98CCC6BB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6CECA3D-C5E4-41B6-878F-DDCC5511A7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C654B-7B8F-4FFB-879D-2B8C33D79C74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3DB4A29-22D2-42E2-A3F7-D237703573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51D097D-7E6B-44BC-AD14-2F52DC8FCD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48E4C-D3AD-416A-9A95-2BB69BCFA1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4034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EC8953-93D0-4947-81F1-59C227ECCE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8CBBC81-D4CA-4453-958A-B432D0FC20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97FE8BD-23E1-4100-A0B5-4BE320ED42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C654B-7B8F-4FFB-879D-2B8C33D79C74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305CC5C-193B-4A6E-AF4A-EC85497D64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FA41BD1-CF46-4CBB-B9A3-63ECC294D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48E4C-D3AD-416A-9A95-2BB69BCFA1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32845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B1C2EA-2B8D-44D6-8D0C-4C1E51CA0B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6E3E24E-BA74-4C75-A99D-2BAB3F6E5C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6E7E136-1F13-4A60-A8E5-E191678653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518480A-AA3F-46D7-B65E-5D1E689B2B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C654B-7B8F-4FFB-879D-2B8C33D79C74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41159EF-E180-45E4-AB84-DF59AEDC54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E7A5EB4-28B6-44C1-AA68-4D3DC91B2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48E4C-D3AD-416A-9A95-2BB69BCFA1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11732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C3995E-EB3A-4FDF-B65E-EAFBF9A8E1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65841D-D1FF-4FA7-B10A-CDE033156F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34E172F-F45D-4BE1-AEF1-C603BBD007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85CA2450-73E6-4FD4-B9CD-3D55491514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F677415-9F3E-47FF-935C-E66C30CF5A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2621B8F-E1D1-4DFE-B3C6-5128D302FC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C654B-7B8F-4FFB-879D-2B8C33D79C74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F1CEC7A-BCAE-4323-B4D8-4D9BCE753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0269CE3-7E4D-4F44-911C-C22438E95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48E4C-D3AD-416A-9A95-2BB69BCFA1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68145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C50F6C-C113-49AA-82D4-44462C6A1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80B5D31-DDBA-4D61-8D9B-F8EF5B1429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C654B-7B8F-4FFB-879D-2B8C33D79C74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89E3364-779C-4E30-B982-4F7C802553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3A0871F-5296-4827-AF20-06C89EDE26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48E4C-D3AD-416A-9A95-2BB69BCFA1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96020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FD8A9747-2E93-46DB-8D91-64BE211BE7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C654B-7B8F-4FFB-879D-2B8C33D79C74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E2E39BB-8320-4CD9-839A-233CAD468D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CC26767-D205-4E40-B303-3FD91292B9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48E4C-D3AD-416A-9A95-2BB69BCFA1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51743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104B54-99D7-4479-8688-467264E7F9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C828B79-CD11-4280-BA3E-3F850EE2CD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EFD51B3-EA7C-4758-B2D0-4A1AAEFFA9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F37816C-E3B7-4FC5-9F05-3718D8ED7B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C654B-7B8F-4FFB-879D-2B8C33D79C74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E614FEE-1012-4131-9A1F-12918DF05F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4264219-81DD-46B5-BCD0-D00B4F2B69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48E4C-D3AD-416A-9A95-2BB69BCFA1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79076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27B0B4-CC80-418E-A328-5B9F2C9E4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B226A9A1-8962-4EC4-8318-EA8328CCC9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C0CB41C-4D16-4392-BE85-CC7A440409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A304FB5-513F-4343-B0E4-F25C2D9D3D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C654B-7B8F-4FFB-879D-2B8C33D79C74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60592C2-A9D7-494A-9BE0-1B6164A45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C3BCD53-F474-4469-9F22-168C6F71E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48E4C-D3AD-416A-9A95-2BB69BCFA1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71124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F6B2A3-1736-4195-A54A-76BCC097E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45FBAB3-8CC5-4A81-828D-0BE6CC3FE2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80B299A-592E-4617-8897-69B1AD5455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C654B-7B8F-4FFB-879D-2B8C33D79C74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8F35E45-9970-4562-AB51-FF84786AFB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F4CB2C5-2AC6-49C6-A223-7EE2D78BC3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48E4C-D3AD-416A-9A95-2BB69BCFA1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89883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41CBAF0-EDC3-4CE2-8240-B9E62E7EEA1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0E06B8D-C0A1-4678-961A-36A94D2198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35C7294-0F0D-4E89-A876-8ED713571B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C654B-7B8F-4FFB-879D-2B8C33D79C74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1AABA18-70FD-4AFB-9A40-9ABB2EEF4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E4F0D70-FF5E-4E96-9DD9-BB6345D60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48E4C-D3AD-416A-9A95-2BB69BCFA1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52477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E82B5B-7722-4F44-AEA6-002481B121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2333C7B-7CF2-4726-A24E-518166C584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81E5BA2-F08F-4C61-BA02-65BE4105AD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C654B-7B8F-4FFB-879D-2B8C33D79C74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37A41B3-C79C-41A7-9715-C6E623F05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11952C3-653A-4A98-9ACC-B06EA5BB8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48E4C-D3AD-416A-9A95-2BB69BCFA1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9483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332547-3F7A-4C49-A985-208499BD76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B17B13C-1EFA-4C20-815C-ED27F81A1A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7C52712-DC50-4241-A41A-A2882B3306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BC654B-7B8F-4FFB-879D-2B8C33D79C74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3E974AE-775F-4857-B36D-0A136B392C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D977E08-84C9-488F-A3EF-E797C0D2A3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448E4C-D3AD-416A-9A95-2BB69BCFA1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3737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562D13-EE79-4DAA-8341-AEFFC38FA7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E338F05-B653-4BE2-9A6D-41020C20D1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7287E0F-4F54-4F68-B200-DCA32465E3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9832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51BB70-084F-415D-8B42-6135082530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Введение в электронную судебную систему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AF88BB-750B-47C0-B61B-4E94B65CE3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Электронная судебная система интегрирует цифровые технологии в судебные процессы, повышая эффективность, доступность и прозрачность.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компоненты электронной судебной системы включают виртуальные суды, онлайн-системы управления делами и протоколы обработки цифровых доказательств.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Международные организации, такие как Европейская комиссия по эффективности правосудия и Всемирный банк, продвигают электронную судебную систему во всем мире.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Трансформационный потенциал электронной судебной системы очевиден в преодолении географических барьеров, сокращении задержек в рассмотрении дел и повышении судебной прозрачности.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Сохраняются проблемы внедрения, включая вопросы цифрового разрыва, проблемы кибербезопасности и необходимость адаптации правовых рамок.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50457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B83869-4D8A-42B2-A3D5-E90CA05D13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Эволюция электронной судебной системы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EA8ECB9-2A29-48D0-91FC-9ABA3BD83E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Эволюция электронной судебной системы началась в конце 20-го века с базовой компьютеризации судов.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Вехами стали система CM/ECF Федеральной судебной системы США (1996) и Электронная система подачи документов Сингапура (2000).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Портал электронного правосудия ЕС (2010) ознаменовал шаг к региональному судебному сотрудничеству.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 2010-х годах произошел переход к интегрированным информационным системам правосудия, благодаря облачным вычислениям и мобильным технологиям.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Пандемия COVID-19 в 2020 году резко ускорила внедрение виртуальных судебных слушаний во всем мире.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26576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A2DDF2-A55D-4682-A492-B7DCE9DBA8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Компоненты современных систем электронного правосудия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A9CA5C5-14DC-43D7-A3FC-B722F8A042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Системы электронной подачи дел, такие как PACER в США, облегчают цифровую подачу судебных документов.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Цифровые системы управления делами, такие как Caseflow в Великобритании, оптимизируют работу судов.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Платформы виртуальных судебных заседаний, такие как Cisco's Webex Courts, позволяют удаленно участвовать в судебных процессах.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Системы поддержки принятия судебных решений на базе ИИ помогают судьям в процессе принятия решений.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Порталы публичного доступа, такие как портал электронного правосудия ЕС, обеспечивают прозрачность и доступность судебной информации.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91723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0E90A0-260B-4FA8-8484-C74CF35AF6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Правовая основа электронной судебной системы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3485140-3590-4A7B-83EF-495DB113B6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Ключевое законодательство включает Типовой закон ЮНСИТРАЛ об электронной торговле (1996) и Регламент ЕС eIDAS (2014).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Эти законы регулируют электронные подписи, публичный доступ к судебным документам, защиту конфиденциальности и использование электронных документов в судебных разбирательствах.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Международные руководства, такие как Руководство CEPEJ по электронной подаче судебных документов (2016), предоставляют лучшие практики для внедрения электронной судебной системы.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Гаагская конвенция об иностранных судебных решениях (2019) решает вопросы трансграничного признания цифровых судебных разбирательств.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Эти рамки направлены на обеспечение работы систем электронного правосудия в рамках установленных правовых принципов при адаптации к цифровым вызовам.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1211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B5F472-835D-4D63-864E-2DE100BF2C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Проблемы внедрения электронной судебной системы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2445038-2E01-4416-97DD-C114C3EA39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Цифровой разрыв может усугубить неравенство в доступе к правосудию через системы электронного правосудия.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Кибербезопасность критична для электронной судебной системы, что подтверждается атакой на польские суды в 2014 году.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Проблемы защиты данных и конфиденциальности выходят на первый план, особенно с учетом таких регламентов, как GDPR.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Интероперабельность между системами, особенно в федеральных системах, представляет технические проблемы для электронной судебной системы.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Обеспечение равного доступа для лиц с ограниченными возможностями остается постоянной проблемой при внедрении электронной судебной системы.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05296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7C63CA-EA4E-4589-8915-8CB6852AE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Возможности и преимущества электронной судебной системы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CDF56BF-1B54-493E-9F29-A5E0792E7B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Электронная судебная система улучшает доступ к правосудию, с увеличением числа подачи судебных исков в юрисдикциях с электронной подачей.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Наблюдается повышение эффективности в сроках рассмотрения дел, что видно на примере электронной судебной системы Эстонии.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Повышение судебной прозрачности достигается через публичный доступ к цифровым судебным документам.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Виртуальные слушания увеличили уровень участия, особенно для уязвимых свидетелей.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Электронная судебная система способствует международному судебному сотрудничеству, что видно из инициатив ЕС.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04715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B83E6B-B529-48A6-BA07-55AEA10375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Электронная судебная система и доступ к правосудию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0912157-A130-46BB-BBFD-7B63101F53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Онлайн-системы правовой информации, такие как CanLII, улучшают публичные правовые знания через электронную судебную систему.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Системы электронной подачи с упрощенными интерфейсами увеличивают доступ для самопредставляемых истцов.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Платформы онлайн-разрешения споров, такие как Гражданский трибунал разрешения споров Британской Колумбии, предлагают эффективные механизмы разрешения с низкой стоимостью.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Виртуальные суды преодолевают географические барьеры, принося пользу отдаленным районам через электронную судебную систему.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Цифровые системы юридической помощи связывают адвокатов pro bono с клиентами, улучшая доступ к правосудию.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09871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E6B9BB-6C92-4E96-A1EA-1A89D886F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Электронная судебная система и судебная независимость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FCC1828-06D7-4041-9E95-48A144DDAA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Электронная судебная система поднимает вопросы о потенциальном внешнем влиянии через цифровые системы на судебную независимость.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Управление системами электронного правосудия критично для обеспечения судебного контроля и независимости.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Анализ данных о судебном поведении вызывает опасения о неправомерном влиянии на судебное принятие решений.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Электронные системы назначения дел направлены на предотвращение коррупции при распределении дел, усиливая судебную независимость.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Баланс между технологической эффективностью и судебным усмотрением остается спорным, особенно в отношении автоматизированного принятия решений в судах.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86756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E3D7A4-B8BC-478B-9196-2FEE69CD3F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Международные стандарты и лучшие практики для электронной судебной системы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FF70A4D-251E-4036-BD1D-9FA946143F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Руководство Совета Европы по электронным доказательствам (2019) предоставляет стандарты обработки цифровых доказательств в электронной судебной системе.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Руководство CEPEJ по видеоконференцсвязи (2021) предлагает рекомендации по виртуальным слушаниям в системах электронного правосудия.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Всемирный банк разработал принципы для судебных технологий в развивающихся странах, внедряющих электронную судебную систему.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Стандарты ISO, особенно ISO/IEC 27001, все чаще применяются к технологиям электронного правосудия.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Лучшие практики из ведущих систем, таких как ICMS Сингапура, предлагают идеи для других юрисдикций, внедряющих электронную судебную систему.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86340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063898-20F7-42DB-8A96-A983DA3D7D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Будущее электронной судебной системы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628957A-39C8-4C7B-80BF-5C62F1A3A6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Будущие системы электронного правосудия, вероятно, будут включать передовые технологии ИИ и блокчейн.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Необходимо международное сотрудничество для решения возникающих проблем, таких как трансграничная обработка цифровых доказательств в электронной судебной системе.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Пандемия COVID-19 ускорила внедрение электронной судебной системы, вероятно, приведя к постоянным изменениям в работе судов.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Влияние электронной судебной системы на юридическое образование станет более выраженным в будущем.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Успех электронной судебной системы будет измеряться созданием более доступных, эффективных и справедливых судебных систем, обслуживающих всех членов общества в 21 веке.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71956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39A0BF-AB90-4A5C-B514-4FABE09D82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Введение в электронное правосудие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372A10C-7084-4C1E-A888-3F0B5A5EAC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Электронное правосудие использует цифровые технологии для улучшения судебных процессов, включая электронную подачу документов, виртуальные слушания и юридические исследования с помощью 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Обзор электронного правительства ООН 2020 отмечает глобальные различия в принятии электронного правосудия.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Электронное правосудие эволюционировало от базового ведения записей до юридического анализа с помощью 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Примеры, такие как Европейский портал электронного правосудия, демонстрируют потенциал для оптимизации трансграничных судебных процессов.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Электронное правосудие направлено на то, чтобы сделать правосудие более доступным, эффективным и прозрачным в цифровую эпоху.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86668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C25D80-1FB4-4182-BBB6-0BF3E6635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Развитие электронного правосудия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51DC266-1CA0-47CF-A0BA-2ED2C3BE85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Ранние вехи включают Электронную систему подачи документов Сингапура 1997 года и План действий ЕС по электронному правосудию 2009-2013 годов.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Типовой закон ЮНСИТРАЛ об электронной торговле 1996 года повлиял на правовые рамки электронного правосудия.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Финансовый кризис 2008 года ускорил внедрение электронного правосудия для повышения экономической эффективности.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Облачные вычисления и мобильные технологии в 2010-х годах обеспечили удаленный доступ и отслеживание дел в реальном времени.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Пандемия COVID-19 в 2020 году катализировала беспрецедентное расширение виртуальных судебных разбирательств во всем мире.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29047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E62ACE-FF69-4104-A2F7-FF66E7771D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Принципы электронного правосудия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C6C3F53-95FF-4D38-ACAB-BD432CB6C8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Доступ к правосудию соответствует ЦУР ООН 16.3, устраняя физические и финансовые барьеры через электронное правосудие.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Прозрачность в электронном правосудии демонстрируется системами, такими как PACER в США.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Эффективность электронного правосудия подтверждается цифровыми судами Эстонии.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Принципы защиты данных, воплощенные в GDPR, требуют надежных гарантий в системах электронного правосудия.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Инклюзивность остается критически важной в электронном правосудии, с усилиями по преодолению цифрового разрыва через терминалы публичного доступа и программы цифровой грамотности.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10115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4CD285-CE64-4A3C-ABCF-011A24A6D9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Правовая основа электронного правосудия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34DA829-535C-4199-8821-7B11F85D9E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Типовой закон ЮНСИТРАЛ об электронной торговле (1996) сформировал национальное законодательство для электронного правосудия.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Регламент eIDAS ЕС стандартизирует электронную идентификацию между государствами-членами в контексте электронного правосудия.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Закон Бразилии № 11.419/2006 и Федеральный закон России № 220-ФЗ (2016) предоставляют комплексные рамки для электронного правосудия.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Руководства CEPEJ по электронной подаче судебных документов (2016) способствуют согласованности между юрисдикциями в электронном правосудии.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Трансграничное признание процедур электронного правосудия остается проблематичным, требуя переосмысления существующих конвенций.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5135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B614AF-8B05-4B2F-AEEC-C1961D9416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Системы электронной подачи документов и управления делами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A4AE57C-22E8-443B-8925-1D7EC9A835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Платформа eLitigation Сингапура интегрирует подачу документов, отслеживание дел и судебную коммуникацию.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Система CM/ECF США обеспечивает стандартизированную федеральную электронную подачу документов для судов.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Европейская система e-CODEX облегчает трансграничные разбирательства в электронном правосудии.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Алгоритмы машинного обучения используются для прогнозирования сложности дел и оптимизации ресурсов в системах электронного правосудия.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Проблемы в системах электронной подачи включают обеспечение доступности для самопредставляемых истцов.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40171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851823-60BD-4783-8540-6A5839B863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Виртуальные слушания и онлайн-разрешение споров (ODR)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4374985-D82B-4802-A75B-8E3C04A5D8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Платформы, такие как Cisco's Webex Courts, предлагают функции, адаптированные для судебных разбирательств в виртуальных средах.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Переход Верховного суда Великобритании на видеослушания установил прецеденты для виртуальных разбирательств высокого уровня.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Системы ODR, такие как Гражданский трибунал разрешения споров Британской Колумбии, расширяют доступ к правосудию для мелких исков.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Исследования указывают на потенциальные различия в оценке достоверности свидетелей в видео-опосредованных средах.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Экспериментальные проекты исследуют виртуальную реальность для иммерсивных судебных сред, предполагая будущие направления электронного правосудия.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50468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B041EB-E203-4F54-9938-8B8A9C381F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Управление цифровыми доказательствами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3EED6F4-2E61-41E5-90D3-40AA70200C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Федеральные правила доказывания США предоставляют основу для обработки цифровых доказательств в электронном правосудии.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Инструменты на базе ИИ получают признание в электронном обнаружении, как видно в деле Da Silva Moore v. Publicis Groupe.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Доказательства из социальных сетей представляют проблемы аутентификации в управлении цифровыми доказательствами.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Трансграничный сбор цифровых доказательств решается законодательством, таким как Закон CLOUD США и предложение e-Evidence ЕС.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Блокчейн исследуется для обеспечения безопасности цифровых доказательств в системах электронного правосудия.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37946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950CC7-DA0D-45D4-AE5C-BE9DBDDB2E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Системы поддержки принятия судебных решений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05BA604-E38B-4B3A-AD21-4D0EC5E0B0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Системы, такие как ROSS Intelligence, демонстрируют обработку естественного языка и машинное обучение в юридических исследованиях для электронного правосудия.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Этические соображения рассматриваются в Европейской этической хартии по ИИ в судебных системах.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Предиктивная аналитика в вынесении приговоров, как COMPAS, вызывает споры и юридические проблемы в электронном правосудии.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Методы обработки естественного языка анализируют юридические документы и извлекают ключевую информацию для поддержки судебного принятия решений.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Когнитивные вычислительные системы, такие как IBM Watson, исследуются для сложных юридических рассуждений в электронном правосудии.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36058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2D7C82-B658-4C63-BB1A-5EB46F2766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Защита данных и кибербезопасность в электронном правосудии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1ADDA16-4369-433E-A4CD-B6901D1EC7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GDPR имеет значительные последствия для управления судебными данными в системах электронного правосудия ЕС.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Принципы конфиденциальности по дизайну рекомендуются в системах электронного правосудия для обеспечения защиты 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Угрозы кибербезопасности иллюстрируются атакой 2014 года на польские суды, подчеркивая уязвимости в электронном правосудии.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Блокчейн исследуется для обеспечения целостности судебных записей в системах электронного правосудия.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Процедуры уведомления о нарушении данных были формализованы в законодательстве, таком как Закон о конфиденциальности потребителей Калифорнии, влияя на практики электронного правосудия.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87194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BA06B8-E1D4-4C3B-9DAE-67384AA673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Влияние электронного правосудия на судебные системы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500EA96-4645-40ED-A32F-1E1F76C2CF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Исследования показывают значительный рост эффективности в цифровизированных судах, внедряющих электронное правосудие.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Повышенный доступ к правосудию через электронное правосудие подтверждается увеличением числа подач pro se и участием сельских судов.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Юристы сталкиваются с трансформированными моделями практики, требующими новых цифровых навыков в средах электронного правосудия.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Инициативы электронного правосудия повышают прозрачность и общественное доверие к судебной системе.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Реализация трансформационного потенциала электронного правосудия требует постоянного внимания к этическим, правовым и социальным последствиям.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49864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D6B800-8D14-444C-A5EB-1EA8FD4864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Метаданные в электронных доказательствах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184FD64-B721-422C-87D3-E7DAB45A97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Метаданные, или "данные о данных", имеют решающее значение в электронных доказательствах для цифровизированных судебных разбирательств.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Метаданные предоставляют критическую информацию об аутентичности, целостности и происхождении цифровых доказательств.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Различные форматы файлов содержат разные типы и количество метаданных, например, данные EXIF в цифровых фотографиях.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Дело Williams v. Sprint/United Management Co. (2005) подчеркнуло важность сохранения метаданных в судебных разбирательствах.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Значимость метаданных в цифровой криминалистике и их роль в предоставлении контекста и аутентичности делают их необходимыми в современных судебных разбирательствах.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53026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86E554-15D7-4303-AC4D-8E2649B307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Правовая база для метаданных как доказательств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BF56DC6-539E-4339-B885-1D7CA2C2C2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 США Федеральные правила доказывания, особенно Правило 901 об аутентификации, обеспечивают основу для принятия метаданных.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Регламент eIDAS ЕС устанавливает рамки для юридического признания электронных подписей и связанных с ними метаданных.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Закон о доказательствах Австралии 1995 года создает презумпцию надежности для доказательств, созданных компьютером, в том числе метаданных.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Закон об электронных доказательствах Канады и Закон о доказательствах Сингапура рассматривают допустимость электронных записей и метаданных.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Закон об информационных технологиях Индии 2000 года признает электронные записи и метаданные как допустимые доказательства при определенных условиях.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38672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757552-0706-4FE0-ACC6-5E2BA8A02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Обработка метаданных в судебных разбирательствах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755B00F-F0F1-4579-AF58-7E0DB8A1DC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Инструменты извлечения и анализа метаданных, такие как ExifTool и FTK Imager, часто используются в цифровой криминалистике.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Сохранение оригинальных метаданных имеет решающее значение, что требует использования технологий блокировки записи при создании криминалистических образов.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Хэш-значения проверяют целостность метаданных, предоставляя уникальный цифровой отпечаток.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XML-схемы стандартизируют метаданные в юридических документах, облегчая взаимодействие.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Цифровые подписи аутентифицируют метаданные, подтверждая целостность и происхождение электронных документов.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48817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14AFBE-C315-4125-9DF9-9514499694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Правило наилучших доказательств и электронные документы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13167C0-B2FB-4FAC-930E-037F58DBD9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Федеральное правило доказывания США 1001(d) определяет "оригинал" электронно хранимой информации, поднимая вопросы о статусе метаданных.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Дело Laughner v. State (2012) исследовало концепцию "оригинала" в отношении метаданных, допуская скриншоты постов Facebook как наилучшие доказательства.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Возникают проблемы с записями баз данных, которые могут не иметь единого "оригинального" состояния.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Криминалистическое создание образов сохраняет оригинальные электронные доказательства и метаданные.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Хэш-значения аутентифицируют копии электронных документов и метаданных.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18105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F777E5-624C-4FDB-A3B2-1D9062EFC7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Правила показаний с чужих слов и электронные доказательства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213B65A-89AB-4D7A-95F7-00F90FAE3E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Метаданные, сгенерированные компьютером, такие как автоматические временные метки, обычно не считаются показаниями с чужих слов.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Исключение для деловых записей часто применяется к метаданным в корпоративных условиях.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Метаданные социальных сетей бросают вызов исключениям для непосредственного восприятия и спонтанного высказывания.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Метаданные, сгенерированные машинным обучением, поднимают новые вопросы о классификации показаний с чужих слов.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Метаданные электронной почты обычно допустимы как неутверждающие данные, сгенерированные машиной.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044995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32E159-71AC-4B62-8D65-106FB78C3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Цепочка сохранности цифровых доказательств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9F7017E-745C-4D70-B756-8FD2DFAD48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Лучшие практики включают использование блокираторов записи и инструментов криминалистического создания образов для создания точных копий без изменения оригинальных метаданных.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Подробная документация обработки и анализа доказательств необходима для поддержания цепочки сохранности.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Хэш-значения проверяют целостность цифровых доказательств на протяжении всей цепочки сохранности.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Облачные доказательства представляют уникальные проблемы из-за распределения данных по юрисдикциям.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Пломбы, свидетельствующие о вскрытии, и протоколы безопасного хранения помогают поддерживать целостность физических носителей.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966765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FBA190-7297-422E-ACFC-956BF19C37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Цифровая криминалистика в анализе метаданных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973605F-290E-49FD-B897-1C4475CB8A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Эксперты по цифровой криминалистике должны обладать техническими знаниями, следственными навыками и пониманием юридических требований.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Инструменты, такие как EnCase, FTK и Cellebrite, используются для извлечения и анализа метаданных.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Облачная криминалистика вносит сложности из-за распределения данных по юрисдикциям.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Представление сложных результатов анализа метаданных нетехнической аудитории часто требует инструментов визуализации 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Этические соображения включают сохранение объективности, уважение прав на конфиденциальность и обеспечение пропорциональности исследований.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096740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8303D9-1228-45BB-8786-43F7CBF0E3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Трансграничные и юрисдикционные вопросы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0B9237D-2502-437E-A01C-EB48F4EFAD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Законы о защите данных, такие как GDPR, влияют на трансграничную передачу метаданных.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Система цифрового обмена доказательствами ЕС направлена на упрощение сбора доказательств между государствами-членами.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Договоры о взаимной правовой помощи облегчают трансграничный сбор, но могут быть времязатратными.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Законы о локализации данных усложняют сбор метаданных у транснациональных корпораций.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Допустимость метаданных, собранных в разных правовых системах, варьируется, требуя тщательного анализа методов сбора и цепочки сохранности.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813540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D84C3D-69FC-48E0-9FAE-9A60E5DF11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Оценка надежности электронных доказательств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B4A2F05-DB39-4469-9CE3-3C985E7341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Манипуляция метаданными вызывает озабоченность, что демонстрируется случаями фальсификации временных меток.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Проверка подлинности метаданных цифровых изображений и видео требует специализированных методов.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Устройства Интернета вещей вводят новые источники метаданных с возможностями и проблемами.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Шифрование создает значительные проблемы для проверки содержимого метаданных.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Цифровые временные метки критически важны для хронологии событий, но требуют тщательной интерпретации.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277947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31381E-A2A2-433D-9BB7-18D9A80BA3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Будущие соображения для метаданных в судебных разбирательствах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34C0A57-5EDD-48EA-92B4-FC09842968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Необходимы четкие стандарты допустимости метаданных в разных юрисдикциях.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Баланс между всесторонними доказательствами метаданных и правами на конфиденциальность имеет решающее значение, особенно с учетом развивающихся правил защиты 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Образование судей по обработке метаданных жизненно важно для эффективного использования в судебных разбирательствах.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Международное сотрудничество становится все более важным, поскольку цифровые доказательства охватывают несколько юрисдикций.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Новые технологии, такие как блокчейн, имеют потенциал для повышения надежности метаданных в юридических контекстах.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260968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2110E7-A17B-4429-8F7A-44D8089674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Введение в управление документами электронного суда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AF275EE-9D8F-4DB0-B8C6-905E5886AB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Управление документами электронного суда представляет собой переход от бумажных к цифровым судебным системам, включая электронную подачу, цифровое хранение, поиск и обмен судебными документами.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Отчеты Всемирного банка подчеркивают повышение эффективности в сроках обработки дел и улучшение доступа к правосудию через управление документами электронного суда.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Руководства CEPEJ подчеркивают важность интероперабельности и ориентированного на пользователя дизайна в системах электронного суда.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Преимущества управления документами электронного суда включают снижение затрат, экологическую устойчивость и повышенную прозрачность.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Управление документами электронного суда принципиально переосмысливает судебные процессы, выходя за рамки простой оцифровки к комплексной цифровой трансформации администрирования правосудия.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390215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B9A6FA-7BBF-46A8-AE24-B2F44E15BC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Правовые рамки для управления документами электронного суда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103C586-F050-4C5D-8639-DE37FC87F4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Закон США об администрировании судов и управлении делами 2002 года предписал электронную подачу документов в федеральных судах.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Регламент eIDAS ЕС установил юридическое признание электронных подписей между государствами-членами.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Закон Австралии об электронных транзакциях 1999 года обеспечивает правовую основу для электронных судебных разбирательств.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Типовой закон ЮНСИТРАЛ о электронных передаваемых записях влияет на цифровизацию судов во всем мире.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Федеральный закон России "Об электронной подписи" устанавливает действительность электронных подписей в судебных документах.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283717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3145B9-3977-4761-9892-C5CA3AD305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Системы электронной подачи документов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72E3193-0B85-42C6-8DE5-4D3F42FA5B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Система CM/ECF США предоставляет единую платформу для подачи и управления федеральными делами.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Европейский портал электронного правосудия позволяет осуществлять трансграничную электронную подачу для государств-членов.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Платформа eLitigation Сингапура интегрируется с системами юридических фирм для беспрепятственной подачи документов.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Доступность для самопредставляемых истцов решается системами, такими как TrueFiling в Калифорнии.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Интеграция с системами управления делами, как в eCourtroom Австралии, обеспечивает бесперебойное управление рабочими процессами.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912327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DFB7CE-5252-4DEB-98EB-FE12E65E3C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Системы хранения и поиска документов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8C8CFD4-A902-4E53-8BD8-960C19A15D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Системы управления контентом, такие как Alfresco, предлагают гибкие решения для организации юридических документов.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Технология OCR делает отсканированные документы доступными для поиска в системах электронного суда.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Стратегии долгосрочного цифрового сохранения включают миграцию форматов и эмуляцию.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Технология блокчейн исследуется для повышения целостности хранимых документов.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Управление мультимедийными доказательствами требует специализированных решений в управлении документами электронного суда.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00457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841B72-198B-45D2-A2E0-F41531925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Управление метаданными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300354E-BF95-4FA0-B7ED-95FAAC9CED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Метаданные включают описательную, структурную и административную информацию, облегчающую идентификацию и поиск документов.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Инициатива метаданных Dublin Core предоставляет базовый словарь для метаданных документов электронного суда.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XML-схемы, такие как LegalXML, обеспечивают машиночитаемые описания судебных документов.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Инструменты автоматического извлечения оптимизируют каталогизацию документов в системах электронного суда.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Эффективное управление метаданными имеет решающее значение для организации, поиска и поддержания целостности электронных судебных документов на протяжении всего их жизненного цикла.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134192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157D07-8327-4660-AEB8-68F5A2B33A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Цифровые подписи и аутентификация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598EA79-2066-4E42-B6B3-4361075909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Реализация цифровых подписей соответствует техническим стандартам, таким как FIPS 186-4.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Регламент eIDAS ЕС обеспечивает правовую основу для квалифицированных электронных подписей в судебных документах.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Инфраструктура открытых ключей формирует технологическую основу, с системой цифровой идентификации Эстонии как заметным примером.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Юридическая допустимость документов с цифровой подписью широко подтверждена, с прецедентными делами, такими как Armstrong v. Bush.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Некоторые суды исследуют биометрические подписи, поднимая правовые и конфиденциальные соображения.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452127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3DBECB-3787-42E2-B735-ADBBCFBCEC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Стандарты интероперабельности и обмена данными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915DF1A-139C-4920-A844-50CC2AB7FC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Стандарт OASIS LegalXML ECF широко принят для систем подачи судебных документов.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Европейская система e-CODEX облегчает трансграничный обмен данными между судами.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Стандарты API, такие как OpenAPI, позволяют интеграцию с внешними приложениями в системах электронного суда.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PDF/A имеет решающее значение для долгосрочной доступности документов в электронных судебных документах.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XML-стандарты, такие как Akoma Ntoso, предоставляют рамки для машиночитаемых юридических документов.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189836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DD42B8-465D-4BBF-8FCB-03324E7A83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Безопасность и конфиденциальность в управлении документами электронного суда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BBCAA8A-665A-40E9-BE5C-900C40F206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Надежные стандарты шифрования, следуя рекомендациям NIST, являются основой для безопасности документов электронного суда.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GDPR влияет на управление судебными документами в ЕС, предписывая строгие меры контроля защиты 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Системы контроля доступа на основе ролей обеспечивают авторизованный доступ к электронным судебным документам.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Всеобъемлющие аудиторские следы поддерживают целостность записей в системах электронного суда.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Публичный доступ к записям должен балансировать прозрачность с вопросами конфиденциальности, приводя к сложным политикам редактирования.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749588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5E605D-9A87-416D-A544-3AA89F0979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Проблемы внедрения управления документами электронного суда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F93A012-A81F-4618-BC3C-A2960A4E79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Цифровой разрыв влияет на равный доступ к правосудию в системах электронного суда.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Комплексные программы обучения для судебного персонала и юристов необходимы для успешного внедрения.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Миграция данных из устаревших систем представляет сложные проблемы в управлении документами электронного суда.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Обеспечение надежности системы критично для предотвращения юридических последствий от простоев.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Готовность к принятию технологий варьируется в юридическом секторе, требуя стратегий управления изменениями.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288750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66511E-9806-4911-B800-504EC2FB51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Будущее управления документами электронного суда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C7A4F21-D3D3-49D8-9C84-2642EFD3C4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Цифровые процессы уже улучшили эффективность и доступность судов.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Продвинутые возможности поиска и аналитики глубоко влияют на юридические исследования и развитие судебной практики.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ИИ и машинное обучение обещают улучшенные возможности управления документами в будущих системах электронного суда.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Применение блокчейна для обеспечения целостности документов представляет собой захватывающую перспективу в управлении документами электронного суда.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Продолжающаяся эволюция систем электронного суда будет и дальше формировать будущее судебных разбирательств и администрирования правосудия в цифровую эпоху.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942884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261AB9-A77D-461C-9E29-7EF5FE2B1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Введение в ИИ в судебной деятельности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4338285-AD22-4E04-86ED-B642A51DB5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Искусственный интеллект в судебной деятельности предлагает возможности повышения эффективности юридических процессов через машинное обучение, обработку естественного языка и экспертные системы.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ИИ может революционизировать юридические исследования, управление делами, поддержку принятия решений и анализ доказательств в судебной системе.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Европейская этическая хартия CEPEJ рассматривает этические последствия ИИ в правосудии, подчеркивая фундаментальные права, недискриминацию и прозрачность.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Проблемы внедрения ИИ включают качество данных, алгоритмическую предвзятость и потребность в человеческом надзоре.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Интеграция ИИ в судебные процессы представляет как возможности, так и риски, требуя тщательного рассмотрения этических и практических последствий.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215083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586D0B-D577-4F3D-B064-4BB4E9BF8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Правовые исследования и анализ с помощью ИИ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5205C9E-58A4-4D12-BFFE-6BAA53B0B8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Платформы, такие как ROSS Intelligence и Casetext CARA A.I., используют обработку естественного языка и машинное обучение для семантического поиска и контекстуального понимания юридических документов.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Инструменты на базе ИИ быстро анализируют огромные объемы юридических данных, выявляя релевантные прецеденты и аргументы.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Модели прогнозирования исхода дел показывают многообещающую точность в предсказании юридических решений.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Прозрачность и объяснимость остаются проблемами из-за сложных моделей машинного обучения в юридическом 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Правовые исследования с помощью ИИ значительно повышают эффективность, но требуют тщательного рассмотрения этических последствий и ограничений в процессах судебного принятия решений.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567201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C6845E-D076-4C41-B7B0-C523F6BDA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ИИ в управлении делами и судебном администрировании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73F619D-D79A-4DCF-83B9-1101C00C99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Системы сортировки дел на основе ИИ, как в Шалон-ан-Шампань, Франция, эффективно категоризируют и приоритезируют дела.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Машинное обучение прогнозирует сложность дел для распределения ресурсов в судах.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Планирование на основе ИИ оптимизирует судебные календари и управление ресурсами.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Системы управления документами автоматизируют классификацию и извлечение метаданных юридических документов.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ИИ в судебном администрировании предлагает значительное повышение эффективности, но требует тщательного внедрения для баланса преимуществ и этических соображений.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607862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B1DBAB-B425-4DBE-B51D-9E51CC0CCA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Поддержка принятия решений для судей с помощью ИИ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8C58724-C8C5-4C03-B051-C605CCC765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Системы, такие как COMPAS для рекомендаций по вынесению приговоров, вызывают дебаты о надлежащей правовой процедуре и индивидуализации приговоров.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Инструменты оценки рисков на основе ИИ для решений о залоге показывают смешанные результаты в отношении уровня задержаний и расовых диспропорций.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Эксперименты в семейном праве используют ИИ для рекомендаций по опеке.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Исследования изучают потенциал ИИ для выявления судебной предвзятости в решениях судов.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Эти применения демонстрируют потенциал ИИ в помощи судебному принятию решений, но подчеркивают критические этические и конституционные проблемы.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243064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C5C414-C40E-444C-899D-630DA6D9F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ИИ в судебных разбирательствах и анализе доказательств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877F807-28F5-4D36-9D6A-11685A95FD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Технология распознавания речи, такая как Verbit AI, трансформирует транскрипцию в реальном времени в залах суда.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Исследуется видеоаналитика на основе ИИ для безопасности в зале суда и анализа поведения свидетелей.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Обработка естественного языка анализирует показания на предмет несоответствий в судебных разбирательствах.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Инструменты ИИ исследуют электронные доказательства в делах о киберпреступлениях, улучшая следственные возможности.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Эти применения повышают точность и эффективность в юридических процессах, но поднимают этические вопросы относительно конфиденциальности и надежности.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162653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61F925-CEA2-4818-A60A-9FBBC63D98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Этические соображения в судебной деятельности с ИИ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B836C2D-1698-43A4-846D-8C74EC5A74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Алгоритмическая предвзятость в ИИ судебной системы является значительной проблемой, требующей постоянного контроля.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Европейская этическая хартия CEPEJ формулирует принципы использования ИИ в судебных системах.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Поддержание человеческого надзора и подотчетности необходимо в судебных процессах с помощью 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Профилирование ИИ в системе правосудия поднимает вопросы справедливости и автономии.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Эти соображения подчеркивают необходимость в тщательных этических рамках и постоянной оценке для обеспечения того, чтобы ИИ усиливал, а не компрометировал целостность системы правосудия.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200611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FF109E-05F0-4DCE-8201-23F8CA4EB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Правовая база для ИИ в судебных системах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D7F07A0-D2AE-4595-B7CB-CB4937D3B3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Предложенный ЕС Закон об ИИ представляет собой значительный шаг, используя подход, основанный на рисках, для высокорисковых систем ИИ в правосудии.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CAHAI Совета Европы предоставляет рекомендации по регулированию ИИ в правосудии.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Регулирование ИИ в судебной системе США более фрагментировано, с инициативами на уровне штатов.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Адаптация существующих правовых рамок к ИИ представляет проблемы в области ответственности и юридической личности.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Этот развивающийся правовой ландшафт отражает необходимость в комплексных, адаптируемых правилах для управления использованием ИИ в судебных системах.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290733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C73DBD-E567-41BE-9F94-0AA78483A1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Проблемы внедрения ИИ в судебных условиях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8A77264-B489-4BCE-906D-3D8105C26E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Качество и доступность данных имеют решающее значение, требуя оцифровки и стандартизации судебных записей.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Необходимы существенные инвестиции в техническую инфраструктуру для внедрения ИИ в судах.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Часто не хватает грамотности в области ИИ среди юристов, что приводит к сопротивлению внедрению.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Обеспечение надежности системы и обработка ошибок ИИ являются постоянными проблемами в судебном 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Современный ИИ имеет ограничения в сложных юридических рассуждениях и новых вопросах, требуя осторожного применения.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752854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2AC402-E807-407B-B3E7-D364AC9577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Глобальное внедрение ИИ в судебных системах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9104FF7-6217-4E9F-8559-FBC4AA88CF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Система электронного правосудия Эстонии является пионером комплексной интеграции ИИ в судебные процессы.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"Интернет-суды" Китая экспериментируют с автоматизированным правосудием, вызывая опасения по поводу надлежащей правовой процедуры.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Франция запретила инструменты прогнозирующего правосудия для отдельных дел для защиты судебной независимости.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Канада использует ИИ в обработке иммиграционных дел, сталкиваясь с контролем по поводу прозрачности.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Этот разнообразный ландшафт демонстрирует различные подходы к интеграции ИИ в системы правосудия, подчеркивая как инновационный потенциал, так и критические проблемы.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506886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BB93B7-BBCB-4E10-9B11-9A14201FEB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Будущее ИИ в судебной деятельности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EC6FCEC-B004-4753-BFF3-F9DF3501EF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Интеграция ИИ в судебную деятельность предлагает возможности повышения эффективности, доступности и последовательности в юридических процессах.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Поддержание человеческого надзора имеет решающее значение в принятии судебных решений с помощью 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Прозрачность и объяснимость в системах ИИ жизненно важны для общественного доверия к системе правосудия.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Междисциплинарное сотрудничество необходимо для разработки этически обоснованных решений ИИ для судебной системы.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Будущее ИИ в судебной системе требует баланса между технологическим прогрессом и основными принципами правосудия.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341310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D521F1-5462-462A-8CCC-08C8733582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3DDFAF4-913F-4131-9A76-810D311DE5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A06D8CB-6071-4E7E-82F4-D104B6CB48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16321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4276</Words>
  <Application>Microsoft Office PowerPoint</Application>
  <PresentationFormat>Широкоэкранный</PresentationFormat>
  <Paragraphs>510</Paragraphs>
  <Slides>52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52</vt:i4>
      </vt:variant>
    </vt:vector>
  </HeadingPairs>
  <TitlesOfParts>
    <vt:vector size="56" baseType="lpstr">
      <vt:lpstr>Arial</vt:lpstr>
      <vt:lpstr>Calibri</vt:lpstr>
      <vt:lpstr>Calibri Light</vt:lpstr>
      <vt:lpstr>Тема Office</vt:lpstr>
      <vt:lpstr>Презентация PowerPoint</vt:lpstr>
      <vt:lpstr>Введение в электронную судебную систему </vt:lpstr>
      <vt:lpstr>Эволюция электронной судебной системы </vt:lpstr>
      <vt:lpstr>Компоненты современных систем электронного правосудия </vt:lpstr>
      <vt:lpstr>Правовая основа электронной судебной системы </vt:lpstr>
      <vt:lpstr>Проблемы внедрения электронной судебной системы </vt:lpstr>
      <vt:lpstr>Возможности и преимущества электронной судебной системы </vt:lpstr>
      <vt:lpstr>Электронная судебная система и доступ к правосудию </vt:lpstr>
      <vt:lpstr>Электронная судебная система и судебная независимость </vt:lpstr>
      <vt:lpstr>Международные стандарты и лучшие практики для электронной судебной системы </vt:lpstr>
      <vt:lpstr>Будущее электронной судебной системы </vt:lpstr>
      <vt:lpstr>Введение в электронное правосудие </vt:lpstr>
      <vt:lpstr>Развитие электронного правосудия </vt:lpstr>
      <vt:lpstr>Принципы электронного правосудия </vt:lpstr>
      <vt:lpstr>Правовая основа электронного правосудия </vt:lpstr>
      <vt:lpstr>Системы электронной подачи документов и управления делами </vt:lpstr>
      <vt:lpstr>Виртуальные слушания и онлайн-разрешение споров (ODR) </vt:lpstr>
      <vt:lpstr>Управление цифровыми доказательствами </vt:lpstr>
      <vt:lpstr>Системы поддержки принятия судебных решений </vt:lpstr>
      <vt:lpstr>Защита данных и кибербезопасность в электронном правосудии </vt:lpstr>
      <vt:lpstr>Влияние электронного правосудия на судебные системы </vt:lpstr>
      <vt:lpstr>Метаданные в электронных доказательствах </vt:lpstr>
      <vt:lpstr>Правовая база для метаданных как доказательств </vt:lpstr>
      <vt:lpstr>Обработка метаданных в судебных разбирательствах </vt:lpstr>
      <vt:lpstr>Правило наилучших доказательств и электронные документы </vt:lpstr>
      <vt:lpstr>Правила показаний с чужих слов и электронные доказательства </vt:lpstr>
      <vt:lpstr>Цепочка сохранности цифровых доказательств </vt:lpstr>
      <vt:lpstr>Цифровая криминалистика в анализе метаданных </vt:lpstr>
      <vt:lpstr>Трансграничные и юрисдикционные вопросы </vt:lpstr>
      <vt:lpstr>Оценка надежности электронных доказательств </vt:lpstr>
      <vt:lpstr>Будущие соображения для метаданных в судебных разбирательствах </vt:lpstr>
      <vt:lpstr>Введение в управление документами электронного суда </vt:lpstr>
      <vt:lpstr>Правовые рамки для управления документами электронного суда </vt:lpstr>
      <vt:lpstr>Системы электронной подачи документов </vt:lpstr>
      <vt:lpstr>Системы хранения и поиска документов </vt:lpstr>
      <vt:lpstr>Управление метаданными </vt:lpstr>
      <vt:lpstr>Цифровые подписи и аутентификация </vt:lpstr>
      <vt:lpstr>Стандарты интероперабельности и обмена данными </vt:lpstr>
      <vt:lpstr>Безопасность и конфиденциальность в управлении документами электронного суда </vt:lpstr>
      <vt:lpstr>Проблемы внедрения управления документами электронного суда </vt:lpstr>
      <vt:lpstr>Будущее управления документами электронного суда </vt:lpstr>
      <vt:lpstr>Введение в ИИ в судебной деятельности </vt:lpstr>
      <vt:lpstr>Правовые исследования и анализ с помощью ИИ </vt:lpstr>
      <vt:lpstr>ИИ в управлении делами и судебном администрировании </vt:lpstr>
      <vt:lpstr>Поддержка принятия решений для судей с помощью ИИ </vt:lpstr>
      <vt:lpstr>ИИ в судебных разбирательствах и анализе доказательств </vt:lpstr>
      <vt:lpstr>Этические соображения в судебной деятельности с ИИ </vt:lpstr>
      <vt:lpstr>Правовая база для ИИ в судебных системах </vt:lpstr>
      <vt:lpstr>Проблемы внедрения ИИ в судебных условиях </vt:lpstr>
      <vt:lpstr>Глобальное внедрение ИИ в судебных системах </vt:lpstr>
      <vt:lpstr>Будущее ИИ в судебной деятельности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Введение в электронную судебную систему </dc:title>
  <dc:creator>User</dc:creator>
  <cp:lastModifiedBy>User</cp:lastModifiedBy>
  <cp:revision>3</cp:revision>
  <dcterms:created xsi:type="dcterms:W3CDTF">2024-09-11T20:10:53Z</dcterms:created>
  <dcterms:modified xsi:type="dcterms:W3CDTF">2024-09-14T07:58:32Z</dcterms:modified>
</cp:coreProperties>
</file>