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9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7" r:id="rId43"/>
    <p:sldId id="348" r:id="rId44"/>
    <p:sldId id="349" r:id="rId45"/>
    <p:sldId id="350" r:id="rId46"/>
    <p:sldId id="351" r:id="rId47"/>
    <p:sldId id="352" r:id="rId48"/>
    <p:sldId id="353" r:id="rId49"/>
    <p:sldId id="354" r:id="rId50"/>
    <p:sldId id="355" r:id="rId51"/>
    <p:sldId id="356" r:id="rId52"/>
    <p:sldId id="362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1902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en-US" b="1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sz="3600" b="1" kern="120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6DEFA72-9223-4C6A-8B2C-2D803CE13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648E250-AC0A-4AD2-A086-CFEED071E4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/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218880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Introduction to Online Dispute Resolution (ODR)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ODR leverages digital technologies for conflict resolution outside traditional courts, covering e-commerce, small claims, family conflicts, and cross-border disputes.</a:t>
            </a:r>
          </a:p>
          <a:p>
            <a:r>
              <a:t>UNCITRAL Technical Notes provide international guidelines for ODR implementation.</a:t>
            </a:r>
          </a:p>
          <a:p>
            <a:r>
              <a:t>ODR significantly improves access to justice, reducing time and costs compared to conventional proceedings.</a:t>
            </a:r>
          </a:p>
          <a:p>
            <a:r>
              <a:t>Challenges in ODR include technological literacy, digital divide, and ensuring procedural fairness in virtual environments.</a:t>
            </a:r>
          </a:p>
          <a:p>
            <a:r>
              <a:t>ODR represents a paradigm shift in conflict resolution, integrating technology to streamline dispute settlement processes.</a:t>
            </a:r>
          </a:p>
        </p:txBody>
      </p:sp>
    </p:spTree>
    <p:extLst>
      <p:ext uri="{BB962C8B-B14F-4D97-AF65-F5344CB8AC3E}">
        <p14:creationId xmlns:p14="http://schemas.microsoft.com/office/powerpoint/2010/main" val="2032108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ODR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Automated negotiation systems like Cybersettle use blind-bidding for efficient dispute resolution.</a:t>
            </a:r>
          </a:p>
          <a:p>
            <a:r>
              <a:t>Online mediation platforms facilitate asynchronous communication between parties.</a:t>
            </a:r>
          </a:p>
          <a:p>
            <a:r>
              <a:t>Virtual arbitration systems replicate traditional procedures digitally, expanding access to arbitration.</a:t>
            </a:r>
          </a:p>
          <a:p>
            <a:r>
              <a:t>AI and machine learning optimize agreements in systems like SmartSettle ONE.</a:t>
            </a:r>
          </a:p>
          <a:p>
            <a:r>
              <a:t>Blockchain is explored for smart contracts and automated enforcement in ODR.</a:t>
            </a:r>
          </a:p>
        </p:txBody>
      </p:sp>
    </p:spTree>
    <p:extLst>
      <p:ext uri="{BB962C8B-B14F-4D97-AF65-F5344CB8AC3E}">
        <p14:creationId xmlns:p14="http://schemas.microsoft.com/office/powerpoint/2010/main" val="166477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Major ODR Platforms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eBay's Resolution Center handles millions of e-commerce disputes annually, showcasing large-scale ODR application.</a:t>
            </a:r>
          </a:p>
          <a:p>
            <a:r>
              <a:t>The EU's ODR platform resolves cross-border consumer disputes within the European Union.</a:t>
            </a:r>
          </a:p>
          <a:p>
            <a:r>
              <a:t>China's 'Internet Courts' integrate ODR with formal court processes, demonstrating public sector adoption.</a:t>
            </a:r>
          </a:p>
          <a:p>
            <a:r>
              <a:t>British Columbia's Civil Resolution Tribunal comprehensively implements ODR in public justice.</a:t>
            </a:r>
          </a:p>
          <a:p>
            <a:r>
              <a:t>UNDP's Mobile Courts extend ODR to remote areas, enhancing access to justice.</a:t>
            </a:r>
          </a:p>
        </p:txBody>
      </p:sp>
    </p:spTree>
    <p:extLst>
      <p:ext uri="{BB962C8B-B14F-4D97-AF65-F5344CB8AC3E}">
        <p14:creationId xmlns:p14="http://schemas.microsoft.com/office/powerpoint/2010/main" val="2018230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Framework for ODR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UNCITRAL Technical Notes provide foundational guidance for ODR implementation globally.</a:t>
            </a:r>
          </a:p>
          <a:p>
            <a:r>
              <a:t>EU Directive 2013/11/EU and Regulation 524/2013 establish a basis for consumer ODR in Europe.</a:t>
            </a:r>
          </a:p>
          <a:p>
            <a:r>
              <a:t>China's Online Dispute Resolution Rules regulate ODR in e-commerce transactions.</a:t>
            </a:r>
          </a:p>
          <a:p>
            <a:r>
              <a:t>Singapore's Electronic Transactions Act supports ODR by recognizing electronic records.</a:t>
            </a:r>
          </a:p>
          <a:p>
            <a:r>
              <a:t>Canada's Uniform Electronic Commerce Act facilitates ODR implementation across provinces.</a:t>
            </a:r>
          </a:p>
        </p:txBody>
      </p:sp>
    </p:spTree>
    <p:extLst>
      <p:ext uri="{BB962C8B-B14F-4D97-AF65-F5344CB8AC3E}">
        <p14:creationId xmlns:p14="http://schemas.microsoft.com/office/powerpoint/2010/main" val="1192334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ODR in E-commerce and Consumer Disputes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Amazon's A-to-Z Guarantee exemplifies an integrated ODR system for consumer protection.</a:t>
            </a:r>
          </a:p>
          <a:p>
            <a:r>
              <a:t>Alibaba's ODR system demonstrates scalability in large e-commerce ecosystems.</a:t>
            </a:r>
          </a:p>
          <a:p>
            <a:r>
              <a:t>PayPal integrates ODR with payment processes, streamlining dispute resolution.</a:t>
            </a:r>
          </a:p>
          <a:p>
            <a:r>
              <a:t>ICANN's UDRP effectively resolves domain name conflicts globally.</a:t>
            </a:r>
          </a:p>
          <a:p>
            <a:r>
              <a:t>Chatbots streamline dispute intake and triage in consumer ODR platforms.</a:t>
            </a:r>
          </a:p>
        </p:txBody>
      </p:sp>
    </p:spTree>
    <p:extLst>
      <p:ext uri="{BB962C8B-B14F-4D97-AF65-F5344CB8AC3E}">
        <p14:creationId xmlns:p14="http://schemas.microsoft.com/office/powerpoint/2010/main" val="2637133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ODR in Civil and Family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British Columbia's Civil Resolution Tribunal pioneers comprehensive ODR for small claims and property disputes.</a:t>
            </a:r>
          </a:p>
          <a:p>
            <a:r>
              <a:t>The Dutch Rechtwijzer offered insights into guided divorce negotiations through ODR.</a:t>
            </a:r>
          </a:p>
          <a:p>
            <a:r>
              <a:t>New York City Housing Court's ODR system addresses high-volume landlord-tenant cases.</a:t>
            </a:r>
          </a:p>
          <a:p>
            <a:r>
              <a:t>The UK's Money Claim Online streamlines debt collection through digital processes.</a:t>
            </a:r>
          </a:p>
          <a:p>
            <a:r>
              <a:t>Our Family Wizard specializes in child custody and visitation issues, demonstrating ODR's application in family law.</a:t>
            </a:r>
          </a:p>
        </p:txBody>
      </p:sp>
    </p:spTree>
    <p:extLst>
      <p:ext uri="{BB962C8B-B14F-4D97-AF65-F5344CB8AC3E}">
        <p14:creationId xmlns:p14="http://schemas.microsoft.com/office/powerpoint/2010/main" val="1896436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ODR in Cross-Border and International Disputes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UNCITRAL's framework addresses jurisdictional issues in e-commerce disputes.</a:t>
            </a:r>
          </a:p>
          <a:p>
            <a:r>
              <a:t>The EU's ODR platform exemplifies multi-jurisdictional conflict resolution for consumer disputes.</a:t>
            </a:r>
          </a:p>
          <a:p>
            <a:r>
              <a:t>ICC's NetCase facilitates complex international commercial arbitration through online means.</a:t>
            </a:r>
          </a:p>
          <a:p>
            <a:r>
              <a:t>WIPO's UDRP platform successfully handles global intellectual property disputes.</a:t>
            </a:r>
          </a:p>
          <a:p>
            <a:r>
              <a:t>Blockchain platforms like Kleros explore decentralized arbitration for smart contract disputes.</a:t>
            </a:r>
          </a:p>
        </p:txBody>
      </p:sp>
    </p:spTree>
    <p:extLst>
      <p:ext uri="{BB962C8B-B14F-4D97-AF65-F5344CB8AC3E}">
        <p14:creationId xmlns:p14="http://schemas.microsoft.com/office/powerpoint/2010/main" val="3525557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Technological Underpinnings and Security in ODR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Blockchain ensures integrity of ODR records and enhances trust in the process.</a:t>
            </a:r>
          </a:p>
          <a:p>
            <a:r>
              <a:t>End-to-end encryption guarantees confidentiality in ODR communications.</a:t>
            </a:r>
          </a:p>
          <a:p>
            <a:r>
              <a:t>AI applications in ODR range from sentiment analysis to predictive analytics.</a:t>
            </a:r>
          </a:p>
          <a:p>
            <a:r>
              <a:t>Virtual and augmented reality create immersive ODR environments for enhanced participation.</a:t>
            </a:r>
          </a:p>
          <a:p>
            <a:r>
              <a:t>Digital signatures authenticate agreements in ODR processes, ensuring legal validity.</a:t>
            </a:r>
          </a:p>
        </p:txBody>
      </p:sp>
    </p:spTree>
    <p:extLst>
      <p:ext uri="{BB962C8B-B14F-4D97-AF65-F5344CB8AC3E}">
        <p14:creationId xmlns:p14="http://schemas.microsoft.com/office/powerpoint/2010/main" val="3013203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Ethical Implications and Access to Justice in ODR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Initiatives like public ODR kiosks address accessibility issues and bridge the digital divide.</a:t>
            </a:r>
          </a:p>
          <a:p>
            <a:r>
              <a:t>ODR enhances access to justice by reducing costs and time associated with traditional dispute resolution.</a:t>
            </a:r>
          </a:p>
          <a:p>
            <a:r>
              <a:t>Professional codes of conduct, like ICODR standards, address ethical considerations in ODR.</a:t>
            </a:r>
          </a:p>
          <a:p>
            <a:r>
              <a:t>AI in ODR decision-making raises questions about transparency and the role of human judgment.</a:t>
            </a:r>
          </a:p>
          <a:p>
            <a:r>
              <a:t>Ensuring transparency in ODR processes is crucial for maintaining public trust in digital justice systems.</a:t>
            </a:r>
          </a:p>
        </p:txBody>
      </p:sp>
    </p:spTree>
    <p:extLst>
      <p:ext uri="{BB962C8B-B14F-4D97-AF65-F5344CB8AC3E}">
        <p14:creationId xmlns:p14="http://schemas.microsoft.com/office/powerpoint/2010/main" val="3289147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of ODR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ODR transforms traditional dispute resolution by integrating online mechanisms into court operations.</a:t>
            </a:r>
          </a:p>
          <a:p>
            <a:r>
              <a:t>Advanced AI and analytics may address more complex disputes in future ODR systems.</a:t>
            </a:r>
          </a:p>
          <a:p>
            <a:r>
              <a:t>Comprehensive legal and ethical frameworks are crucial for the responsible development of ODR.</a:t>
            </a:r>
          </a:p>
          <a:p>
            <a:r>
              <a:t>International cooperation is essential for addressing cross-border disputes through ODR.</a:t>
            </a:r>
          </a:p>
          <a:p>
            <a:r>
              <a:t>The future of ODR lies in balancing technological advancement with fundamental principles of justice and accessibility.</a:t>
            </a:r>
          </a:p>
        </p:txBody>
      </p:sp>
    </p:spTree>
    <p:extLst>
      <p:ext uri="{BB962C8B-B14F-4D97-AF65-F5344CB8AC3E}">
        <p14:creationId xmlns:p14="http://schemas.microsoft.com/office/powerpoint/2010/main" val="930629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Introduction to Electronic Alternative Dispute Resolution (E-ADR)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E-ADR adapts traditional ADR methods to the digital realm, focusing on online mediation and arbitration.</a:t>
            </a:r>
          </a:p>
          <a:p>
            <a:r>
              <a:t>UNCITRAL Technical Notes provide guiding principles emphasizing accessibility, transparency, and fairness in E-ADR.</a:t>
            </a:r>
          </a:p>
          <a:p>
            <a:r>
              <a:t>E-ADR offers advantages like reduced costs, increased accessibility, and cross-border dispute resolution.</a:t>
            </a:r>
          </a:p>
          <a:p>
            <a:r>
              <a:t>Studies show E-ADR improves efficiency and reduces resolution time compared to traditional methods.</a:t>
            </a:r>
          </a:p>
          <a:p>
            <a:r>
              <a:t>E-ADR represents a significant evolution in dispute resolution, leveraging technology to enhance access to justice.</a:t>
            </a:r>
          </a:p>
        </p:txBody>
      </p:sp>
    </p:spTree>
    <p:extLst>
      <p:ext uri="{BB962C8B-B14F-4D97-AF65-F5344CB8AC3E}">
        <p14:creationId xmlns:p14="http://schemas.microsoft.com/office/powerpoint/2010/main" val="3062153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Framework for E-ADR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UNCITRAL Model Law on International Commercial Arbitration provides a foundation for online arbitration.</a:t>
            </a:r>
          </a:p>
          <a:p>
            <a:r>
              <a:t>EU Directive 2013/11/EU establishes a basis for online consumer dispute resolution.</a:t>
            </a:r>
          </a:p>
          <a:p>
            <a:r>
              <a:t>US courts interpret the Federal Arbitration Act to apply to online arbitration.</a:t>
            </a:r>
          </a:p>
          <a:p>
            <a:r>
              <a:t>China's Online Dispute Resolution Rules provide a comprehensive framework for E-ADR.</a:t>
            </a:r>
          </a:p>
          <a:p>
            <a:r>
              <a:t>The evolving legal landscape aims to provide clarity and validity to E-ADR processes across different jurisdictions and dispute types.</a:t>
            </a:r>
          </a:p>
        </p:txBody>
      </p:sp>
    </p:spTree>
    <p:extLst>
      <p:ext uri="{BB962C8B-B14F-4D97-AF65-F5344CB8AC3E}">
        <p14:creationId xmlns:p14="http://schemas.microsoft.com/office/powerpoint/2010/main" val="1059482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Online Mediation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Online mediation includes pre-mediation preparations, joint sessions, private caucuses, and agreement drafting on digital platforms.</a:t>
            </a:r>
          </a:p>
          <a:p>
            <a:r>
              <a:t>Platforms like Modria offer comprehensive features for online mediation.</a:t>
            </a:r>
          </a:p>
          <a:p>
            <a:r>
              <a:t>AI-powered chatbots assist in dispute screening and party preparation in online mediation.</a:t>
            </a:r>
          </a:p>
          <a:p>
            <a:r>
              <a:t>Shared document spaces and digital whiteboards facilitate collaborative problem-solving in virtual mediation.</a:t>
            </a:r>
          </a:p>
          <a:p>
            <a:r>
              <a:t>A key challenge in online mediation is building rapport and trust in digital settings, requiring new mediator skills.</a:t>
            </a:r>
          </a:p>
        </p:txBody>
      </p:sp>
    </p:spTree>
    <p:extLst>
      <p:ext uri="{BB962C8B-B14F-4D97-AF65-F5344CB8AC3E}">
        <p14:creationId xmlns:p14="http://schemas.microsoft.com/office/powerpoint/2010/main" val="2594785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Online Arbitration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Online arbitration includes electronic filing, virtual arbitrator selection, online hearings, and digital award issuance.</a:t>
            </a:r>
          </a:p>
          <a:p>
            <a:r>
              <a:t>Platforms like ICC's NetCase provide comprehensive environments for online arbitrations.</a:t>
            </a:r>
          </a:p>
          <a:p>
            <a:r>
              <a:t>Virtual hearing rooms replicate physical spaces, including witness examination and document presentation features.</a:t>
            </a:r>
          </a:p>
          <a:p>
            <a:r>
              <a:t>Real-time transcription and multilingual interpretation services are adapted for online use in arbitration.</a:t>
            </a:r>
          </a:p>
          <a:p>
            <a:r>
              <a:t>Online arbitration addresses challenges of evidence presentation and multi-party communication while maintaining procedural integrity.</a:t>
            </a:r>
          </a:p>
        </p:txBody>
      </p:sp>
    </p:spTree>
    <p:extLst>
      <p:ext uri="{BB962C8B-B14F-4D97-AF65-F5344CB8AC3E}">
        <p14:creationId xmlns:p14="http://schemas.microsoft.com/office/powerpoint/2010/main" val="4125488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E-ADR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Family law uses platforms like Our Family Wizard for divorce and custody disputes.</a:t>
            </a:r>
          </a:p>
          <a:p>
            <a:r>
              <a:t>International commercial disputes adopt online arbitration through institutions like WIPO.</a:t>
            </a:r>
          </a:p>
          <a:p>
            <a:r>
              <a:t>The EU's ODR platform addresses consumer complaints across member states.</a:t>
            </a:r>
          </a:p>
          <a:p>
            <a:r>
              <a:t>Intellectual property disputes, especially domain names, are efficiently handled through online arbitration.</a:t>
            </a:r>
          </a:p>
          <a:p>
            <a:r>
              <a:t>Construction industry disputes employ online services addressing technical complexities.</a:t>
            </a:r>
          </a:p>
        </p:txBody>
      </p:sp>
    </p:spTree>
    <p:extLst>
      <p:ext uri="{BB962C8B-B14F-4D97-AF65-F5344CB8AC3E}">
        <p14:creationId xmlns:p14="http://schemas.microsoft.com/office/powerpoint/2010/main" val="10407383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Cross-border E-ADR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New York Convention is interpreted to include online arbitration awards.</a:t>
            </a:r>
          </a:p>
          <a:p>
            <a:r>
              <a:t>UNCITRAL Model Law on International Commercial Mediation addresses enforceability of mediated settlements.</a:t>
            </a:r>
          </a:p>
          <a:p>
            <a:r>
              <a:t>The Singapore Convention facilitates enforcement of online mediation agreements.</a:t>
            </a:r>
          </a:p>
          <a:p>
            <a:r>
              <a:t>Blockchain is explored for self-executing awards in cross-border E-ADR.</a:t>
            </a:r>
          </a:p>
          <a:p>
            <a:r>
              <a:t>Cross-border E-ADR demonstrates the potential for resolving international disputes efficiently while highlighting the need for harmonized legal frameworks.</a:t>
            </a:r>
          </a:p>
        </p:txBody>
      </p:sp>
    </p:spTree>
    <p:extLst>
      <p:ext uri="{BB962C8B-B14F-4D97-AF65-F5344CB8AC3E}">
        <p14:creationId xmlns:p14="http://schemas.microsoft.com/office/powerpoint/2010/main" val="1684894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Confidentiality and Data Protection in E-ADR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GDPR application necessitates adaptations in E-ADR platform design and data handling.</a:t>
            </a:r>
          </a:p>
          <a:p>
            <a:r>
              <a:t>Virtual hearing room security requires end-to-end encryption and access controls.</a:t>
            </a:r>
          </a:p>
          <a:p>
            <a:r>
              <a:t>Secure file sharing systems are essential for document exchange in E-ADR.</a:t>
            </a:r>
          </a:p>
          <a:p>
            <a:r>
              <a:t>AI-generated insights raise novel confidentiality issues in online dispute resolution.</a:t>
            </a:r>
          </a:p>
          <a:p>
            <a:r>
              <a:t>Cross-border data transfers require compliance with multiple regulations in E-ADR.</a:t>
            </a:r>
          </a:p>
        </p:txBody>
      </p:sp>
    </p:spTree>
    <p:extLst>
      <p:ext uri="{BB962C8B-B14F-4D97-AF65-F5344CB8AC3E}">
        <p14:creationId xmlns:p14="http://schemas.microsoft.com/office/powerpoint/2010/main" val="2857902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E-ADR Ethics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Impartiality and neutrality take new dimensions online, considering technology access and proficiency.</a:t>
            </a:r>
          </a:p>
          <a:p>
            <a:r>
              <a:t>ICODR provides ethical guidelines for E-ADR practitioners.</a:t>
            </a:r>
          </a:p>
          <a:p>
            <a:r>
              <a:t>AI and predictive analytics raise questions about transparency and human judgment in E-ADR.</a:t>
            </a:r>
          </a:p>
          <a:p>
            <a:r>
              <a:t>The digital divide presents an ethical challenge for equitable participation in online dispute resolution.</a:t>
            </a:r>
          </a:p>
          <a:p>
            <a:r>
              <a:t>Maintaining professional boundaries requires new strategies in digital communication for E-ADR practitioners.</a:t>
            </a:r>
          </a:p>
        </p:txBody>
      </p:sp>
    </p:spTree>
    <p:extLst>
      <p:ext uri="{BB962C8B-B14F-4D97-AF65-F5344CB8AC3E}">
        <p14:creationId xmlns:p14="http://schemas.microsoft.com/office/powerpoint/2010/main" val="10724462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E-ADR Practitioner Training and Certification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E-ADR skills include traditional ADR competencies, technological proficiency, and digital communication strategies.</a:t>
            </a:r>
          </a:p>
          <a:p>
            <a:r>
              <a:t>Organizations develop E-ADR-specific competency frameworks for practitioners.</a:t>
            </a:r>
          </a:p>
          <a:p>
            <a:r>
              <a:t>Certification processes aim to establish recognized E-ADR standards.</a:t>
            </a:r>
          </a:p>
          <a:p>
            <a:r>
              <a:t>Simulations and role-playing are essential for practical training in online dispute resolution.</a:t>
            </a:r>
          </a:p>
          <a:p>
            <a:r>
              <a:t>Data protection and cybersecurity training is integrated into E-ADR practitioner education.</a:t>
            </a:r>
          </a:p>
        </p:txBody>
      </p:sp>
    </p:spTree>
    <p:extLst>
      <p:ext uri="{BB962C8B-B14F-4D97-AF65-F5344CB8AC3E}">
        <p14:creationId xmlns:p14="http://schemas.microsoft.com/office/powerpoint/2010/main" val="4253963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Impact of E-ADR on Justice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E-ADR reduces costs and time, making legal recourse more accessible to a wider population.</a:t>
            </a:r>
          </a:p>
          <a:p>
            <a:r>
              <a:t>Integration of E-ADR into existing systems requires legislative and procedural adaptations.</a:t>
            </a:r>
          </a:p>
          <a:p>
            <a:r>
              <a:t>Successful E-ADR implementations demonstrate potential to reduce court backlogs.</a:t>
            </a:r>
          </a:p>
          <a:p>
            <a:r>
              <a:t>The legal profession is adapting to include virtual advocacy and digital case management skills.</a:t>
            </a:r>
          </a:p>
          <a:p>
            <a:r>
              <a:t>E-ADR facilitates cross-border dispute resolution, impacting international trade and global justice access.</a:t>
            </a:r>
          </a:p>
        </p:txBody>
      </p:sp>
    </p:spTree>
    <p:extLst>
      <p:ext uri="{BB962C8B-B14F-4D97-AF65-F5344CB8AC3E}">
        <p14:creationId xmlns:p14="http://schemas.microsoft.com/office/powerpoint/2010/main" val="26622114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Digital Transformation of Foreign Judgment Recognition and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Digital technologies introduce e-judgments, digital authentication, and online enforcement registers in cross-border judgment recognition.</a:t>
            </a:r>
          </a:p>
          <a:p>
            <a:r>
              <a:t>The Hague Convention (2019) provides a framework for addressing digital challenges in foreign judgment enforcement.</a:t>
            </a:r>
          </a:p>
          <a:p>
            <a:r>
              <a:t>Digitalization streamlines processes, offering efficiency gains in recognizing and enforcing foreign judgments.</a:t>
            </a:r>
          </a:p>
          <a:p>
            <a:r>
              <a:t>Implementation across diverse legal systems poses challenges in reconciling technological advancement and approaches to digital evidence.</a:t>
            </a:r>
          </a:p>
          <a:p>
            <a:r>
              <a:t>The intersection of digitalization with legal principles requires careful consideration to maintain fundamental safeguards and due process protections.</a:t>
            </a:r>
          </a:p>
        </p:txBody>
      </p:sp>
    </p:spTree>
    <p:extLst>
      <p:ext uri="{BB962C8B-B14F-4D97-AF65-F5344CB8AC3E}">
        <p14:creationId xmlns:p14="http://schemas.microsoft.com/office/powerpoint/2010/main" val="32797242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Legal Framework for Digital Recognition and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UNCITRAL Model Law on Electronic Transferable Records provides a template for digital documents in cross-border contexts.</a:t>
            </a:r>
          </a:p>
          <a:p>
            <a:r>
              <a:t>EU Regulation No 1215/2012 encompasses digitally rendered judgments for recognition and enforcement.</a:t>
            </a:r>
          </a:p>
          <a:p>
            <a:r>
              <a:t>The US Uniform Foreign-Country Money Judgments Recognition Act adapts to digital challenges in foreign judgment recognition.</a:t>
            </a:r>
          </a:p>
          <a:p>
            <a:r>
              <a:t>China's Supreme People's Court issued regulations on online judicial assistance for cross-border enforcement.</a:t>
            </a:r>
          </a:p>
          <a:p>
            <a:r>
              <a:t>These developments reflect the need to adapt legal frameworks to digital realities while maintaining core principles of judgment recognition and enforcement across diverse jurisdictions.</a:t>
            </a:r>
          </a:p>
        </p:txBody>
      </p:sp>
    </p:spTree>
    <p:extLst>
      <p:ext uri="{BB962C8B-B14F-4D97-AF65-F5344CB8AC3E}">
        <p14:creationId xmlns:p14="http://schemas.microsoft.com/office/powerpoint/2010/main" val="5651419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Digital Authentication of Foreign Judgments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Digital signatures and electronic seals, regulated by frameworks like EU's eIDAS, verify court documents across borders.</a:t>
            </a:r>
          </a:p>
          <a:p>
            <a:r>
              <a:t>Blockchain technology creates immutable records of judgment authenticity in cross-border enforcement.</a:t>
            </a:r>
          </a:p>
          <a:p>
            <a:r>
              <a:t>The e-Apostille Program standardizes electronic authentication of official documents for international recognition.</a:t>
            </a:r>
          </a:p>
          <a:p>
            <a:r>
              <a:t>Secure online portals provide centralized verification platforms for foreign judgments.</a:t>
            </a:r>
          </a:p>
          <a:p>
            <a:r>
              <a:t>Courts grapple with reliability and admissibility of digital evidence in foreign judgment recognition processes.</a:t>
            </a:r>
          </a:p>
        </p:txBody>
      </p:sp>
    </p:spTree>
    <p:extLst>
      <p:ext uri="{BB962C8B-B14F-4D97-AF65-F5344CB8AC3E}">
        <p14:creationId xmlns:p14="http://schemas.microsoft.com/office/powerpoint/2010/main" val="4926307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Digital Platforms for Cross-Border Recognition and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European e-Justice Portal offers comprehensive features for EU-wide enforcement proceedings.</a:t>
            </a:r>
          </a:p>
          <a:p>
            <a:r>
              <a:t>AI and machine learning assess foreign judgments preliminarily in digital recognition processes.</a:t>
            </a:r>
          </a:p>
          <a:p>
            <a:r>
              <a:t>Integrated online payment systems enable efficient execution of monetary judgments across borders.</a:t>
            </a:r>
          </a:p>
          <a:p>
            <a:r>
              <a:t>Cloud-based platforms store and access foreign judgment data, raising data sovereignty concerns.</a:t>
            </a:r>
          </a:p>
          <a:p>
            <a:r>
              <a:t>Virtual hearing platforms allow remote arguments in cross-border recognition and enforcement cases.</a:t>
            </a:r>
          </a:p>
        </p:txBody>
      </p:sp>
    </p:spTree>
    <p:extLst>
      <p:ext uri="{BB962C8B-B14F-4D97-AF65-F5344CB8AC3E}">
        <p14:creationId xmlns:p14="http://schemas.microsoft.com/office/powerpoint/2010/main" val="6352375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Cross-Border Data Sharing and Privacy in Digital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GDPR impacts judgment data transfer, requiring careful data protection consideration in cross-border enforcement.</a:t>
            </a:r>
          </a:p>
          <a:p>
            <a:r>
              <a:t>Compliance with diverse data protection regimes necessitates flexible protocols for judgment recognition.</a:t>
            </a:r>
          </a:p>
          <a:p>
            <a:r>
              <a:t>Secure data exchange protocols between courts are crucial, with e-CODEX providing a model for cross-border judicial cooperation.</a:t>
            </a:r>
          </a:p>
          <a:p>
            <a:r>
              <a:t>International judgment databases raise privacy implications in the context of global enforcement.</a:t>
            </a:r>
          </a:p>
          <a:p>
            <a:r>
              <a:t>Anonymization techniques protect privacy while maintaining enforceability of foreign judgments.</a:t>
            </a:r>
          </a:p>
        </p:txBody>
      </p:sp>
    </p:spTree>
    <p:extLst>
      <p:ext uri="{BB962C8B-B14F-4D97-AF65-F5344CB8AC3E}">
        <p14:creationId xmlns:p14="http://schemas.microsoft.com/office/powerpoint/2010/main" val="42063475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Enforcement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Identifying digital assets for enforcement requires sophisticated tracing and international cooperation.</a:t>
            </a:r>
          </a:p>
          <a:p>
            <a:r>
              <a:t>Enforcing judgments against cryptocurrencies raises novel legal questions in cross-border contexts.</a:t>
            </a:r>
          </a:p>
          <a:p>
            <a:r>
              <a:t>AI and big data analytics aid in asset tracing for international judgment enforcement.</a:t>
            </a:r>
          </a:p>
          <a:p>
            <a:r>
              <a:t>Enforcing non-monetary judgments online is challenging, especially with easily movable digital content.</a:t>
            </a:r>
          </a:p>
          <a:p>
            <a:r>
              <a:t>Smart contracts for automated enforcement are explored but face legal and technical hurdles in cross-border scenarios.</a:t>
            </a:r>
          </a:p>
        </p:txBody>
      </p:sp>
    </p:spTree>
    <p:extLst>
      <p:ext uri="{BB962C8B-B14F-4D97-AF65-F5344CB8AC3E}">
        <p14:creationId xmlns:p14="http://schemas.microsoft.com/office/powerpoint/2010/main" val="8515111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Recognizing and Enforcing E-Judgments and ODR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E-judgments' legal status varies across jurisdictions, creating challenges for international recognition.</a:t>
            </a:r>
          </a:p>
          <a:p>
            <a:r>
              <a:t>Verifying e-judgments' authenticity requires robust digital mechanisms in cross-border enforcement.</a:t>
            </a:r>
          </a:p>
          <a:p>
            <a:r>
              <a:t>UNCITRAL Technical Notes guide ODR outcome treatment in international contexts.</a:t>
            </a:r>
          </a:p>
          <a:p>
            <a:r>
              <a:t>Enforceability of clickwrap arbitration agreements remains contentious in cross-border disputes.</a:t>
            </a:r>
          </a:p>
          <a:p>
            <a:r>
              <a:t>AI-assisted judgments raise concerns about judicial independence and explainability in international recognition.</a:t>
            </a:r>
          </a:p>
        </p:txBody>
      </p:sp>
    </p:spTree>
    <p:extLst>
      <p:ext uri="{BB962C8B-B14F-4D97-AF65-F5344CB8AC3E}">
        <p14:creationId xmlns:p14="http://schemas.microsoft.com/office/powerpoint/2010/main" val="11216686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Judicial Cooperation and Capacity Building for Digital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Judicial networks facilitate digital information exchange and best practices for cross-border enforcement.</a:t>
            </a:r>
          </a:p>
          <a:p>
            <a:r>
              <a:t>Digital judicial training addresses technological skills and legal implications of international judgment recognition.</a:t>
            </a:r>
          </a:p>
          <a:p>
            <a:r>
              <a:t>Common digital standards for judgment data exchange are prioritized to enhance cross-border cooperation.</a:t>
            </a:r>
          </a:p>
          <a:p>
            <a:r>
              <a:t>International organizations promote digital capacity building for effective foreign judgment enforcement.</a:t>
            </a:r>
          </a:p>
          <a:p>
            <a:r>
              <a:t>Bridging the digital divide between jurisdictions remains challenging in global enforcement efforts.</a:t>
            </a:r>
          </a:p>
        </p:txBody>
      </p:sp>
    </p:spTree>
    <p:extLst>
      <p:ext uri="{BB962C8B-B14F-4D97-AF65-F5344CB8AC3E}">
        <p14:creationId xmlns:p14="http://schemas.microsoft.com/office/powerpoint/2010/main" val="1990117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Cybersecurity and Fraud Prevention in Digital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Risks of cyber attacks on digital judgment systems necessitate robust security measures for cross-border enforcement.</a:t>
            </a:r>
          </a:p>
          <a:p>
            <a:r>
              <a:t>Blockchain offers tamper-proof enforcement records for international judgment recognition.</a:t>
            </a:r>
          </a:p>
          <a:p>
            <a:r>
              <a:t>AI-powered fraud detection systems identify anomalies in foreign judgment submissions.</a:t>
            </a:r>
          </a:p>
          <a:p>
            <a:r>
              <a:t>Regular security audits ensure system resilience in digital cross-border enforcement mechanisms.</a:t>
            </a:r>
          </a:p>
          <a:p>
            <a:r>
              <a:t>Tailored incident response plans address unique legal implications of breaches in international judgment systems.</a:t>
            </a:r>
          </a:p>
        </p:txBody>
      </p:sp>
    </p:spTree>
    <p:extLst>
      <p:ext uri="{BB962C8B-B14F-4D97-AF65-F5344CB8AC3E}">
        <p14:creationId xmlns:p14="http://schemas.microsoft.com/office/powerpoint/2010/main" val="25875447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Future of Digital Foreign Judgment Recognition and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Digital transformation offers potential for enhanced efficiency and effectiveness in cross-border enforcement.</a:t>
            </a:r>
          </a:p>
          <a:p>
            <a:r>
              <a:t>Digitalization increases transparency and accessibility but challenges equal access to international justice.</a:t>
            </a:r>
          </a:p>
          <a:p>
            <a:r>
              <a:t>Impact on jurisdiction and sovereignty concepts necessitates new norms in cross-border enforcement.</a:t>
            </a:r>
          </a:p>
          <a:p>
            <a:r>
              <a:t>Continuous legal framework adaptation is needed to address evolving digital challenges in foreign judgment recognition.</a:t>
            </a:r>
          </a:p>
          <a:p>
            <a:r>
              <a:t>The evolution of digital enforcement systems requires ongoing collaboration between legal experts, practitioners, and technologists on a global scale.</a:t>
            </a:r>
          </a:p>
        </p:txBody>
      </p:sp>
    </p:spTree>
    <p:extLst>
      <p:ext uri="{BB962C8B-B14F-4D97-AF65-F5344CB8AC3E}">
        <p14:creationId xmlns:p14="http://schemas.microsoft.com/office/powerpoint/2010/main" val="8482486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Digital Transformation of Procedural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t>Digital transformation is reshaping legal proceedings, introducing e-filing, virtual hearings, digital evidence handling, and automated decision-making.</a:t>
            </a:r>
          </a:p>
          <a:p>
            <a:r>
              <a:t>The Council of Europe's 'European Ethical Charter on the Use of AI in Judicial Systems' addresses ethical implications of digital transformation in procedural law.</a:t>
            </a:r>
          </a:p>
          <a:p>
            <a:r>
              <a:t>Digital technologies enhance access to justice and efficiency, but adapting procedural safeguards to digital environments presents complex challenges.</a:t>
            </a:r>
          </a:p>
          <a:p>
            <a:r>
              <a:t>The impact of digital transformation is evident in key areas of legal proceedings, necessitating innovative solutions to balance technological advancements with fundamental principles of justice.</a:t>
            </a:r>
          </a:p>
          <a:p>
            <a:r>
              <a:t>This shift requires careful consideration to maintain procedural integrity in the digital age.</a:t>
            </a:r>
          </a:p>
        </p:txBody>
      </p:sp>
    </p:spTree>
    <p:extLst>
      <p:ext uri="{BB962C8B-B14F-4D97-AF65-F5344CB8AC3E}">
        <p14:creationId xmlns:p14="http://schemas.microsoft.com/office/powerpoint/2010/main" val="14962328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E-filing and Digital Case Management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U.S. Federal Rules of Civil Procedure accommodate digital processes in e-filing and case management.</a:t>
            </a:r>
          </a:p>
          <a:p>
            <a:r>
              <a:t>The EU's e-Justice Action Plan outlines digital case management strategies for member states.</a:t>
            </a:r>
          </a:p>
          <a:p>
            <a:r>
              <a:t>Singapore's Electronic Filing System demonstrates a fully integrated digital court system.</a:t>
            </a:r>
          </a:p>
          <a:p>
            <a:r>
              <a:t>Brazil's Law No. 11,419/2006 provides a comprehensive framework for digital court operations.</a:t>
            </a:r>
          </a:p>
          <a:p>
            <a:r>
              <a:t>The evolution of e-filing systems showcases the potential for comprehensive procedural reform in the digital age, addressing efficiency and accessibility in legal proceedings.</a:t>
            </a:r>
          </a:p>
        </p:txBody>
      </p:sp>
    </p:spTree>
    <p:extLst>
      <p:ext uri="{BB962C8B-B14F-4D97-AF65-F5344CB8AC3E}">
        <p14:creationId xmlns:p14="http://schemas.microsoft.com/office/powerpoint/2010/main" val="8941840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Virtual Hearings and Remote Testimony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U.S. Federal Rules address remote depositions in virtual hearings.</a:t>
            </a:r>
          </a:p>
          <a:p>
            <a:r>
              <a:t>UK's Coronavirus Act 2020 introduced video and audio hearings as a response to the pandemic.</a:t>
            </a:r>
          </a:p>
          <a:p>
            <a:r>
              <a:t>The European Court of Human Rights issued guidance on safeguarding fair trial rights in virtual proceedings.</a:t>
            </a:r>
          </a:p>
          <a:p>
            <a:r>
              <a:t>China's provisions offer a regulatory framework for virtual proceedings in their legal system.</a:t>
            </a:r>
          </a:p>
          <a:p>
            <a:r>
              <a:t>Cases like Vasquez v. San Miguel set precedents for procedural fairness in remote hearings.</a:t>
            </a:r>
          </a:p>
        </p:txBody>
      </p:sp>
    </p:spTree>
    <p:extLst>
      <p:ext uri="{BB962C8B-B14F-4D97-AF65-F5344CB8AC3E}">
        <p14:creationId xmlns:p14="http://schemas.microsoft.com/office/powerpoint/2010/main" val="2904316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Evidence and E-Discovery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U.S. Federal Rules of Evidence updated authentication rules for electronic records.</a:t>
            </a:r>
          </a:p>
          <a:p>
            <a:r>
              <a:t>UK's Practice Direction 31B guides e-discovery processes in legal proceedings.</a:t>
            </a:r>
          </a:p>
          <a:p>
            <a:r>
              <a:t>GDPR impacts cross-border e-discovery, adding complexity to international cases.</a:t>
            </a:r>
          </a:p>
          <a:p>
            <a:r>
              <a:t>Australia's Practice Note CM 6 emphasizes proportionality in e-discovery.</a:t>
            </a:r>
          </a:p>
          <a:p>
            <a:r>
              <a:t>Landmark cases like Zubulake v. UBS Warburg established principles for electronic document retention.</a:t>
            </a:r>
          </a:p>
        </p:txBody>
      </p:sp>
    </p:spTree>
    <p:extLst>
      <p:ext uri="{BB962C8B-B14F-4D97-AF65-F5344CB8AC3E}">
        <p14:creationId xmlns:p14="http://schemas.microsoft.com/office/powerpoint/2010/main" val="1544345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Automated Decision-Making and Algorithmic Justice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EU's proposed AI Act addresses high-risk AI applications in the judiciary.</a:t>
            </a:r>
          </a:p>
          <a:p>
            <a:r>
              <a:t>The State v. Loomis case raised due process questions for risk assessment algorithms in legal proceedings.</a:t>
            </a:r>
          </a:p>
          <a:p>
            <a:r>
              <a:t>Canada's Directive on Automated Decision-Making emphasizes transparency and human intervention in judicial processes.</a:t>
            </a:r>
          </a:p>
          <a:p>
            <a:r>
              <a:t>The Council of Europe's Charter offers guidance on AI use in legal processes.</a:t>
            </a:r>
          </a:p>
          <a:p>
            <a:r>
              <a:t>The right to human review of automated decisions is established as a crucial safeguard in algorithmic justice.</a:t>
            </a:r>
          </a:p>
        </p:txBody>
      </p:sp>
    </p:spTree>
    <p:extLst>
      <p:ext uri="{BB962C8B-B14F-4D97-AF65-F5344CB8AC3E}">
        <p14:creationId xmlns:p14="http://schemas.microsoft.com/office/powerpoint/2010/main" val="31548619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Online Dispute Resolution (ODR) Integration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UNCITRAL Technical Notes provide a framework for ODR integration into formal procedures.</a:t>
            </a:r>
          </a:p>
          <a:p>
            <a:r>
              <a:t>EU Directive on Consumer ADR mandates national ODR platforms for member states.</a:t>
            </a:r>
          </a:p>
          <a:p>
            <a:r>
              <a:t>China's Internet Court Rules offer a pioneering example of integrated ODR in the formal legal system.</a:t>
            </a:r>
          </a:p>
          <a:p>
            <a:r>
              <a:t>British Columbia's Civil Resolution Tribunal Act demonstrates ODR potential for specific disputes.</a:t>
            </a:r>
          </a:p>
          <a:p>
            <a:r>
              <a:t>Cross-border ODR enforcement presents jurisdictional challenges in international cases.</a:t>
            </a:r>
          </a:p>
        </p:txBody>
      </p:sp>
    </p:spTree>
    <p:extLst>
      <p:ext uri="{BB962C8B-B14F-4D97-AF65-F5344CB8AC3E}">
        <p14:creationId xmlns:p14="http://schemas.microsoft.com/office/powerpoint/2010/main" val="37904918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Data Protection in Digital Procedural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GDPR impacts court procedures regarding data handling in EU member states.</a:t>
            </a:r>
          </a:p>
          <a:p>
            <a:r>
              <a:t>The U.S. Privacy Act influences digital court records management in federal courts.</a:t>
            </a:r>
          </a:p>
          <a:p>
            <a:r>
              <a:t>Canada's PIPEDA affects e-filing systems and digital court processes.</a:t>
            </a:r>
          </a:p>
          <a:p>
            <a:r>
              <a:t>Convention 108+ provides principles for judicial data processing in signatory countries.</a:t>
            </a:r>
          </a:p>
          <a:p>
            <a:r>
              <a:t>The right to be forgotten impacts online court decisions and digital record keeping.</a:t>
            </a:r>
          </a:p>
        </p:txBody>
      </p:sp>
    </p:spTree>
    <p:extLst>
      <p:ext uri="{BB962C8B-B14F-4D97-AF65-F5344CB8AC3E}">
        <p14:creationId xmlns:p14="http://schemas.microsoft.com/office/powerpoint/2010/main" val="815653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Cybersecurity in Digital Judicial 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U.S. Federal Judiciary IT Security Policies impact e-filing rules and digital court operations.</a:t>
            </a:r>
          </a:p>
          <a:p>
            <a:r>
              <a:t>EU's NIS Directive influences court system security measures across member states.</a:t>
            </a:r>
          </a:p>
          <a:p>
            <a:r>
              <a:t>Australia's Protective Security Policy Framework guides digital court infrastructure security.</a:t>
            </a:r>
          </a:p>
          <a:p>
            <a:r>
              <a:t>Cybersecurity breaches, like Philadelphia's courts ransomware attack, underscore the need for robust procedures in digital judicial systems.</a:t>
            </a:r>
          </a:p>
          <a:p>
            <a:r>
              <a:t>Encryption and access controls are standard in e-filing systems to protect sensitive legal information.</a:t>
            </a:r>
          </a:p>
        </p:txBody>
      </p:sp>
    </p:spTree>
    <p:extLst>
      <p:ext uri="{BB962C8B-B14F-4D97-AF65-F5344CB8AC3E}">
        <p14:creationId xmlns:p14="http://schemas.microsoft.com/office/powerpoint/2010/main" val="3074840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Cross-Border Procedural Rules in the Digital 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Hague Service Convention accommodates electronic service in international legal proceedings.</a:t>
            </a:r>
          </a:p>
          <a:p>
            <a:r>
              <a:t>EU's e-CODEX facilitates cross-border judicial procedures among member states.</a:t>
            </a:r>
          </a:p>
          <a:p>
            <a:r>
              <a:t>UNCITRAL Model Law addresses digital documents in international litigation.</a:t>
            </a:r>
          </a:p>
          <a:p>
            <a:r>
              <a:t>U.S. CLOUD Act and EU e-Evidence proposal tackle digital evidence gathering across borders.</a:t>
            </a:r>
          </a:p>
          <a:p>
            <a:r>
              <a:t>The Hague Judgments Convention may address digital age issues in cross-border enforcement of judgments.</a:t>
            </a:r>
          </a:p>
        </p:txBody>
      </p:sp>
    </p:spTree>
    <p:extLst>
      <p:ext uri="{BB962C8B-B14F-4D97-AF65-F5344CB8AC3E}">
        <p14:creationId xmlns:p14="http://schemas.microsoft.com/office/powerpoint/2010/main" val="18530052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Future Trends in Digital Procedural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Digital transformation offers potential for enhanced efficiency and effectiveness in procedural law.</a:t>
            </a:r>
          </a:p>
          <a:p>
            <a:r>
              <a:t>Legal frameworks must continuously adapt to address digital challenges in legal proceedings.</a:t>
            </a:r>
          </a:p>
          <a:p>
            <a:r>
              <a:t>Cross-border cooperation is essential for harmonizing digital procedural rules globally.</a:t>
            </a:r>
          </a:p>
          <a:p>
            <a:r>
              <a:t>Innovative solutions like AI and blockchain hold promise for future legal processes.</a:t>
            </a:r>
          </a:p>
          <a:p>
            <a:r>
              <a:t>The future of procedural law lies in balancing technological advancement with fundamental principles of justice.</a:t>
            </a:r>
          </a:p>
        </p:txBody>
      </p:sp>
    </p:spTree>
    <p:extLst>
      <p:ext uri="{BB962C8B-B14F-4D97-AF65-F5344CB8AC3E}">
        <p14:creationId xmlns:p14="http://schemas.microsoft.com/office/powerpoint/2010/main" val="17871210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Global Overview of Judicial System Digitalization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Key areas of judicial digitalization include e-filing, case management, virtual hearings, and digital evidence handling.</a:t>
            </a:r>
          </a:p>
          <a:p>
            <a:r>
              <a:t>The World Bank emphasizes court automation for efficiency in justice administration.</a:t>
            </a:r>
          </a:p>
          <a:p>
            <a:r>
              <a:t>UN E-Government Surveys highlight technology's role in enhancing access to justice globally.</a:t>
            </a:r>
          </a:p>
          <a:p>
            <a:r>
              <a:t>Studies show improved court accessibility and case processing times with digital technologies.</a:t>
            </a:r>
          </a:p>
          <a:p>
            <a:r>
              <a:t>Implementation challenges vary across legal traditions and technological development levels, requiring tailored approaches.</a:t>
            </a:r>
          </a:p>
        </p:txBody>
      </p:sp>
    </p:spTree>
    <p:extLst>
      <p:ext uri="{BB962C8B-B14F-4D97-AF65-F5344CB8AC3E}">
        <p14:creationId xmlns:p14="http://schemas.microsoft.com/office/powerpoint/2010/main" val="1982015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U.S. Approach to Judicial Digitalization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Federal courts use CM/ECF for case management and PACER for public access to court records.</a:t>
            </a:r>
          </a:p>
          <a:p>
            <a:r>
              <a:t>State innovations include Utah's Online Dispute Resolution for small claims and New York's NYSCEF e-filing system.</a:t>
            </a:r>
          </a:p>
          <a:p>
            <a:r>
              <a:t>AI integration, like COMPAS for risk assessment, raises legal and ethical debates in the U.S. judicial system.</a:t>
            </a:r>
          </a:p>
          <a:p>
            <a:r>
              <a:t>The COVID-19 pandemic accelerated virtual hearing adoption across U.S. courts.</a:t>
            </a:r>
          </a:p>
          <a:p>
            <a:r>
              <a:t>The National Center for State Courts promotes technology standards across jurisdictions in the United States.</a:t>
            </a:r>
          </a:p>
        </p:txBody>
      </p:sp>
    </p:spTree>
    <p:extLst>
      <p:ext uri="{BB962C8B-B14F-4D97-AF65-F5344CB8AC3E}">
        <p14:creationId xmlns:p14="http://schemas.microsoft.com/office/powerpoint/2010/main" val="24395088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EU Approach to Judicial Digitalization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European e-Justice Portal centralizes legal information access across EU member states.</a:t>
            </a:r>
          </a:p>
          <a:p>
            <a:r>
              <a:t>The e-CODEX project connects judicial systems across EU member states for enhanced cooperation.</a:t>
            </a:r>
          </a:p>
          <a:p>
            <a:r>
              <a:t>The 2019-2023 Action Plan emphasizes interoperability and user-centric design in EU digital justice initiatives.</a:t>
            </a:r>
          </a:p>
          <a:p>
            <a:r>
              <a:t>GDPR significantly impacts data protection practices in digital courts across the European Union.</a:t>
            </a:r>
          </a:p>
          <a:p>
            <a:r>
              <a:t>The EU's Online Dispute Resolution platform enhances consumer dispute access across member states.</a:t>
            </a:r>
          </a:p>
        </p:txBody>
      </p:sp>
    </p:spTree>
    <p:extLst>
      <p:ext uri="{BB962C8B-B14F-4D97-AF65-F5344CB8AC3E}">
        <p14:creationId xmlns:p14="http://schemas.microsoft.com/office/powerpoint/2010/main" val="17068183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China's Judicial Digitalization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Internet Courts in China handle e-commerce and online disputes through digital platforms.</a:t>
            </a:r>
          </a:p>
          <a:p>
            <a:r>
              <a:t>Blockchain technology is used for evidence preservation in Chinese courts.</a:t>
            </a:r>
          </a:p>
          <a:p>
            <a:r>
              <a:t>The '206 System' employs AI for case analysis and decision support in Chinese judicial proceedings.</a:t>
            </a:r>
          </a:p>
          <a:p>
            <a:r>
              <a:t>Mobile court applications expand judicial service access across China.</a:t>
            </a:r>
          </a:p>
          <a:p>
            <a:r>
              <a:t>Big data analytics are used for case prediction and performance evaluation in Chinese courts.</a:t>
            </a:r>
          </a:p>
        </p:txBody>
      </p:sp>
    </p:spTree>
    <p:extLst>
      <p:ext uri="{BB962C8B-B14F-4D97-AF65-F5344CB8AC3E}">
        <p14:creationId xmlns:p14="http://schemas.microsoft.com/office/powerpoint/2010/main" val="709195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Singapore's Judicial Digitalization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The eLitigation system unifies case management across Singapore's courts.</a:t>
            </a:r>
          </a:p>
          <a:p>
            <a:r>
              <a:t>The Community Justice and Tribunals System offers online dispute resolution for small claims in Singapore.</a:t>
            </a:r>
          </a:p>
          <a:p>
            <a:r>
              <a:t>AI is used for court transcription in Singapore's judicial proceedings.</a:t>
            </a:r>
          </a:p>
          <a:p>
            <a:r>
              <a:t>Digital evidence management is supported by legal amendments in Singapore's courts.</a:t>
            </a:r>
          </a:p>
          <a:p>
            <a:r>
              <a:t>The Future Law Innovation Program fosters legal tech innovation in Singapore's justice system.</a:t>
            </a:r>
          </a:p>
        </p:txBody>
      </p:sp>
    </p:spTree>
    <p:extLst>
      <p:ext uri="{BB962C8B-B14F-4D97-AF65-F5344CB8AC3E}">
        <p14:creationId xmlns:p14="http://schemas.microsoft.com/office/powerpoint/2010/main" val="39018376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UK's Judicial Digitalization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HMCTS Reform Program aims to enhance access, efficiency, and reduce costs in UK courts.</a:t>
            </a:r>
          </a:p>
          <a:p>
            <a:r>
              <a:t>The Common Platform integrates digital case management in UK criminal courts.</a:t>
            </a:r>
          </a:p>
          <a:p>
            <a:r>
              <a:t>Online Civil Money Claims revolutionize small claims handling in the UK justice system.</a:t>
            </a:r>
          </a:p>
          <a:p>
            <a:r>
              <a:t>Virtual hearings were rapidly adopted during COVID-19 across UK courts.</a:t>
            </a:r>
          </a:p>
          <a:p>
            <a:r>
              <a:t>The UK balances open justice with privacy concerns in its digital court initiatives.</a:t>
            </a:r>
          </a:p>
        </p:txBody>
      </p:sp>
    </p:spTree>
    <p:extLst>
      <p:ext uri="{BB962C8B-B14F-4D97-AF65-F5344CB8AC3E}">
        <p14:creationId xmlns:p14="http://schemas.microsoft.com/office/powerpoint/2010/main" val="25928107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Australia's Judicial Digitalization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Federal Court's Digital Court Program modernizes operations nationwide in Australia.</a:t>
            </a:r>
          </a:p>
          <a:p>
            <a:r>
              <a:t>The National Court Framework promotes interoperability across Australian jurisdictions.</a:t>
            </a:r>
          </a:p>
          <a:p>
            <a:r>
              <a:t>AI experiments in Australian courts include judgment writing assistance.</a:t>
            </a:r>
          </a:p>
          <a:p>
            <a:r>
              <a:t>Online dispute resolution platforms enhance access to administrative justice in Australia.</a:t>
            </a:r>
          </a:p>
          <a:p>
            <a:r>
              <a:t>The Courts Digital Strategy 2022-2025 outlines future transformation plans for Australian courts.</a:t>
            </a:r>
          </a:p>
        </p:txBody>
      </p:sp>
    </p:spTree>
    <p:extLst>
      <p:ext uri="{BB962C8B-B14F-4D97-AF65-F5344CB8AC3E}">
        <p14:creationId xmlns:p14="http://schemas.microsoft.com/office/powerpoint/2010/main" val="39983876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India's Judicial Digitalization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e-Courts Project digitalizes district and subordinate courts across India.</a:t>
            </a:r>
          </a:p>
          <a:p>
            <a:r>
              <a:t>The National Judicial Data Grid centralizes case management and statistics for Indian courts.</a:t>
            </a:r>
          </a:p>
          <a:p>
            <a:r>
              <a:t>Virtual courts adoption accelerated during COVID-19 in India's judicial system.</a:t>
            </a:r>
          </a:p>
          <a:p>
            <a:r>
              <a:t>AI projects like SUVAAS address linguistic diversity in Indian court proceedings.</a:t>
            </a:r>
          </a:p>
          <a:p>
            <a:r>
              <a:t>The e-Courts Project's Phase III plans future digitalization of India's vast court system.</a:t>
            </a:r>
          </a:p>
        </p:txBody>
      </p:sp>
    </p:spTree>
    <p:extLst>
      <p:ext uri="{BB962C8B-B14F-4D97-AF65-F5344CB8AC3E}">
        <p14:creationId xmlns:p14="http://schemas.microsoft.com/office/powerpoint/2010/main" val="9858098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Brazil's Judicial Digitalization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Electronic Judicial Process (PJe) system manages digital cases nationwide in Brazil.</a:t>
            </a:r>
          </a:p>
          <a:p>
            <a:r>
              <a:t>The National Council of Justice standardizes digital processes across Brazilian courts.</a:t>
            </a:r>
          </a:p>
          <a:p>
            <a:r>
              <a:t>AI systems like VICTOR automate case classification in Brazil's Supreme Federal Court.</a:t>
            </a:r>
          </a:p>
          <a:p>
            <a:r>
              <a:t>Virtual hearings were swiftly adopted during COVID-19 in Brazilian courts.</a:t>
            </a:r>
          </a:p>
          <a:p>
            <a:r>
              <a:t>The 'Justice 4.0' program comprehensively approaches judicial innovation in Brazil.</a:t>
            </a:r>
          </a:p>
        </p:txBody>
      </p:sp>
    </p:spTree>
    <p:extLst>
      <p:ext uri="{BB962C8B-B14F-4D97-AF65-F5344CB8AC3E}">
        <p14:creationId xmlns:p14="http://schemas.microsoft.com/office/powerpoint/2010/main" val="42377218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Comparative Analysis of Global Judicial Digitalization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Common focus areas globally include enhancing access and efficiency through technology in courts.</a:t>
            </a:r>
          </a:p>
          <a:p>
            <a:r>
              <a:t>AI and blockchain emerge as frontier technologies in judicial systems worldwide.</a:t>
            </a:r>
          </a:p>
          <a:p>
            <a:r>
              <a:t>Legal traditions significantly influence digitalization approaches across different countries.</a:t>
            </a:r>
          </a:p>
          <a:p>
            <a:r>
              <a:t>Cybersecurity and data protection are paramount concerns in digital justice systems globally.</a:t>
            </a:r>
          </a:p>
          <a:p>
            <a:r>
              <a:t>The global trend towards digital justice systems offers transformative potential for accessibility, efficiency, and transparency.</a:t>
            </a:r>
          </a:p>
        </p:txBody>
      </p:sp>
    </p:spTree>
    <p:extLst>
      <p:ext uri="{BB962C8B-B14F-4D97-AF65-F5344CB8AC3E}">
        <p14:creationId xmlns:p14="http://schemas.microsoft.com/office/powerpoint/2010/main" val="4770487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219076" y="4991291"/>
            <a:ext cx="7114972" cy="808138"/>
          </a:xfrm>
          <a:prstGeom prst="round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>
            <a:noFill/>
          </a:ln>
          <a:effectLst/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txBody>
          <a:bodyPr spcFirstLastPara="0" vert="horz" wrap="square" lIns="137160" tIns="137160" rIns="137160" bIns="137160" numCol="1" spcCol="1270" anchor="ctr" anchorCtr="0">
            <a:noAutofit/>
          </a:bodyPr>
          <a:lstStyle>
            <a:lvl1pPr algn="ctr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2800"/>
              <a:t>WWW.GULYAMOV.ORG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2" y="2193126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42895" y="2193126"/>
            <a:ext cx="2247967" cy="2247966"/>
          </a:xfrm>
          <a:prstGeom prst="ellipse">
            <a:avLst/>
          </a:prstGeom>
          <a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6F87AF-9AB2-4BD0-9957-97EAE4F60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39266C-B6BD-4A8E-82AA-E25649B92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975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3725</Words>
  <Application>Microsoft Office PowerPoint</Application>
  <PresentationFormat>Широкоэкранный</PresentationFormat>
  <Paragraphs>312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Презентация PowerPoint</vt:lpstr>
      <vt:lpstr>Introduction to Online Dispute Resolution (ODR)</vt:lpstr>
      <vt:lpstr>ODR Models</vt:lpstr>
      <vt:lpstr>Major ODR Platforms</vt:lpstr>
      <vt:lpstr>Legal Framework for ODR</vt:lpstr>
      <vt:lpstr>ODR in E-commerce and Consumer Disputes</vt:lpstr>
      <vt:lpstr>ODR in Civil and Family Law</vt:lpstr>
      <vt:lpstr>ODR in Cross-Border and International Disputes</vt:lpstr>
      <vt:lpstr>Technological Underpinnings and Security in ODR</vt:lpstr>
      <vt:lpstr>Ethical Implications and Access to Justice in ODR</vt:lpstr>
      <vt:lpstr>Future of ODR</vt:lpstr>
      <vt:lpstr>Introduction to Electronic Alternative Dispute Resolution (E-ADR)</vt:lpstr>
      <vt:lpstr>Legal Framework for E-ADR</vt:lpstr>
      <vt:lpstr>Online Mediation</vt:lpstr>
      <vt:lpstr>Online Arbitration</vt:lpstr>
      <vt:lpstr>E-ADR Applications</vt:lpstr>
      <vt:lpstr>Cross-border E-ADR</vt:lpstr>
      <vt:lpstr>Confidentiality and Data Protection in E-ADR</vt:lpstr>
      <vt:lpstr>E-ADR Ethics</vt:lpstr>
      <vt:lpstr>E-ADR Practitioner Training and Certification</vt:lpstr>
      <vt:lpstr>Impact of E-ADR on Justice Systems</vt:lpstr>
      <vt:lpstr>Digital Transformation of Foreign Judgment Recognition and Enforcement</vt:lpstr>
      <vt:lpstr>Legal Framework for Digital Recognition and Enforcement</vt:lpstr>
      <vt:lpstr>Digital Authentication of Foreign Judgments</vt:lpstr>
      <vt:lpstr>Digital Platforms for Cross-Border Recognition and Enforcement</vt:lpstr>
      <vt:lpstr>Cross-Border Data Sharing and Privacy in Digital Enforcement</vt:lpstr>
      <vt:lpstr>Digital Enforcement Challenges</vt:lpstr>
      <vt:lpstr>Recognizing and Enforcing E-Judgments and ODR Outcomes</vt:lpstr>
      <vt:lpstr>Judicial Cooperation and Capacity Building for Digital Enforcement</vt:lpstr>
      <vt:lpstr>Cybersecurity and Fraud Prevention in Digital Enforcement</vt:lpstr>
      <vt:lpstr>Future of Digital Foreign Judgment Recognition and Enforcement</vt:lpstr>
      <vt:lpstr>Digital Transformation of Procedural Law</vt:lpstr>
      <vt:lpstr>E-filing and Digital Case Management Systems</vt:lpstr>
      <vt:lpstr>Virtual Hearings and Remote Testimony</vt:lpstr>
      <vt:lpstr>Digital Evidence and E-Discovery</vt:lpstr>
      <vt:lpstr>Automated Decision-Making and Algorithmic Justice</vt:lpstr>
      <vt:lpstr>Online Dispute Resolution (ODR) Integration</vt:lpstr>
      <vt:lpstr>Data Protection in Digital Procedural Rules</vt:lpstr>
      <vt:lpstr>Cybersecurity in Digital Judicial Processes</vt:lpstr>
      <vt:lpstr>Cross-Border Procedural Rules in the Digital Age</vt:lpstr>
      <vt:lpstr>Future Trends in Digital Procedural Law</vt:lpstr>
      <vt:lpstr>Global Overview of Judicial System Digitalization</vt:lpstr>
      <vt:lpstr>U.S. Approach to Judicial Digitalization</vt:lpstr>
      <vt:lpstr>EU Approach to Judicial Digitalization</vt:lpstr>
      <vt:lpstr>China's Judicial Digitalization</vt:lpstr>
      <vt:lpstr>Singapore's Judicial Digitalization</vt:lpstr>
      <vt:lpstr>UK's Judicial Digitalization</vt:lpstr>
      <vt:lpstr>Australia's Judicial Digitalization</vt:lpstr>
      <vt:lpstr>India's Judicial Digitalization</vt:lpstr>
      <vt:lpstr>Brazil's Judicial Digitalization</vt:lpstr>
      <vt:lpstr>Comparative Analysis of Global Judicial Digitalization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E-Judiciary</dc:title>
  <dc:subject/>
  <dc:creator/>
  <cp:keywords/>
  <dc:description>generated using python-pptx</dc:description>
  <cp:lastModifiedBy>User</cp:lastModifiedBy>
  <cp:revision>13</cp:revision>
  <dcterms:created xsi:type="dcterms:W3CDTF">2013-01-27T09:14:16Z</dcterms:created>
  <dcterms:modified xsi:type="dcterms:W3CDTF">2024-09-09T18:56:29Z</dcterms:modified>
  <cp:category/>
</cp:coreProperties>
</file>