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62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8"/>
          </a:xfrm>
        </p:spPr>
      </p:pic>
    </p:spTree>
    <p:extLst>
      <p:ext uri="{BB962C8B-B14F-4D97-AF65-F5344CB8AC3E}">
        <p14:creationId xmlns:p14="http://schemas.microsoft.com/office/powerpoint/2010/main" val="121888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E-Judiciary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E-Judiciary integrates digital technologies into court processes, enhancing efficiency, accessibility, and transparency.</a:t>
            </a:r>
          </a:p>
          <a:p>
            <a:r>
              <a:t>Key components of E-Judiciary include virtual courts, online case management systems, and digital evidence handling protocols.</a:t>
            </a:r>
          </a:p>
          <a:p>
            <a:r>
              <a:t>International organizations like the European Commission for the Efficiency of Justice and the World Bank promote E-Judiciary globally.</a:t>
            </a:r>
          </a:p>
          <a:p>
            <a:r>
              <a:t>E-Judiciary's transformative potential is evident in overcoming geographical barriers, reducing case backlogs, and enhancing judicial transparency.</a:t>
            </a:r>
          </a:p>
          <a:p>
            <a:r>
              <a:t>Implementation challenges persist, including digital divide issues, cybersecurity concerns, and the need for legal framework adaptations.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Evolution of E-Judiciary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E-Judiciary's evolution began in the late 20th century with basic court computerization.</a:t>
            </a:r>
          </a:p>
          <a:p>
            <a:r>
              <a:t>Milestones include the US Federal Judiciary's CM/ECF system (1996) and Singapore's Electronic Filing System (2000).</a:t>
            </a:r>
          </a:p>
          <a:p>
            <a:r>
              <a:t>The EU's e-Justice Portal (2010) marked a step towards regional judicial cooperation.</a:t>
            </a:r>
          </a:p>
          <a:p>
            <a:r>
              <a:t>The 2010s saw a shift to integrated justice information systems, enabled by cloud computing and mobile technologies.</a:t>
            </a:r>
          </a:p>
          <a:p>
            <a:r>
              <a:t>The COVID-19 pandemic in 2020 dramatically accelerated the adoption of virtual court hearings globally.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Components of Modern E-Judiciary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Electronic case filing systems, such as the US PACER, facilitate digital submission of court documents.</a:t>
            </a:r>
          </a:p>
          <a:p>
            <a:r>
              <a:t>Digital case management systems, like the UK's Caseflow, streamline court operations.</a:t>
            </a:r>
          </a:p>
          <a:p>
            <a:r>
              <a:t>Virtual court hearing platforms, such as Cisco's Webex Courts, enable remote participation in legal proceedings.</a:t>
            </a:r>
          </a:p>
          <a:p>
            <a:r>
              <a:t>AI-powered judicial decision support systems assist judges in their decision-making processes.</a:t>
            </a:r>
          </a:p>
          <a:p>
            <a:r>
              <a:t>Public access portals, like the EU's e-Justice Portal, provide transparency and accessibility to court information.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E-Judiciary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Key legislation includes the UNCITRAL Model Law on Electronic Commerce (1996) and the EU's eIDAS Regulation (2014).</a:t>
            </a:r>
          </a:p>
          <a:p>
            <a:r>
              <a:t>These laws address electronic signatures, public access to court records, privacy protection, and the use of electronic documents in judicial proceedings.</a:t>
            </a:r>
          </a:p>
          <a:p>
            <a:r>
              <a:t>International guidelines, such as CEPEJ's Electronic Court Filing Guidelines (2016), provide best practices for E-Judiciary implementation.</a:t>
            </a:r>
          </a:p>
          <a:p>
            <a:r>
              <a:t>The Hague Convention on Foreign Judgments (2019) addresses cross-border recognition of digital court proceedings.</a:t>
            </a:r>
          </a:p>
          <a:p>
            <a:r>
              <a:t>These frameworks aim to ensure E-Judiciary systems operate within established legal principles while adapting to digital challenges.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Challenges in E-Judiciary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digital divide can exacerbate inequalities in justice access through E-Judiciary systems.</a:t>
            </a:r>
          </a:p>
          <a:p>
            <a:r>
              <a:t>Cybersecurity is critical for E-Judiciary, as evidenced by the 2014 attack on Polish courts.</a:t>
            </a:r>
          </a:p>
          <a:p>
            <a:r>
              <a:t>Data protection and privacy concerns are prominent, especially with regulations like GDPR.</a:t>
            </a:r>
          </a:p>
          <a:p>
            <a:r>
              <a:t>Interoperability between systems, particularly in federal systems, presents technical challenges for E-Judiciary.</a:t>
            </a:r>
          </a:p>
          <a:p>
            <a:r>
              <a:t>Ensuring equal access for persons with disabilities remains an ongoing challenge in E-Judiciary implementation.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Opportunities and Benefits of E-Judiciary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E-Judiciary improves access to justice, with increased court filings in e-filing jurisdictions.</a:t>
            </a:r>
          </a:p>
          <a:p>
            <a:r>
              <a:t>Efficiency gains in case processing times have been observed, as seen in Estonia's E-Judiciary system.</a:t>
            </a:r>
          </a:p>
          <a:p>
            <a:r>
              <a:t>Enhanced judicial transparency is achieved through public access to digital court records.</a:t>
            </a:r>
          </a:p>
          <a:p>
            <a:r>
              <a:t>Virtual hearings have increased participation rates, especially for vulnerable witnesses.</a:t>
            </a:r>
          </a:p>
          <a:p>
            <a:r>
              <a:t>E-Judiciary facilitates international judicial cooperation, as seen in EU initiatives.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E-Judiciary and Access to 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Online legal information systems like CanLII improve public legal knowledge through E-Judiciary.</a:t>
            </a:r>
          </a:p>
          <a:p>
            <a:r>
              <a:t>E-filing systems with simplified interfaces increase access for self-represented litigants.</a:t>
            </a:r>
          </a:p>
          <a:p>
            <a:r>
              <a:t>Online dispute resolution platforms, such as British Columbia's Civil Resolution Tribunal, offer efficient, low-cost resolution mechanisms.</a:t>
            </a:r>
          </a:p>
          <a:p>
            <a:r>
              <a:t>Virtual courts overcome geographical barriers, benefiting remote areas through E-Judiciary.</a:t>
            </a:r>
          </a:p>
          <a:p>
            <a:r>
              <a:t>Digital legal aid systems connect pro bono lawyers with clients, enhancing access to justice.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E-Judiciary and Judicial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E-Judiciary raises questions about potential external influence through digital systems on judicial independence.</a:t>
            </a:r>
          </a:p>
          <a:p>
            <a:r>
              <a:t>Governance of E-Judiciary systems is crucial to ensure judicial control and independence.</a:t>
            </a:r>
          </a:p>
          <a:p>
            <a:r>
              <a:t>Data analytics on judicial behavior raise concerns about undue influence on judicial decision-making.</a:t>
            </a:r>
          </a:p>
          <a:p>
            <a:r>
              <a:t>Electronic case assignment systems aim to prevent corruption in case allocation, enhancing judicial independence.</a:t>
            </a:r>
          </a:p>
          <a:p>
            <a:r>
              <a:t>The balance between technological efficiency and judicial discretion remains contentious, particularly regarding automated decision-making in courts.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Standards and Best Practices for E-Judiciary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Council of Europe's Guidelines on Electronic Evidence (2019) provide standards for handling digital evidence in E-Judiciary.</a:t>
            </a:r>
          </a:p>
          <a:p>
            <a:r>
              <a:t>CEPEJ Guidelines on Videoconferencing (2021) offer guidance on virtual hearings in E-Judiciary systems.</a:t>
            </a:r>
          </a:p>
          <a:p>
            <a:r>
              <a:t>The World Bank has developed principles for court technologies in developing countries implementing E-Judiciary.</a:t>
            </a:r>
          </a:p>
          <a:p>
            <a:r>
              <a:t>ISO standards, particularly ISO/IEC 27001, are increasingly applied to E-Judiciary technologies.</a:t>
            </a:r>
          </a:p>
          <a:p>
            <a:r>
              <a:t>Best practices from leading systems, like Singapore's ICMS, offer insights for other jurisdictions implementing E-Judiciary.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E-Judiciary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Future E-Judiciary systems will likely incorporate advanced AI and blockchain technologies.</a:t>
            </a:r>
          </a:p>
          <a:p>
            <a:r>
              <a:t>International cooperation is necessary for addressing emerging challenges like cross-border digital evidence handling in E-Judiciary.</a:t>
            </a:r>
          </a:p>
          <a:p>
            <a:r>
              <a:t>The COVID-19 pandemic has accelerated E-Judiciary adoption, likely leading to permanent changes in court operations.</a:t>
            </a:r>
          </a:p>
          <a:p>
            <a:r>
              <a:t>E-Judiciary's impact on legal education will become more pronounced in the future.</a:t>
            </a:r>
          </a:p>
          <a:p>
            <a:r>
              <a:t>Success of E-Judiciary will be measured by creating more accessible, efficient, and just court systems serving all society members in the 21st century.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E-Justice leverages digital technologies to enhance judicial processes, encompassing e-filing, virtual hearings, and AI-assisted legal research.</a:t>
            </a:r>
          </a:p>
          <a:p>
            <a:r>
              <a:t>The UN E-Government Survey 2020 notes global variations in E-Justice adoption.</a:t>
            </a:r>
          </a:p>
          <a:p>
            <a:r>
              <a:t>E-Justice has evolved from basic record-keeping to AI-powered legal analysis.</a:t>
            </a:r>
          </a:p>
          <a:p>
            <a:r>
              <a:t>Examples like the European e-Justice Portal demonstrate the potential for streamlined cross-border judicial processes.</a:t>
            </a:r>
          </a:p>
          <a:p>
            <a:r>
              <a:t>E-Justice aims to make justice more accessible, efficient, and transparent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4101334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Development of E-Justice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Early milestones include Singapore's 1997 Electronic Filing System and the EU's 2009-2013 E-Justice Action Plan.</a:t>
            </a:r>
          </a:p>
          <a:p>
            <a:r>
              <a:t>UNCITRAL's 1996 Model Law on Electronic Commerce influenced legal frameworks for E-Justice.</a:t>
            </a:r>
          </a:p>
          <a:p>
            <a:r>
              <a:t>The 2008 financial crisis accelerated E-Justice adoption for cost-effectiveness.</a:t>
            </a:r>
          </a:p>
          <a:p>
            <a:r>
              <a:t>Cloud computing and mobile technologies in the 2010s enabled remote access and real-time case tracking.</a:t>
            </a:r>
          </a:p>
          <a:p>
            <a:r>
              <a:t>The COVID-19 pandemic in 2020 catalyzed unprecedented expansion of virtual court proceedings globally.</a:t>
            </a:r>
          </a:p>
        </p:txBody>
      </p:sp>
    </p:spTree>
    <p:extLst>
      <p:ext uri="{BB962C8B-B14F-4D97-AF65-F5344CB8AC3E}">
        <p14:creationId xmlns:p14="http://schemas.microsoft.com/office/powerpoint/2010/main" val="3016194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Principles of E-Justice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Access to justice aligns with UN SDG 16.3, removing physical and financial barriers through E-Justice.</a:t>
            </a:r>
          </a:p>
          <a:p>
            <a:r>
              <a:t>Transparency in E-Justice is exemplified by systems like the US PACER.</a:t>
            </a:r>
          </a:p>
          <a:p>
            <a:r>
              <a:t>Efficiency in E-Justice is evidenced by Estonia's digital courts.</a:t>
            </a:r>
          </a:p>
          <a:p>
            <a:r>
              <a:t>Data protection principles, embodied in GDPR, necessitate robust safeguards in E-Justice systems.</a:t>
            </a:r>
          </a:p>
          <a:p>
            <a:r>
              <a:t>Inclusivity remains critical in E-Justice, with efforts to bridge the digital divide through public access terminals and digital literacy programs.</a:t>
            </a:r>
          </a:p>
        </p:txBody>
      </p:sp>
    </p:spTree>
    <p:extLst>
      <p:ext uri="{BB962C8B-B14F-4D97-AF65-F5344CB8AC3E}">
        <p14:creationId xmlns:p14="http://schemas.microsoft.com/office/powerpoint/2010/main" val="3515165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E-Justice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UNCITRAL's Model Law on Electronic Commerce (1996) shaped national legislation for E-Justice.</a:t>
            </a:r>
          </a:p>
          <a:p>
            <a:r>
              <a:t>The EU's eIDAS Regulation standardizes electronic identification across member states in E-Justice contexts.</a:t>
            </a:r>
          </a:p>
          <a:p>
            <a:r>
              <a:t>Brazil's Law No. 11,419/2006 and Russia's Federal Law No. 220-FZ (2016) provide comprehensive E-Justice frameworks.</a:t>
            </a:r>
          </a:p>
          <a:p>
            <a:r>
              <a:t>CEPEJ Guidelines on Electronic Court Filing (2016) promote cross-jurisdictional consistency in E-Justice.</a:t>
            </a:r>
          </a:p>
          <a:p>
            <a:r>
              <a:t>Cross-border recognition of E-Justice procedures remains challenging, requiring reinterpretation of existing conventions.</a:t>
            </a:r>
          </a:p>
        </p:txBody>
      </p:sp>
    </p:spTree>
    <p:extLst>
      <p:ext uri="{BB962C8B-B14F-4D97-AF65-F5344CB8AC3E}">
        <p14:creationId xmlns:p14="http://schemas.microsoft.com/office/powerpoint/2010/main" val="2576055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E-Filing and Case Management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Singapore's eLitigation platform integrates document submission, case tracking, and court communication.</a:t>
            </a:r>
          </a:p>
          <a:p>
            <a:r>
              <a:t>The US CM/ECF system provides standardized federal e-filing for courts.</a:t>
            </a:r>
          </a:p>
          <a:p>
            <a:r>
              <a:t>Europe's e-CODEX facilitates cross-border proceedings in E-Justice.</a:t>
            </a:r>
          </a:p>
          <a:p>
            <a:r>
              <a:t>Machine learning algorithms are employed to predict case complexity and optimize resources in E-Justice systems.</a:t>
            </a:r>
          </a:p>
          <a:p>
            <a:r>
              <a:t>Challenges in E-Filing systems include ensuring accessibility for self-represented litigants.</a:t>
            </a:r>
          </a:p>
        </p:txBody>
      </p:sp>
    </p:spTree>
    <p:extLst>
      <p:ext uri="{BB962C8B-B14F-4D97-AF65-F5344CB8AC3E}">
        <p14:creationId xmlns:p14="http://schemas.microsoft.com/office/powerpoint/2010/main" val="2389577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Virtual Hearings and Online Dispute Resolution (ODR)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Platforms like Cisco's Webex Courts offer features tailored to judicial proceedings in virtual environments.</a:t>
            </a:r>
          </a:p>
          <a:p>
            <a:r>
              <a:t>The UK Supreme Court's transition to video hearings set precedents for high-stakes virtual proceedings.</a:t>
            </a:r>
          </a:p>
          <a:p>
            <a:r>
              <a:t>ODR systems, such as British Columbia's Civil Resolution Tribunal, expand access to justice for small claims.</a:t>
            </a:r>
          </a:p>
          <a:p>
            <a:r>
              <a:t>Research indicates potential differences in witness credibility assessment in video-mediated environments.</a:t>
            </a:r>
          </a:p>
          <a:p>
            <a:r>
              <a:t>Experimental projects explore virtual reality for immersive court environments, suggesting future E-Justice directions.</a:t>
            </a:r>
          </a:p>
        </p:txBody>
      </p:sp>
    </p:spTree>
    <p:extLst>
      <p:ext uri="{BB962C8B-B14F-4D97-AF65-F5344CB8AC3E}">
        <p14:creationId xmlns:p14="http://schemas.microsoft.com/office/powerpoint/2010/main" val="673609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Evidence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US Federal Rules of Evidence provide a framework for digital evidence handling in E-Justice.</a:t>
            </a:r>
          </a:p>
          <a:p>
            <a:r>
              <a:t>AI-powered tools gain acceptance in e-discovery, as seen in Da Silva Moore v. Publicis Groupe.</a:t>
            </a:r>
          </a:p>
          <a:p>
            <a:r>
              <a:t>Social media evidence presents authentication challenges in digital evidence management.</a:t>
            </a:r>
          </a:p>
          <a:p>
            <a:r>
              <a:t>Cross-border digital evidence gathering is addressed by legislation like the US CLOUD Act and EU e-Evidence proposal.</a:t>
            </a:r>
          </a:p>
          <a:p>
            <a:r>
              <a:t>Blockchain is explored for securing digital evidence in E-Justice systems.</a:t>
            </a:r>
          </a:p>
        </p:txBody>
      </p:sp>
    </p:spTree>
    <p:extLst>
      <p:ext uri="{BB962C8B-B14F-4D97-AF65-F5344CB8AC3E}">
        <p14:creationId xmlns:p14="http://schemas.microsoft.com/office/powerpoint/2010/main" val="201087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Judicial Decision Support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Systems like ROSS Intelligence exemplify NLP and machine learning in legal research for E-Justice.</a:t>
            </a:r>
          </a:p>
          <a:p>
            <a:r>
              <a:t>Ethical considerations are addressed in the European Ethical Charter on AI in Judicial Systems.</a:t>
            </a:r>
          </a:p>
          <a:p>
            <a:r>
              <a:t>Predictive analytics in sentencing, like COMPAS, spark controversy and legal challenges in E-Justice.</a:t>
            </a:r>
          </a:p>
          <a:p>
            <a:r>
              <a:t>NLP techniques analyze legal documents and extract key information to support judicial decision-making.</a:t>
            </a:r>
          </a:p>
          <a:p>
            <a:r>
              <a:t>Cognitive computing systems like IBM Watson are explored for complex legal reasoning in E-Justice.</a:t>
            </a:r>
          </a:p>
        </p:txBody>
      </p:sp>
    </p:spTree>
    <p:extLst>
      <p:ext uri="{BB962C8B-B14F-4D97-AF65-F5344CB8AC3E}">
        <p14:creationId xmlns:p14="http://schemas.microsoft.com/office/powerpoint/2010/main" val="1498533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and Cybersecurity in E-Justice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has significant implications for court data management in the EU's E-Justice systems.</a:t>
            </a:r>
          </a:p>
          <a:p>
            <a:r>
              <a:t>Privacy by design principles are advocated in E-Justice systems to ensure data protection.</a:t>
            </a:r>
          </a:p>
          <a:p>
            <a:r>
              <a:t>Cybersecurity threats are exemplified by the 2014 attack on Poland's courts, highlighting vulnerabilities in E-Justice.</a:t>
            </a:r>
          </a:p>
          <a:p>
            <a:r>
              <a:t>Blockchain is explored for ensuring court record integrity in E-Justice systems.</a:t>
            </a:r>
          </a:p>
          <a:p>
            <a:r>
              <a:t>Data breach notification procedures have been formalized in legislation like the California Consumer Privacy Act, impacting E-Justice practices.</a:t>
            </a:r>
          </a:p>
        </p:txBody>
      </p:sp>
    </p:spTree>
    <p:extLst>
      <p:ext uri="{BB962C8B-B14F-4D97-AF65-F5344CB8AC3E}">
        <p14:creationId xmlns:p14="http://schemas.microsoft.com/office/powerpoint/2010/main" val="3390899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Impact of E-Justice on Court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Studies show significant efficiency gains in digitalized courts implementing E-Justice.</a:t>
            </a:r>
          </a:p>
          <a:p>
            <a:r>
              <a:t>Enhanced access to justice through E-Justice is evidenced by increased pro se filings and rural court participation.</a:t>
            </a:r>
          </a:p>
          <a:p>
            <a:r>
              <a:t>Legal professionals face transformed practice models requiring new digital skills in E-Justice environments.</a:t>
            </a:r>
          </a:p>
          <a:p>
            <a:r>
              <a:t>E-Justice initiatives increase transparency and public trust in the judiciary.</a:t>
            </a:r>
          </a:p>
          <a:p>
            <a:r>
              <a:t>Realizing E-Justice's transformative potential requires ongoing attention to ethical, legal, and social implications.</a:t>
            </a:r>
          </a:p>
        </p:txBody>
      </p:sp>
    </p:spTree>
    <p:extLst>
      <p:ext uri="{BB962C8B-B14F-4D97-AF65-F5344CB8AC3E}">
        <p14:creationId xmlns:p14="http://schemas.microsoft.com/office/powerpoint/2010/main" val="3148342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Metadata in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Metadata, or 'data about data,' is crucial in electronic evidence for digitalized judicial proceedings.</a:t>
            </a:r>
          </a:p>
          <a:p>
            <a:r>
              <a:t>Metadata provides critical information on authenticity, integrity, and provenance of digital evidence.</a:t>
            </a:r>
          </a:p>
          <a:p>
            <a:r>
              <a:t>Different file formats contain varying types and amounts of metadata, such as EXIF data in digital photographs.</a:t>
            </a:r>
          </a:p>
          <a:p>
            <a:r>
              <a:t>The Williams v. Sprint/United Management Co. (2005) case highlighted the importance of metadata preservation in legal proceedings.</a:t>
            </a:r>
          </a:p>
          <a:p>
            <a:r>
              <a:t>Metadata's significance in digital forensics and its role in providing context and authenticity make it essential in modern legal proceedings.</a:t>
            </a:r>
          </a:p>
        </p:txBody>
      </p:sp>
    </p:spTree>
    <p:extLst>
      <p:ext uri="{BB962C8B-B14F-4D97-AF65-F5344CB8AC3E}">
        <p14:creationId xmlns:p14="http://schemas.microsoft.com/office/powerpoint/2010/main" val="938286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Metadata as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 the US, Federal Rules of Evidence, particularly Rule 901 on authentication, provide the foundation for admitting metadata.</a:t>
            </a:r>
          </a:p>
          <a:p>
            <a:r>
              <a:t>The EU's eIDAS Regulation establishes a framework for legal recognition of electronic signatures and associated metadata.</a:t>
            </a:r>
          </a:p>
          <a:p>
            <a:r>
              <a:t>Australia's Evidence Act 1995 creates a presumption of reliability for computer-produced evidence, extending to metadata.</a:t>
            </a:r>
          </a:p>
          <a:p>
            <a:r>
              <a:t>Canada's Electronic Evidence Act and Singapore's Evidence Act address the admissibility of electronic records and metadata.</a:t>
            </a:r>
          </a:p>
          <a:p>
            <a:r>
              <a:t>India's Information Technology Act, 2000, recognizes electronic records and metadata as admissible evidence, subject to certain conditions.</a:t>
            </a:r>
          </a:p>
        </p:txBody>
      </p:sp>
    </p:spTree>
    <p:extLst>
      <p:ext uri="{BB962C8B-B14F-4D97-AF65-F5344CB8AC3E}">
        <p14:creationId xmlns:p14="http://schemas.microsoft.com/office/powerpoint/2010/main" val="1033331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Handling Metadata in Court Proceedings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Metadata extraction and analysis tools like ExifTool and FTK Imager are commonly used in digital forensics.</a:t>
            </a:r>
          </a:p>
          <a:p>
            <a:r>
              <a:t>Preserving original metadata is crucial, necessitating write-blocking techniques during forensic imaging.</a:t>
            </a:r>
          </a:p>
          <a:p>
            <a:r>
              <a:t>Hash values verify metadata integrity, providing a unique digital fingerprint.</a:t>
            </a:r>
          </a:p>
          <a:p>
            <a:r>
              <a:t>XML schemas standardize metadata in legal documents, facilitating interoperability.</a:t>
            </a:r>
          </a:p>
          <a:p>
            <a:r>
              <a:t>Digital signatures authenticate metadata, verifying integrity and origin of electronic documents.</a:t>
            </a:r>
          </a:p>
        </p:txBody>
      </p:sp>
    </p:spTree>
    <p:extLst>
      <p:ext uri="{BB962C8B-B14F-4D97-AF65-F5344CB8AC3E}">
        <p14:creationId xmlns:p14="http://schemas.microsoft.com/office/powerpoint/2010/main" val="3482523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Best Evidence Rule and Electronic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US Federal Rule of Evidence 1001(d) defines an 'original' of electronically stored information, raising questions about metadata's status.</a:t>
            </a:r>
          </a:p>
          <a:p>
            <a:r>
              <a:t>Laughner v. State (2012) explored the concept of an 'original' in relation to metadata, admitting screenshots of Facebook posts as best evidence.</a:t>
            </a:r>
          </a:p>
          <a:p>
            <a:r>
              <a:t>Challenges arise with database records, which may not have a single 'original' state.</a:t>
            </a:r>
          </a:p>
          <a:p>
            <a:r>
              <a:t>Forensic imaging preserves original electronic evidence and metadata.</a:t>
            </a:r>
          </a:p>
          <a:p>
            <a:r>
              <a:t>Hash values authenticate copies of electronic documents and metadata.</a:t>
            </a:r>
          </a:p>
        </p:txBody>
      </p:sp>
    </p:spTree>
    <p:extLst>
      <p:ext uri="{BB962C8B-B14F-4D97-AF65-F5344CB8AC3E}">
        <p14:creationId xmlns:p14="http://schemas.microsoft.com/office/powerpoint/2010/main" val="899884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Hearsay Rules and Electronic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Computer-generated metadata, like automatic timestamps, is generally not considered hearsay.</a:t>
            </a:r>
          </a:p>
          <a:p>
            <a:r>
              <a:t>The business records exception is often invoked for metadata in corporate settings.</a:t>
            </a:r>
          </a:p>
          <a:p>
            <a:r>
              <a:t>Social media metadata challenges present sense impression and excited utterance exceptions.</a:t>
            </a:r>
          </a:p>
          <a:p>
            <a:r>
              <a:t>Machine learning-generated metadata raises new questions about hearsay classification.</a:t>
            </a:r>
          </a:p>
          <a:p>
            <a:r>
              <a:t>Email metadata is generally admissible as non-assertive machine-generated data.</a:t>
            </a:r>
          </a:p>
        </p:txBody>
      </p:sp>
    </p:spTree>
    <p:extLst>
      <p:ext uri="{BB962C8B-B14F-4D97-AF65-F5344CB8AC3E}">
        <p14:creationId xmlns:p14="http://schemas.microsoft.com/office/powerpoint/2010/main" val="3631728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Chain of Custody for Digital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Best practices include using write blockers and forensic imaging tools to create exact copies without altering original metadata.</a:t>
            </a:r>
          </a:p>
          <a:p>
            <a:r>
              <a:t>Detailed documentation of evidence handling and analysis is essential for maintaining chain of custody.</a:t>
            </a:r>
          </a:p>
          <a:p>
            <a:r>
              <a:t>Hash values verify digital evidence integrity throughout the custody chain.</a:t>
            </a:r>
          </a:p>
          <a:p>
            <a:r>
              <a:t>Cloud-based evidence presents unique challenges due to data distribution across jurisdictions.</a:t>
            </a:r>
          </a:p>
          <a:p>
            <a:r>
              <a:t>Tamper-evident seals and secure storage protocols help maintain physical media integrity.</a:t>
            </a:r>
          </a:p>
        </p:txBody>
      </p:sp>
    </p:spTree>
    <p:extLst>
      <p:ext uri="{BB962C8B-B14F-4D97-AF65-F5344CB8AC3E}">
        <p14:creationId xmlns:p14="http://schemas.microsoft.com/office/powerpoint/2010/main" val="28195832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Forensics in Metadata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forensics experts must possess technical knowledge, investigative skills, and understanding of legal requirements.</a:t>
            </a:r>
          </a:p>
          <a:p>
            <a:r>
              <a:t>Tools like EnCase, FTK, and Cellebrite are used for metadata extraction and analysis.</a:t>
            </a:r>
          </a:p>
          <a:p>
            <a:r>
              <a:t>Cloud forensics introduces complexities due to data distribution across jurisdictions.</a:t>
            </a:r>
          </a:p>
          <a:p>
            <a:r>
              <a:t>Presenting complex metadata findings to non-technical audiences often requires data visualization tools.</a:t>
            </a:r>
          </a:p>
          <a:p>
            <a:r>
              <a:t>Ethical considerations include maintaining objectivity, respecting privacy rights, and ensuring proportionality of examinations.</a:t>
            </a:r>
          </a:p>
        </p:txBody>
      </p:sp>
    </p:spTree>
    <p:extLst>
      <p:ext uri="{BB962C8B-B14F-4D97-AF65-F5344CB8AC3E}">
        <p14:creationId xmlns:p14="http://schemas.microsoft.com/office/powerpoint/2010/main" val="3571910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Cross-border and Jurisdictional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Data protection laws like GDPR affect cross-border metadata transfers.</a:t>
            </a:r>
          </a:p>
          <a:p>
            <a:r>
              <a:t>The EU's e-Evidence Digital Exchange System aims to streamline evidence collection across member states.</a:t>
            </a:r>
          </a:p>
          <a:p>
            <a:r>
              <a:t>MLATs facilitate cross-border collection but can be time-consuming.</a:t>
            </a:r>
          </a:p>
          <a:p>
            <a:r>
              <a:t>Data localization laws complicate gathering metadata from multinational corporations.</a:t>
            </a:r>
          </a:p>
          <a:p>
            <a:r>
              <a:t>Admissibility of metadata collected under different legal systems varies, requiring careful analysis of collection methods and chain of custody.</a:t>
            </a:r>
          </a:p>
        </p:txBody>
      </p:sp>
    </p:spTree>
    <p:extLst>
      <p:ext uri="{BB962C8B-B14F-4D97-AF65-F5344CB8AC3E}">
        <p14:creationId xmlns:p14="http://schemas.microsoft.com/office/powerpoint/2010/main" val="2107279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Assessing Electronic Evidence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Metadata manipulation is a concern, as demonstrated in cases of falsified timestamps.</a:t>
            </a:r>
          </a:p>
          <a:p>
            <a:r>
              <a:t>Verifying authenticity of digital image and video metadata requires specialized techniques.</a:t>
            </a:r>
          </a:p>
          <a:p>
            <a:r>
              <a:t>IoT devices introduce new metadata sources with both opportunities and challenges.</a:t>
            </a:r>
          </a:p>
          <a:p>
            <a:r>
              <a:t>Encryption poses significant challenges to verifying metadata contents.</a:t>
            </a:r>
          </a:p>
          <a:p>
            <a:r>
              <a:t>Digital timestamps are crucial for event timelines but require careful interpretation.</a:t>
            </a:r>
          </a:p>
        </p:txBody>
      </p:sp>
    </p:spTree>
    <p:extLst>
      <p:ext uri="{BB962C8B-B14F-4D97-AF65-F5344CB8AC3E}">
        <p14:creationId xmlns:p14="http://schemas.microsoft.com/office/powerpoint/2010/main" val="1260049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Considerations for Metadata in Judicial Proceedings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Clear standards for metadata admissibility across jurisdictions are essential.</a:t>
            </a:r>
          </a:p>
          <a:p>
            <a:r>
              <a:t>Balancing comprehensive metadata evidence with privacy rights is crucial, especially given evolving data protection regulations.</a:t>
            </a:r>
          </a:p>
          <a:p>
            <a:r>
              <a:t>Judicial education on metadata handling is vital for effective use in court proceedings.</a:t>
            </a:r>
          </a:p>
          <a:p>
            <a:r>
              <a:t>International cooperation is increasingly important as digital evidence spans multiple jurisdictions.</a:t>
            </a:r>
          </a:p>
          <a:p>
            <a:r>
              <a:t>Emerging technologies like blockchain hold potential for enhancing metadata reliability in legal contexts.</a:t>
            </a:r>
          </a:p>
        </p:txBody>
      </p:sp>
    </p:spTree>
    <p:extLst>
      <p:ext uri="{BB962C8B-B14F-4D97-AF65-F5344CB8AC3E}">
        <p14:creationId xmlns:p14="http://schemas.microsoft.com/office/powerpoint/2010/main" val="3674922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E-Court Document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E-Court Document Management represents a shift from paper-based to digital court systems, including e-filing, digital storage, retrieval, and sharing of court documents.</a:t>
            </a:r>
          </a:p>
          <a:p>
            <a:r>
              <a:t>The World Bank reports highlight efficiency gains in case processing times and improved access to justice through E-Court Document Management.</a:t>
            </a:r>
          </a:p>
          <a:p>
            <a:r>
              <a:t>CEPEJ guidelines emphasize interoperability and user-centric design in E-Court systems.</a:t>
            </a:r>
          </a:p>
          <a:p>
            <a:r>
              <a:t>Benefits of E-Court Document Management include cost reduction, environmental sustainability, and improved transparency.</a:t>
            </a:r>
          </a:p>
          <a:p>
            <a:r>
              <a:t>E-Court Document Management fundamentally reimagines court processes, moving beyond mere digitization to a comprehensive digital transformation of justice administration.</a:t>
            </a:r>
          </a:p>
        </p:txBody>
      </p:sp>
    </p:spTree>
    <p:extLst>
      <p:ext uri="{BB962C8B-B14F-4D97-AF65-F5344CB8AC3E}">
        <p14:creationId xmlns:p14="http://schemas.microsoft.com/office/powerpoint/2010/main" val="2820119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Frameworks for E-Court Document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US Court Administration and Case Management Act of 2002 mandated electronic filing in federal courts.</a:t>
            </a:r>
          </a:p>
          <a:p>
            <a:r>
              <a:t>The EU's eIDAS Regulation established legal recognition of electronic signatures across member states.</a:t>
            </a:r>
          </a:p>
          <a:p>
            <a:r>
              <a:t>Australia's Electronic Transactions Act 1999 provides a legal basis for electronic court proceedings.</a:t>
            </a:r>
          </a:p>
          <a:p>
            <a:r>
              <a:t>UNCITRAL's Model Law on Electronic Transferable Records influences court digitalization globally.</a:t>
            </a:r>
          </a:p>
          <a:p>
            <a:r>
              <a:t>Russia's Federal Law 'On Electronic Signatures' establishes the validity of electronic signatures in court documents.</a:t>
            </a:r>
          </a:p>
        </p:txBody>
      </p:sp>
    </p:spTree>
    <p:extLst>
      <p:ext uri="{BB962C8B-B14F-4D97-AF65-F5344CB8AC3E}">
        <p14:creationId xmlns:p14="http://schemas.microsoft.com/office/powerpoint/2010/main" val="1203246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E-filing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US CM/ECF system provides a unified platform for federal case filing and management.</a:t>
            </a:r>
          </a:p>
          <a:p>
            <a:r>
              <a:t>The European e-Justice Portal enables cross-border e-filing for member states.</a:t>
            </a:r>
          </a:p>
          <a:p>
            <a:r>
              <a:t>Singapore's eLitigation platform integrates with law firm systems for seamless document submission.</a:t>
            </a:r>
          </a:p>
          <a:p>
            <a:r>
              <a:t>Accessibility for self-represented litigants is addressed by systems like California's TrueFiling.</a:t>
            </a:r>
          </a:p>
          <a:p>
            <a:r>
              <a:t>Integration with case management systems, as in Australia's eCourtroom, enables seamless workflow management.</a:t>
            </a:r>
          </a:p>
        </p:txBody>
      </p:sp>
    </p:spTree>
    <p:extLst>
      <p:ext uri="{BB962C8B-B14F-4D97-AF65-F5344CB8AC3E}">
        <p14:creationId xmlns:p14="http://schemas.microsoft.com/office/powerpoint/2010/main" val="3552595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Document Storage and Retrieval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Content management systems like Alfresco offer flexible solutions for organizing legal documents.</a:t>
            </a:r>
          </a:p>
          <a:p>
            <a:r>
              <a:t>OCR technology makes scanned documents searchable in E-Court systems.</a:t>
            </a:r>
          </a:p>
          <a:p>
            <a:r>
              <a:t>Long-term digital preservation strategies include format migration and emulation.</a:t>
            </a:r>
          </a:p>
          <a:p>
            <a:r>
              <a:t>Blockchain technology is being explored for enhancing stored document integrity.</a:t>
            </a:r>
          </a:p>
          <a:p>
            <a:r>
              <a:t>Multimedia evidence management requires specialized solutions in E-Court Document Management.</a:t>
            </a:r>
          </a:p>
        </p:txBody>
      </p:sp>
    </p:spTree>
    <p:extLst>
      <p:ext uri="{BB962C8B-B14F-4D97-AF65-F5344CB8AC3E}">
        <p14:creationId xmlns:p14="http://schemas.microsoft.com/office/powerpoint/2010/main" val="680830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Metadata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Metadata includes descriptive, structural, and administrative information facilitating document identification and retrieval.</a:t>
            </a:r>
          </a:p>
          <a:p>
            <a:r>
              <a:t>The Dublin Core Metadata Initiative provides a foundational vocabulary for E-Court document metadata.</a:t>
            </a:r>
          </a:p>
          <a:p>
            <a:r>
              <a:t>XML schemas, like LegalXML, enable machine-readable descriptions of court documents.</a:t>
            </a:r>
          </a:p>
          <a:p>
            <a:r>
              <a:t>Automated extraction tools streamline document cataloging in E-Court systems.</a:t>
            </a:r>
          </a:p>
          <a:p>
            <a:r>
              <a:t>Effective metadata management is crucial for organizing, retrieving, and maintaining the integrity of electronic court documents throughout their lifecycle.</a:t>
            </a:r>
          </a:p>
        </p:txBody>
      </p:sp>
    </p:spTree>
    <p:extLst>
      <p:ext uri="{BB962C8B-B14F-4D97-AF65-F5344CB8AC3E}">
        <p14:creationId xmlns:p14="http://schemas.microsoft.com/office/powerpoint/2010/main" val="1962628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Signatures and Authentication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Implementation of digital signatures adheres to technical standards like FIPS 186-4.</a:t>
            </a:r>
          </a:p>
          <a:p>
            <a:r>
              <a:t>The EU's eIDAS Regulation provides a legal basis for qualified electronic signatures in court documents.</a:t>
            </a:r>
          </a:p>
          <a:p>
            <a:r>
              <a:t>Public key infrastructure forms the technological backbone, with Estonia's digital identity system as a notable example.</a:t>
            </a:r>
          </a:p>
          <a:p>
            <a:r>
              <a:t>Legal admissibility of digitally signed documents is widely affirmed, with cases like Armstrong v. Bush setting precedents.</a:t>
            </a:r>
          </a:p>
          <a:p>
            <a:r>
              <a:t>Some courts explore biometric signatures, raising legal and privacy considerations.</a:t>
            </a:r>
          </a:p>
        </p:txBody>
      </p:sp>
    </p:spTree>
    <p:extLst>
      <p:ext uri="{BB962C8B-B14F-4D97-AF65-F5344CB8AC3E}">
        <p14:creationId xmlns:p14="http://schemas.microsoft.com/office/powerpoint/2010/main" val="3791994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Interoperability and Data Exchange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OASIS LegalXML ECF standard is widely adopted for court filing systems.</a:t>
            </a:r>
          </a:p>
          <a:p>
            <a:r>
              <a:t>Europe's e-CODEX facilitates cross-border data exchange between courts.</a:t>
            </a:r>
          </a:p>
          <a:p>
            <a:r>
              <a:t>API standards like OpenAPI enable integration with external applications in E-Court systems.</a:t>
            </a:r>
          </a:p>
          <a:p>
            <a:r>
              <a:t>PDF/A is crucial for long-term document accessibility in electronic court documents.</a:t>
            </a:r>
          </a:p>
          <a:p>
            <a:r>
              <a:t>XML-based standards like Akoma Ntoso provide frameworks for machine-readable legal documents.</a:t>
            </a:r>
          </a:p>
        </p:txBody>
      </p:sp>
    </p:spTree>
    <p:extLst>
      <p:ext uri="{BB962C8B-B14F-4D97-AF65-F5344CB8AC3E}">
        <p14:creationId xmlns:p14="http://schemas.microsoft.com/office/powerpoint/2010/main" val="26369119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Security and Privacy in E-Court Document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Robust encryption standards, following NIST guidelines, are foundational for E-Court document security.</a:t>
            </a:r>
          </a:p>
          <a:p>
            <a:r>
              <a:t>GDPR impacts court document management in the EU, mandating strict data protection controls.</a:t>
            </a:r>
          </a:p>
          <a:p>
            <a:r>
              <a:t>Role-based access control systems ensure authorized access to electronic court documents.</a:t>
            </a:r>
          </a:p>
          <a:p>
            <a:r>
              <a:t>Comprehensive audit trails maintain record integrity in E-Court systems.</a:t>
            </a:r>
          </a:p>
          <a:p>
            <a:r>
              <a:t>Public access to records must balance transparency with privacy concerns, leading to sophisticated redaction policies.</a:t>
            </a:r>
          </a:p>
        </p:txBody>
      </p:sp>
    </p:spTree>
    <p:extLst>
      <p:ext uri="{BB962C8B-B14F-4D97-AF65-F5344CB8AC3E}">
        <p14:creationId xmlns:p14="http://schemas.microsoft.com/office/powerpoint/2010/main" val="4205237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Challenges in Implementing E-Court Document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digital divide impacts equal access to justice in E-Court systems.</a:t>
            </a:r>
          </a:p>
          <a:p>
            <a:r>
              <a:t>Comprehensive training programs for court staff and legal professionals are essential for successful implementation.</a:t>
            </a:r>
          </a:p>
          <a:p>
            <a:r>
              <a:t>Data migration from legacy systems presents complex challenges in E-Court Document Management.</a:t>
            </a:r>
          </a:p>
          <a:p>
            <a:r>
              <a:t>Ensuring system reliability is critical to prevent legal consequences from downtime.</a:t>
            </a:r>
          </a:p>
          <a:p>
            <a:r>
              <a:t>Technology adoption readiness varies in the legal sector, necessitating change management strategies.</a:t>
            </a:r>
          </a:p>
        </p:txBody>
      </p:sp>
    </p:spTree>
    <p:extLst>
      <p:ext uri="{BB962C8B-B14F-4D97-AF65-F5344CB8AC3E}">
        <p14:creationId xmlns:p14="http://schemas.microsoft.com/office/powerpoint/2010/main" val="3636173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of E-Court Document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processes have already improved court efficiency and accessibility.</a:t>
            </a:r>
          </a:p>
          <a:p>
            <a:r>
              <a:t>Advanced search and analytics capabilities profoundly impact legal research and case law development.</a:t>
            </a:r>
          </a:p>
          <a:p>
            <a:r>
              <a:t>AI and machine learning promise enhanced document management capabilities in future E-Court systems.</a:t>
            </a:r>
          </a:p>
          <a:p>
            <a:r>
              <a:t>Blockchain applications for document integrity represent an exciting frontier in E-Court Document Management.</a:t>
            </a:r>
          </a:p>
          <a:p>
            <a:r>
              <a:t>The ongoing evolution of E-Court systems will continue to shape the future of legal proceedings and justice administration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3931843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AI in Judicial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Artificial Intelligence in judicial activities offers opportunities to enhance legal processes' efficiency through machine learning, natural language processing, and expert systems.</a:t>
            </a:r>
          </a:p>
          <a:p>
            <a:r>
              <a:t>AI can revolutionize legal research, case management, decision support, and evidence analysis in the judicial system.</a:t>
            </a:r>
          </a:p>
          <a:p>
            <a:r>
              <a:t>The CEPEJ European Ethical Charter addresses ethical implications of AI in justice, emphasizing fundamental rights, non-discrimination, and transparency.</a:t>
            </a:r>
          </a:p>
          <a:p>
            <a:r>
              <a:t>Challenges in AI implementation include data quality, algorithmic bias, and human oversight needs.</a:t>
            </a:r>
          </a:p>
          <a:p>
            <a:r>
              <a:t>AI integration into judicial processes presents both opportunities and risks, requiring careful consideration of ethical and practical implications.</a:t>
            </a:r>
          </a:p>
        </p:txBody>
      </p:sp>
    </p:spTree>
    <p:extLst>
      <p:ext uri="{BB962C8B-B14F-4D97-AF65-F5344CB8AC3E}">
        <p14:creationId xmlns:p14="http://schemas.microsoft.com/office/powerpoint/2010/main" val="7107200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AI-Assisted Legal Research and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Platforms like ROSS Intelligence and Casetext CARA A.I. use natural language processing and machine learning for semantic search and contextual understanding of legal documents.</a:t>
            </a:r>
          </a:p>
          <a:p>
            <a:r>
              <a:t>AI-powered tools analyze vast amounts of legal data quickly, identifying relevant precedents and arguments.</a:t>
            </a:r>
          </a:p>
          <a:p>
            <a:r>
              <a:t>Predictive case outcome models show promising accuracy in forecasting legal decisions.</a:t>
            </a:r>
          </a:p>
          <a:p>
            <a:r>
              <a:t>Transparency and explainability remain challenges due to complex machine learning models in legal AI.</a:t>
            </a:r>
          </a:p>
          <a:p>
            <a:r>
              <a:t>AI-assisted legal research significantly enhances efficiency but requires careful consideration of ethical implications and limitations in judicial decision-making processes.</a:t>
            </a:r>
          </a:p>
        </p:txBody>
      </p:sp>
    </p:spTree>
    <p:extLst>
      <p:ext uri="{BB962C8B-B14F-4D97-AF65-F5344CB8AC3E}">
        <p14:creationId xmlns:p14="http://schemas.microsoft.com/office/powerpoint/2010/main" val="40728934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AI in Case Management and Judicial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AI-powered case triage systems, like in Châlons-en-Champagne, France, categorize and prioritize cases efficiently.</a:t>
            </a:r>
          </a:p>
          <a:p>
            <a:r>
              <a:t>Machine learning predicts case complexity for resource allocation in courts.</a:t>
            </a:r>
          </a:p>
          <a:p>
            <a:r>
              <a:t>AI-driven scheduling optimizes court calendars and resource management.</a:t>
            </a:r>
          </a:p>
          <a:p>
            <a:r>
              <a:t>Document management systems automate classification and metadata extraction of legal documents.</a:t>
            </a:r>
          </a:p>
          <a:p>
            <a:r>
              <a:t>AI in judicial administration offers significant efficiency improvements but requires careful implementation to balance benefits with ethical considerations.</a:t>
            </a:r>
          </a:p>
        </p:txBody>
      </p:sp>
    </p:spTree>
    <p:extLst>
      <p:ext uri="{BB962C8B-B14F-4D97-AF65-F5344CB8AC3E}">
        <p14:creationId xmlns:p14="http://schemas.microsoft.com/office/powerpoint/2010/main" val="362283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AI-Assisted Decision Support for Judges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Systems like COMPAS for sentencing recommendations spark debate on due process and individualized sentencing.</a:t>
            </a:r>
          </a:p>
          <a:p>
            <a:r>
              <a:t>AI risk assessment tools for bail decisions show mixed results on detention rates and racial disparities.</a:t>
            </a:r>
          </a:p>
          <a:p>
            <a:r>
              <a:t>Experiments in family law use AI for custody recommendations.</a:t>
            </a:r>
          </a:p>
          <a:p>
            <a:r>
              <a:t>Studies explore AI's potential to identify judicial bias in court decisions.</a:t>
            </a:r>
          </a:p>
          <a:p>
            <a:r>
              <a:t>These applications demonstrate AI's potential to assist judicial decision-making but highlight critical ethical and constitutional concerns.</a:t>
            </a:r>
          </a:p>
        </p:txBody>
      </p:sp>
    </p:spTree>
    <p:extLst>
      <p:ext uri="{BB962C8B-B14F-4D97-AF65-F5344CB8AC3E}">
        <p14:creationId xmlns:p14="http://schemas.microsoft.com/office/powerpoint/2010/main" val="24401691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in Court Proceedings and Evidence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Speech recognition technology like Verbit AI transforms real-time transcription in courtrooms.</a:t>
            </a:r>
          </a:p>
          <a:p>
            <a:r>
              <a:t>AI-powered video analytics are explored for courtroom security and witness behavior analysis.</a:t>
            </a:r>
          </a:p>
          <a:p>
            <a:r>
              <a:t>Natural language processing analyzes testimonies for inconsistencies in legal proceedings.</a:t>
            </a:r>
          </a:p>
          <a:p>
            <a:r>
              <a:t>AI tools examine electronic evidence in cybercrime cases, enhancing investigative capabilities.</a:t>
            </a:r>
          </a:p>
          <a:p>
            <a:r>
              <a:t>These applications enhance accuracy and efficiency in legal processes but raise ethical concerns regarding privacy and reliability.</a:t>
            </a:r>
          </a:p>
        </p:txBody>
      </p:sp>
    </p:spTree>
    <p:extLst>
      <p:ext uri="{BB962C8B-B14F-4D97-AF65-F5344CB8AC3E}">
        <p14:creationId xmlns:p14="http://schemas.microsoft.com/office/powerpoint/2010/main" val="539477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Ethical Considerations in AI Judicial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Algorithmic bias in justice system AI is a significant concern requiring ongoing scrutiny.</a:t>
            </a:r>
          </a:p>
          <a:p>
            <a:r>
              <a:t>The CEPEJ European Ethical Charter outlines principles for AI use in judicial systems.</a:t>
            </a:r>
          </a:p>
          <a:p>
            <a:r>
              <a:t>Maintaining human oversight and accountability is essential in AI-assisted judicial processes.</a:t>
            </a:r>
          </a:p>
          <a:p>
            <a:r>
              <a:t>AI profiling in the justice system raises fairness and autonomy questions.</a:t>
            </a:r>
          </a:p>
          <a:p>
            <a:r>
              <a:t>These considerations highlight the need for careful ethical frameworks and ongoing evaluation to ensure AI enhances rather than compromises justice system integrity.</a:t>
            </a:r>
          </a:p>
        </p:txBody>
      </p:sp>
    </p:spTree>
    <p:extLst>
      <p:ext uri="{BB962C8B-B14F-4D97-AF65-F5344CB8AC3E}">
        <p14:creationId xmlns:p14="http://schemas.microsoft.com/office/powerpoint/2010/main" val="25768646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AI in Judicial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proposed AI Act represents a significant step, using a risk-based approach for high-risk AI systems in justice.</a:t>
            </a:r>
          </a:p>
          <a:p>
            <a:r>
              <a:t>The Council of Europe's CAHAI provides recommendations for AI regulation in justice.</a:t>
            </a:r>
          </a:p>
          <a:p>
            <a:r>
              <a:t>U.S. regulation of AI in judiciary is more fragmented, with state-level initiatives.</a:t>
            </a:r>
          </a:p>
          <a:p>
            <a:r>
              <a:t>Adapting existing legal frameworks to AI presents challenges in liability and legal personality.</a:t>
            </a:r>
          </a:p>
          <a:p>
            <a:r>
              <a:t>This evolving legal landscape reflects the need for comprehensive, adaptable regulations to govern AI use in judicial systems.</a:t>
            </a:r>
          </a:p>
        </p:txBody>
      </p:sp>
    </p:spTree>
    <p:extLst>
      <p:ext uri="{BB962C8B-B14F-4D97-AF65-F5344CB8AC3E}">
        <p14:creationId xmlns:p14="http://schemas.microsoft.com/office/powerpoint/2010/main" val="36689642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Challenges in Implementing AI in Judicial 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Data quality and availability are critical, requiring digitization and standardization of court records.</a:t>
            </a:r>
          </a:p>
          <a:p>
            <a:r>
              <a:t>Substantial technical infrastructure investment is necessary for AI implementation in courts.</a:t>
            </a:r>
          </a:p>
          <a:p>
            <a:r>
              <a:t>AI literacy among legal professionals is often lacking, leading to resistance to adoption.</a:t>
            </a:r>
          </a:p>
          <a:p>
            <a:r>
              <a:t>Ensuring system reliability and handling AI errors are ongoing concerns in judicial AI.</a:t>
            </a:r>
          </a:p>
          <a:p>
            <a:r>
              <a:t>Current AI has limitations in complex legal reasoning and novel issues, requiring careful application.</a:t>
            </a:r>
          </a:p>
        </p:txBody>
      </p:sp>
    </p:spTree>
    <p:extLst>
      <p:ext uri="{BB962C8B-B14F-4D97-AF65-F5344CB8AC3E}">
        <p14:creationId xmlns:p14="http://schemas.microsoft.com/office/powerpoint/2010/main" val="9951986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Global AI Adoption in Judicial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Estonia's e-justice system pioneers comprehensive AI integration in court processes.</a:t>
            </a:r>
          </a:p>
          <a:p>
            <a:r>
              <a:t>China's 'Internet Courts' experiment with automated justice, raising due process concerns.</a:t>
            </a:r>
          </a:p>
          <a:p>
            <a:r>
              <a:t>France banned predictive justice tools for individual cases to protect judicial independence.</a:t>
            </a:r>
          </a:p>
          <a:p>
            <a:r>
              <a:t>Canada uses AI in immigration case processing, facing scrutiny on transparency.</a:t>
            </a:r>
          </a:p>
          <a:p>
            <a:r>
              <a:t>This diverse landscape demonstrates varied approaches to AI integration in justice systems, highlighting both innovative potential and critical concerns.</a:t>
            </a:r>
          </a:p>
        </p:txBody>
      </p:sp>
    </p:spTree>
    <p:extLst>
      <p:ext uri="{BB962C8B-B14F-4D97-AF65-F5344CB8AC3E}">
        <p14:creationId xmlns:p14="http://schemas.microsoft.com/office/powerpoint/2010/main" val="23979792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AI in Judicial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AI integration in judicial activities offers opportunities for enhancing efficiency, accessibility, and consistency in legal processes.</a:t>
            </a:r>
          </a:p>
          <a:p>
            <a:r>
              <a:t>Maintaining human oversight is crucial in AI-assisted judicial decision-making.</a:t>
            </a:r>
          </a:p>
          <a:p>
            <a:r>
              <a:t>Transparency and explainability in AI systems are vital for public trust in the justice system.</a:t>
            </a:r>
          </a:p>
          <a:p>
            <a:r>
              <a:t>Interdisciplinary collaboration is necessary for developing ethically sound AI solutions for judiciary.</a:t>
            </a:r>
          </a:p>
          <a:p>
            <a:r>
              <a:t>The future of AI in judiciary requires balancing technological advancement with core principles of justice.</a:t>
            </a:r>
          </a:p>
        </p:txBody>
      </p:sp>
    </p:spTree>
    <p:extLst>
      <p:ext uri="{BB962C8B-B14F-4D97-AF65-F5344CB8AC3E}">
        <p14:creationId xmlns:p14="http://schemas.microsoft.com/office/powerpoint/2010/main" val="2139627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4035</Words>
  <Application>Microsoft Office PowerPoint</Application>
  <PresentationFormat>Широкоэкранный</PresentationFormat>
  <Paragraphs>302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E-Judiciary</vt:lpstr>
      <vt:lpstr>Evolution of E-Judiciary</vt:lpstr>
      <vt:lpstr>Components of Modern E-Judiciary Systems</vt:lpstr>
      <vt:lpstr>Legal Framework for E-Judiciary</vt:lpstr>
      <vt:lpstr>Challenges in E-Judiciary Implementation</vt:lpstr>
      <vt:lpstr>Opportunities and Benefits of E-Judiciary</vt:lpstr>
      <vt:lpstr>E-Judiciary and Access to Justice</vt:lpstr>
      <vt:lpstr>E-Judiciary and Judicial Independence</vt:lpstr>
      <vt:lpstr>International Standards and Best Practices for E-Judiciary</vt:lpstr>
      <vt:lpstr>Future of E-Judiciary</vt:lpstr>
      <vt:lpstr>Introduction to E-Justice</vt:lpstr>
      <vt:lpstr>Development of E-Justice</vt:lpstr>
      <vt:lpstr>Principles of E-Justice</vt:lpstr>
      <vt:lpstr>Legal Framework for E-Justice</vt:lpstr>
      <vt:lpstr>E-Filing and Case Management Systems</vt:lpstr>
      <vt:lpstr>Virtual Hearings and Online Dispute Resolution (ODR)</vt:lpstr>
      <vt:lpstr>Digital Evidence Management</vt:lpstr>
      <vt:lpstr>Judicial Decision Support Systems</vt:lpstr>
      <vt:lpstr>Data Protection and Cybersecurity in E-Justice</vt:lpstr>
      <vt:lpstr>Impact of E-Justice on Court Systems</vt:lpstr>
      <vt:lpstr>Metadata in Electronic Evidence</vt:lpstr>
      <vt:lpstr>Legal Framework for Metadata as Evidence</vt:lpstr>
      <vt:lpstr>Handling Metadata in Court Proceedings</vt:lpstr>
      <vt:lpstr>Best Evidence Rule and Electronic Documents</vt:lpstr>
      <vt:lpstr>Hearsay Rules and Electronic Evidence</vt:lpstr>
      <vt:lpstr>Chain of Custody for Digital Evidence</vt:lpstr>
      <vt:lpstr>Digital Forensics in Metadata Analysis</vt:lpstr>
      <vt:lpstr>Cross-border and Jurisdictional Issues</vt:lpstr>
      <vt:lpstr>Assessing Electronic Evidence Reliability</vt:lpstr>
      <vt:lpstr>Future Considerations for Metadata in Judicial Proceedings</vt:lpstr>
      <vt:lpstr>Introduction to E-Court Document Management</vt:lpstr>
      <vt:lpstr>Legal Frameworks for E-Court Document Management</vt:lpstr>
      <vt:lpstr>E-filing Systems</vt:lpstr>
      <vt:lpstr>Document Storage and Retrieval Systems</vt:lpstr>
      <vt:lpstr>Metadata Management</vt:lpstr>
      <vt:lpstr>Digital Signatures and Authentication</vt:lpstr>
      <vt:lpstr>Interoperability and Data Exchange Standards</vt:lpstr>
      <vt:lpstr>Security and Privacy in E-Court Document Management</vt:lpstr>
      <vt:lpstr>Challenges in Implementing E-Court Document Management</vt:lpstr>
      <vt:lpstr>Future of E-Court Document Management</vt:lpstr>
      <vt:lpstr>Introduction to AI in Judicial Activities</vt:lpstr>
      <vt:lpstr>AI-Assisted Legal Research and Analysis</vt:lpstr>
      <vt:lpstr>AI in Case Management and Judicial Administration</vt:lpstr>
      <vt:lpstr>AI-Assisted Decision Support for Judges</vt:lpstr>
      <vt:lpstr>AI in Court Proceedings and Evidence Analysis</vt:lpstr>
      <vt:lpstr>Ethical Considerations in AI Judicial Activities</vt:lpstr>
      <vt:lpstr>Legal Framework for AI in Judicial Systems</vt:lpstr>
      <vt:lpstr>Challenges in Implementing AI in Judicial Settings</vt:lpstr>
      <vt:lpstr>Global AI Adoption in Judicial Systems</vt:lpstr>
      <vt:lpstr>Future of AI in Judicial Activities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E-Judiciary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2024-09-09T18:54:00Z</dcterms:modified>
  <cp:category/>
</cp:coreProperties>
</file>