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60" r:id="rId52"/>
    <p:sldId id="359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61" r:id="rId10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102" y="14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47B82-8691-47A5-8350-43560D51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0"/>
            <a:ext cx="12191998" cy="6857999"/>
          </a:xfrm>
        </p:spPr>
      </p:pic>
    </p:spTree>
    <p:extLst>
      <p:ext uri="{BB962C8B-B14F-4D97-AF65-F5344CB8AC3E}">
        <p14:creationId xmlns:p14="http://schemas.microsoft.com/office/powerpoint/2010/main" val="83599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E-Advocacy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E-Advocacy transforms legal practice through digital technologies, enhancing service delivery and justice access.</a:t>
            </a:r>
          </a:p>
          <a:p>
            <a:r>
              <a:t>It includes online consultations, digital submissions, virtual hearings, and AI-assisted research.</a:t>
            </a:r>
          </a:p>
          <a:p>
            <a:r>
              <a:t>E-Advocacy improves efficiency and sustainability in legal practice.</a:t>
            </a:r>
          </a:p>
          <a:p>
            <a:r>
              <a:t>The transformation encompasses all aspects of legal work, from client interactions to court proceedings.</a:t>
            </a:r>
          </a:p>
          <a:p>
            <a:r>
              <a:t>E-Advocacy requires comprehensive strategies that balance innovation with ethical considerations and accessibility concerns.</a:t>
            </a:r>
          </a:p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Tools in Legal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Case management systems like Clio streamline client communication in modern legal practice.</a:t>
            </a:r>
          </a:p>
          <a:p>
            <a:r>
              <a:t>E-discovery platforms such as Relativity enhance document review processes for lawyers.</a:t>
            </a:r>
          </a:p>
          <a:p>
            <a:r>
              <a:t>AI-powered research platforms like LexisNexis offer predictive capabilities to legal practitioners.</a:t>
            </a:r>
          </a:p>
          <a:p>
            <a:r>
              <a:t>E-filing systems reduce administrative burdens in legal proceedings.</a:t>
            </a:r>
          </a:p>
          <a:p>
            <a:r>
              <a:t>These digital tools create "legal ecosystems," enhancing service delivery and efficiency in legal practice.</a:t>
            </a:r>
          </a:p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Virtual Courts and Online Dispute Resolution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Virtual courts and online dispute resolution (ODR) systems transform justice administration.</a:t>
            </a:r>
          </a:p>
          <a:p>
            <a:r>
              <a:t>The UK's Online Court and Canada's Civil Resolution Tribunal exemplify successful ODR implementations.</a:t>
            </a:r>
          </a:p>
          <a:p>
            <a:r>
              <a:t>AI-powered systems in ODR raise questions about the role of human judgment in legal decisions.</a:t>
            </a:r>
          </a:p>
          <a:p>
            <a:r>
              <a:t>Cross-border proceedings in virtual courts present jurisdictional challenges.</a:t>
            </a:r>
          </a:p>
          <a:p>
            <a:r>
              <a:t>These developments highlight the potential and challenges of digitizing court processes, balancing improved access with technological concerns.</a:t>
            </a:r>
          </a:p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AI and Machine Learning in Legal Advocacy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AI and machine learning enhance legal research, analysis, and decision-making processes.</a:t>
            </a:r>
          </a:p>
          <a:p>
            <a:r>
              <a:t>Tools like ROSS Intelligence provide predictive insights for legal practitioners.</a:t>
            </a:r>
          </a:p>
          <a:p>
            <a:r>
              <a:t>AI-powered writing assistants enhance legal drafting efficiency.</a:t>
            </a:r>
          </a:p>
          <a:p>
            <a:r>
              <a:t>The impact of AI on junior lawyers' roles and development is a subject of ongoing debate.</a:t>
            </a:r>
          </a:p>
          <a:p>
            <a:r>
              <a:t>This transformation highlights AI's potential to enhance legal work while raising important ethical and professional considerations.</a:t>
            </a:r>
          </a:p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Cybersecurity and Data Protection in E-Advocacy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ABA guidelines emphasize the importance of secure client communication in digital legal practice.</a:t>
            </a:r>
          </a:p>
          <a:p>
            <a:r>
              <a:t>GDPR significantly impacts law firms' data practices and privacy policies.</a:t>
            </a:r>
          </a:p>
          <a:p>
            <a:r>
              <a:t>Common cybersecurity threats in legal practice include phishing and ransomware attacks.</a:t>
            </a:r>
          </a:p>
          <a:p>
            <a:r>
              <a:t>Remote work introduces new cybersecurity challenges for legal professionals.</a:t>
            </a:r>
          </a:p>
          <a:p>
            <a:r>
              <a:t>These issues underscore the need for lawyers to develop technological competence in cybersecurity to protect client confidentiality.</a:t>
            </a:r>
          </a:p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Ethical Considerations in E-Advocacy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E-Advocacy raises ethical considerations that challenge traditional notions of professional responsibility in legal practice.</a:t>
            </a:r>
          </a:p>
          <a:p>
            <a:r>
              <a:t>The ABA Model Rules are being reinterpreted to address the ethical implications of digital legal practice.</a:t>
            </a:r>
          </a:p>
          <a:p>
            <a:r>
              <a:t>Maintaining attorney-client privilege in digital communications is crucial for ethical E-Advocacy.</a:t>
            </a:r>
          </a:p>
          <a:p>
            <a:r>
              <a:t>Virtual client relationships and online marketing require careful ethical navigation by lawyers.</a:t>
            </a:r>
          </a:p>
          <a:p>
            <a:r>
              <a:t>"Digital ethics" is emerging as a holistic framework to address ethical challenges in E-Advocacy.</a:t>
            </a:r>
          </a:p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Cross-Border and Jurisdictional Issues in E-Advocacy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Digital technologies globalize legal services, raising complex cross-border and jurisdictional issues.</a:t>
            </a:r>
          </a:p>
          <a:p>
            <a:r>
              <a:t>Cloud computing challenges traditional notions of data sovereignty in legal practice.</a:t>
            </a:r>
          </a:p>
          <a:p>
            <a:r>
              <a:t>UNCITRAL provides a framework for addressing electronic records in international legal contexts.</a:t>
            </a:r>
          </a:p>
          <a:p>
            <a:r>
              <a:t>Data localization laws significantly impact international legal practice.</a:t>
            </a:r>
          </a:p>
          <a:p>
            <a:r>
              <a:t>These issues highlight the complex interplay between national laws and global digital practice in E-Advocacy.</a:t>
            </a:r>
          </a:p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Legal Education and Professional Development for E-Advocacy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Law schools are integrating legal technology courses to prepare future lawyers for E-Advocacy.</a:t>
            </a:r>
          </a:p>
          <a:p>
            <a:r>
              <a:t>Continuing Legal Education (CLE) programs are expanding their technology-related offerings.</a:t>
            </a:r>
          </a:p>
          <a:p>
            <a:r>
              <a:t>Legal hackathons foster innovation and technological competence among legal professionals.</a:t>
            </a:r>
          </a:p>
          <a:p>
            <a:r>
              <a:t>Professional associations are providing specialized technology training for practicing lawyers.</a:t>
            </a:r>
          </a:p>
          <a:p>
            <a:r>
              <a:t>This evolution reflects the changing nature of legal practice, emphasizing the need for continuous learning in technology.</a:t>
            </a:r>
          </a:p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E-Advocacy and Access to Justice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Online self-help tools empower pro se litigants, enhancing access to justice.</a:t>
            </a:r>
          </a:p>
          <a:p>
            <a:r>
              <a:t>AI chatbots provide basic legal information to the public, improving legal awareness.</a:t>
            </a:r>
          </a:p>
          <a:p>
            <a:r>
              <a:t>Virtual courts reduce access barriers, particularly for geographically distant or mobility-impaired individuals.</a:t>
            </a:r>
          </a:p>
          <a:p>
            <a:r>
              <a:t>The digital divide remains a significant concern in ensuring equitable access to E-Advocacy tools.</a:t>
            </a:r>
          </a:p>
          <a:p>
            <a:r>
              <a:t>These developments highlight E-Advocacy's potential to enhance justice access while emphasizing the need for digital inclusion strategies.</a:t>
            </a:r>
          </a:p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E-Prosecutorial Supervision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E-Prosecutorial Supervision oversees cybercrime investigation and law enforcement in the digital realm.</a:t>
            </a:r>
          </a:p>
          <a:p>
            <a:r>
              <a:t>Key areas include cybercrime investigation, digital evidence collection, and online law enforcement activities.</a:t>
            </a:r>
          </a:p>
          <a:p>
            <a:r>
              <a:t>The Budapest Convention provides a framework for international cooperation in cybercrime cases.</a:t>
            </a:r>
          </a:p>
          <a:p>
            <a:r>
              <a:t>Specialized cybercrime units are being established in prosecution offices to handle digital crimes.</a:t>
            </a:r>
          </a:p>
          <a:p>
            <a:r>
              <a:t>E-Prosecutorial Supervision reflects the evolving nature of criminal activity in cyberspace, requiring prosecutors to adapt traditional oversight methods.</a:t>
            </a:r>
          </a:p>
        </p:txBody>
      </p:sp>
    </p:spTree>
    <p:extLst>
      <p:ext uri="{BB962C8B-B14F-4D97-AF65-F5344CB8AC3E}">
        <p14:creationId xmlns:p14="http://schemas.microsoft.com/office/powerpoint/2010/main" val="2667128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Legal Framework for E-Prosecutorial Supervision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E-Prosecutorial Supervision's legal framework combines traditional powers with cyber-specific legislation.</a:t>
            </a:r>
          </a:p>
          <a:p>
            <a:r>
              <a:t>Key laws include the US Computer Fraud and Abuse Act and EU Directive on Attacks against Information Systems.</a:t>
            </a:r>
          </a:p>
          <a:p>
            <a:r>
              <a:t>Landmark cases like United States v. Nosal clarify the interpretation of digital crimes.</a:t>
            </a:r>
          </a:p>
          <a:p>
            <a:r>
              <a:t>Data protection laws like GDPR constrain prosecutorial powers in handling digital evidence.</a:t>
            </a:r>
          </a:p>
          <a:p>
            <a:r>
              <a:t>Cross-border cooperation is facilitated by agreements like the US-UK CLOUD Act.</a:t>
            </a:r>
          </a:p>
        </p:txBody>
      </p:sp>
    </p:spTree>
    <p:extLst>
      <p:ext uri="{BB962C8B-B14F-4D97-AF65-F5344CB8AC3E}">
        <p14:creationId xmlns:p14="http://schemas.microsoft.com/office/powerpoint/2010/main" val="109040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Entities Overseen in Cybercrime 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E-Prosecutorial Supervision oversees cybercrime units and digital forensics labs in law enforcement agencies.</a:t>
            </a:r>
          </a:p>
          <a:p>
            <a:r>
              <a:t>Prosecutors supervise electronic surveillance operations and undercover online operations.</a:t>
            </a:r>
          </a:p>
          <a:p>
            <a:r>
              <a:t>Public-private partnerships in cybercrime investigations fall under prosecutorial oversight.</a:t>
            </a:r>
          </a:p>
          <a:p>
            <a:r>
              <a:t>Cryptocurrency investigations present new challenges for prosecutorial supervision.</a:t>
            </a:r>
          </a:p>
          <a:p>
            <a:r>
              <a:t>Prosecutors ensure legal compliance, evidence integrity, and balance between investigative needs and privacy rights.</a:t>
            </a:r>
          </a:p>
        </p:txBody>
      </p:sp>
    </p:spTree>
    <p:extLst>
      <p:ext uri="{BB962C8B-B14F-4D97-AF65-F5344CB8AC3E}">
        <p14:creationId xmlns:p14="http://schemas.microsoft.com/office/powerpoint/2010/main" val="1394642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Prosecutorial Powers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Prosecutors have the power to obtain digital evidence and authorize electronic surveillance in cybercrime cases.</a:t>
            </a:r>
          </a:p>
          <a:p>
            <a:r>
              <a:t>Issuing preservation orders for digital data is a key prosecutorial power in cyberspace investigations.</a:t>
            </a:r>
          </a:p>
          <a:p>
            <a:r>
              <a:t>Prosecutors can compel device decryption within the bounds of legal frameworks.</a:t>
            </a:r>
          </a:p>
          <a:p>
            <a:r>
              <a:t>Coordination of international investigations falls under prosecutorial authority in cybercrime cases.</a:t>
            </a:r>
          </a:p>
          <a:p>
            <a:r>
              <a:t>Prosecutors oversee the use of hacking tools by law enforcement, ensuring legal and ethical compliance.</a:t>
            </a:r>
          </a:p>
        </p:txBody>
      </p:sp>
    </p:spTree>
    <p:extLst>
      <p:ext uri="{BB962C8B-B14F-4D97-AF65-F5344CB8AC3E}">
        <p14:creationId xmlns:p14="http://schemas.microsoft.com/office/powerpoint/2010/main" val="1507603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Evidence Collection and Preservation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Prosecutors ensure adherence to guidelines like the ACPO Good Practice Guide for digital evidence handling.</a:t>
            </a:r>
          </a:p>
          <a:p>
            <a:r>
              <a:t>Oversight of the chain of custody and forensic imaging of digital evidence is a crucial prosecutorial responsibility.</a:t>
            </a:r>
          </a:p>
          <a:p>
            <a:r>
              <a:t>Prosecutors guide the collection of cloud storage evidence, addressing unique challenges in this domain.</a:t>
            </a:r>
          </a:p>
          <a:p>
            <a:r>
              <a:t>Preserving volatile data in cybercrime investigations falls under prosecutorial supervision.</a:t>
            </a:r>
          </a:p>
          <a:p>
            <a:r>
              <a:t>Prosecutors oversee the use of hash value databases for contraband detection in digital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952771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Prosecutorial Oversight of Online Surveillance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Prosecutors review and authorize electronic surveillance orders in cybercrime investigations.</a:t>
            </a:r>
          </a:p>
          <a:p>
            <a:r>
              <a:t>Oversight of bulk data collection ensures compliance with legal and constitutional requirements.</a:t>
            </a:r>
          </a:p>
          <a:p>
            <a:r>
              <a:t>Prosecutors monitor the use of IMSI catchers and geofencing warrants in digital investigations.</a:t>
            </a:r>
          </a:p>
          <a:p>
            <a:r>
              <a:t>Guidance on the appropriate use of facial recognition technologies falls under prosecutorial responsibility.</a:t>
            </a:r>
          </a:p>
          <a:p>
            <a:r>
              <a:t>This oversight reflects the tension between investigative capabilities and privacy rights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3480974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Guidance on Cybercrime Investigation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Prosecutors develop guidelines for online undercover operations in cybercrime investigations.</a:t>
            </a:r>
          </a:p>
          <a:p>
            <a:r>
              <a:t>Oversight of social engineering tactics used in digital investigations is a key prosecutorial responsibility.</a:t>
            </a:r>
          </a:p>
          <a:p>
            <a:r>
              <a:t>Prosecutors provide guidance on the legal use of honeypots and malware in cybercrime investigations.</a:t>
            </a:r>
          </a:p>
          <a:p>
            <a:r>
              <a:t>Dark web and cryptocurrency investigations require specialized prosecutorial knowledge and guidance.</a:t>
            </a:r>
          </a:p>
          <a:p>
            <a:r>
              <a:t>Prosecutors navigate legal debates surrounding investigative malware use in cybercrime cases.</a:t>
            </a:r>
          </a:p>
        </p:txBody>
      </p:sp>
    </p:spTree>
    <p:extLst>
      <p:ext uri="{BB962C8B-B14F-4D97-AF65-F5344CB8AC3E}">
        <p14:creationId xmlns:p14="http://schemas.microsoft.com/office/powerpoint/2010/main" val="3357964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Cooperation in E-Prosecutorial Supervision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Prosecutors facilitate mutual legal assistance in cross-border cybercrime investigations.</a:t>
            </a:r>
          </a:p>
          <a:p>
            <a:r>
              <a:t>Navigation of cross-border evidence gathering challenges falls under prosecutorial responsibility.</a:t>
            </a:r>
          </a:p>
          <a:p>
            <a:r>
              <a:t>Prosecutors coordinate multi-jurisdictional investigations in complex cybercrime cases.</a:t>
            </a:r>
          </a:p>
          <a:p>
            <a:r>
              <a:t>Collaboration with international organizations like INTERPOL is a key aspect of E-Prosecutorial Supervision.</a:t>
            </a:r>
          </a:p>
          <a:p>
            <a:r>
              <a:t>Prosecutors utilize tools like joint investigation teams in international cybercrime cases.</a:t>
            </a:r>
          </a:p>
        </p:txBody>
      </p:sp>
    </p:spTree>
    <p:extLst>
      <p:ext uri="{BB962C8B-B14F-4D97-AF65-F5344CB8AC3E}">
        <p14:creationId xmlns:p14="http://schemas.microsoft.com/office/powerpoint/2010/main" val="2239311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Ethical Considerations in E-Prosecutorial Supervision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Prosecutors adhere to specific cybercrime ethical guidelines in their supervisory role.</a:t>
            </a:r>
          </a:p>
          <a:p>
            <a:r>
              <a:t>Balancing privacy rights with law enforcement needs is a key ethical consideration for prosecutors.</a:t>
            </a:r>
          </a:p>
          <a:p>
            <a:r>
              <a:t>Ethical management of public-private partnerships in cybercrime investigations falls under prosecutorial responsibility.</a:t>
            </a:r>
          </a:p>
          <a:p>
            <a:r>
              <a:t>Prosecutors address ethical concerns about intrusive surveillance technologies in cybercrime cases.</a:t>
            </a:r>
          </a:p>
          <a:p>
            <a:r>
              <a:t>The use of AI in decision-making processes is subject to ethical scrutiny by prosecutors.</a:t>
            </a:r>
          </a:p>
        </p:txBody>
      </p:sp>
    </p:spTree>
    <p:extLst>
      <p:ext uri="{BB962C8B-B14F-4D97-AF65-F5344CB8AC3E}">
        <p14:creationId xmlns:p14="http://schemas.microsoft.com/office/powerpoint/2010/main" val="1255553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Future Challenges in E-Prosecutorial Supervision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Adapting legal frameworks to rapidly evolving technology is a key future challenge for E-Prosecutorial Supervision.</a:t>
            </a:r>
          </a:p>
          <a:p>
            <a:r>
              <a:t>Continuous training for prosecutors in cybercrime-related technologies is essential for effective oversight.</a:t>
            </a:r>
          </a:p>
          <a:p>
            <a:r>
              <a:t>Balancing effective law enforcement with individual rights remains a crucial challenge in the digital age.</a:t>
            </a:r>
          </a:p>
          <a:p>
            <a:r>
              <a:t>Enhancing international cooperation in cybercrime cases is a priority for future E-Prosecutorial Supervision.</a:t>
            </a:r>
          </a:p>
          <a:p>
            <a:r>
              <a:t>Maintaining public trust while leveraging advanced technologies for oversight is a critical future consideration.</a:t>
            </a:r>
          </a:p>
        </p:txBody>
      </p:sp>
    </p:spTree>
    <p:extLst>
      <p:ext uri="{BB962C8B-B14F-4D97-AF65-F5344CB8AC3E}">
        <p14:creationId xmlns:p14="http://schemas.microsoft.com/office/powerpoint/2010/main" val="233810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 Police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 Police are specialized law enforcement units combating digital crimes.</a:t>
            </a:r>
          </a:p>
          <a:p>
            <a:r>
              <a:t>These units investigate cybercrimes, conduct digital forensics, and gather cyber intelligence.</a:t>
            </a:r>
          </a:p>
          <a:p>
            <a:r>
              <a:t>The IC3 reported 791,790 cybercrime complaints in 2020, with losses exceeding $4.2 billion.</a:t>
            </a:r>
          </a:p>
          <a:p>
            <a:r>
              <a:t>International initiatives like Europol's EC3 foster global collaboration in combating cybercrime.</a:t>
            </a:r>
          </a:p>
          <a:p>
            <a:r>
              <a:t>Cyber Police work requires a blend of law enforcement, computer science, and digital forensics skills.</a:t>
            </a:r>
          </a:p>
        </p:txBody>
      </p:sp>
    </p:spTree>
    <p:extLst>
      <p:ext uri="{BB962C8B-B14F-4D97-AF65-F5344CB8AC3E}">
        <p14:creationId xmlns:p14="http://schemas.microsoft.com/office/powerpoint/2010/main" val="1870030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Structure of Cyber Police Units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 Police units typically integrate within broader law enforcement agencies, such as the FBI's Cyber Division.</a:t>
            </a:r>
          </a:p>
          <a:p>
            <a:r>
              <a:t>These units often have specialized sub-units for forensics, intelligence, and specific cybercrimes.</a:t>
            </a:r>
          </a:p>
          <a:p>
            <a:r>
              <a:t>Civilian specialists are increasingly integrated into Cyber Police units to provide technical expertise.</a:t>
            </a:r>
          </a:p>
          <a:p>
            <a:r>
              <a:t>International bodies like Interpol's Cybercrime Directorate facilitate cross-border investigations.</a:t>
            </a:r>
          </a:p>
          <a:p>
            <a:r>
              <a:t>Public-private partnerships, like the NCFTA in the US, are integral to Cyber Police operations.</a:t>
            </a:r>
          </a:p>
        </p:txBody>
      </p:sp>
    </p:spTree>
    <p:extLst>
      <p:ext uri="{BB962C8B-B14F-4D97-AF65-F5344CB8AC3E}">
        <p14:creationId xmlns:p14="http://schemas.microsoft.com/office/powerpoint/2010/main" val="2599664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Cyber Police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 Police operations are governed by traditional laws, specialized cybercrime legislation, and evolving case law.</a:t>
            </a:r>
          </a:p>
          <a:p>
            <a:r>
              <a:t>Key legislation includes the US CFAA and EU Directive on Attacks against Information Systems.</a:t>
            </a:r>
          </a:p>
          <a:p>
            <a:r>
              <a:t>Landmark cases like Riley v. California shape digital investigation practices in cybercrime.</a:t>
            </a:r>
          </a:p>
          <a:p>
            <a:r>
              <a:t>Data protection laws like GDPR constrain Cyber Police activities and data handling.</a:t>
            </a:r>
          </a:p>
          <a:p>
            <a:r>
              <a:t>The Budapest Convention provides an international framework for cross-border cybercrime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14036460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Tasks of Cyber Police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 Police tasks include investigating cybercrimes and collecting digital evidence.</a:t>
            </a:r>
          </a:p>
          <a:p>
            <a:r>
              <a:t>These units conduct undercover operations and gather cyber intelligence to combat digital threats.</a:t>
            </a:r>
          </a:p>
          <a:p>
            <a:r>
              <a:t>Protecting critical infrastructure from cyber attacks is a key responsibility of Cyber Police.</a:t>
            </a:r>
          </a:p>
          <a:p>
            <a:r>
              <a:t>Cyber Police engage in public education to raise awareness about cybercrime and online safety.</a:t>
            </a:r>
          </a:p>
          <a:p>
            <a:r>
              <a:t>International coordination is crucial for Cyber Police in transnational cybercrime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32271688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Advanced Investigation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Cyber Police employ OSINT gathering and network forensics in their investigations.</a:t>
            </a:r>
          </a:p>
          <a:p>
            <a:r>
              <a:t>Malware reverse engineering is a crucial technique for understanding cyber threats.</a:t>
            </a:r>
          </a:p>
          <a:p>
            <a:r>
              <a:t>Blockchain analysis is used for investigating cryptocurrency-related crimes.</a:t>
            </a:r>
          </a:p>
          <a:p>
            <a:r>
              <a:t>Dark web investigations require specialized approaches and tools.</a:t>
            </a:r>
          </a:p>
          <a:p>
            <a:r>
              <a:t>AI and machine learning enhance pattern analysis and prediction in cybercrime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5354699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Forensics in Cyber Police 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Digital forensics practices include securing crime scenes and performing forensic imaging of devices.</a:t>
            </a:r>
          </a:p>
          <a:p>
            <a:r>
              <a:t>Live memory analysis is crucial for capturing volatile data in cybercrime investigations.</a:t>
            </a:r>
          </a:p>
          <a:p>
            <a:r>
              <a:t>Network forensics and cloud computing present new challenges in digital evidence collection.</a:t>
            </a:r>
          </a:p>
          <a:p>
            <a:r>
              <a:t>Mobile device forensics is essential given the ubiquity of smartphones in modern cybercrime.</a:t>
            </a:r>
          </a:p>
          <a:p>
            <a:r>
              <a:t>Hash databases aid in identifying illegal content during digital forensic analysis.</a:t>
            </a:r>
          </a:p>
        </p:txBody>
      </p:sp>
    </p:spTree>
    <p:extLst>
      <p:ext uri="{BB962C8B-B14F-4D97-AF65-F5344CB8AC3E}">
        <p14:creationId xmlns:p14="http://schemas.microsoft.com/office/powerpoint/2010/main" val="40511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 Intelligence Gathering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Tools like IBM X-Force Exchange facilitate threat information sharing among Cyber Police units.</a:t>
            </a:r>
          </a:p>
          <a:p>
            <a:r>
              <a:t>Cyber threat actor profiling analyzes tactics and techniques used by cybercriminals.</a:t>
            </a:r>
          </a:p>
          <a:p>
            <a:r>
              <a:t>Dark web monitoring is employed to track illicit activities and emerging cyber threats.</a:t>
            </a:r>
          </a:p>
          <a:p>
            <a:r>
              <a:t>Social media analysis aids in threat detection and investigation of online criminal activities.</a:t>
            </a:r>
          </a:p>
          <a:p>
            <a:r>
              <a:t>Predictive analytics enhance threat forecasting capabilities of Cyber Police units.</a:t>
            </a:r>
          </a:p>
        </p:txBody>
      </p:sp>
    </p:spTree>
    <p:extLst>
      <p:ext uri="{BB962C8B-B14F-4D97-AF65-F5344CB8AC3E}">
        <p14:creationId xmlns:p14="http://schemas.microsoft.com/office/powerpoint/2010/main" val="1501954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Cooperation in Cybercrime Combat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Organizations like Interpol facilitate cross-border investigations in cybercrime cases.</a:t>
            </a:r>
          </a:p>
          <a:p>
            <a:r>
              <a:t>Mutual Legal Assistance Treaties (MLATs) enable formal evidence gathering across borders.</a:t>
            </a:r>
          </a:p>
          <a:p>
            <a:r>
              <a:t>Informal networks like the G7's 24/7 Network facilitate rapid information exchange in cyber investigations.</a:t>
            </a:r>
          </a:p>
          <a:p>
            <a:r>
              <a:t>Joint Investigation Teams allow real-time collaboration in international cybercrime cases.</a:t>
            </a:r>
          </a:p>
          <a:p>
            <a:r>
              <a:t>Efforts to harmonize cybercrime laws internationally aim to improve cooperation among Cyber Police units.</a:t>
            </a:r>
          </a:p>
        </p:txBody>
      </p:sp>
    </p:spTree>
    <p:extLst>
      <p:ext uri="{BB962C8B-B14F-4D97-AF65-F5344CB8AC3E}">
        <p14:creationId xmlns:p14="http://schemas.microsoft.com/office/powerpoint/2010/main" val="594794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Specialized Tools for Cyber Police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Digital forensics suites and network analysis tools are essential for Cyber Police investigations.</a:t>
            </a:r>
          </a:p>
          <a:p>
            <a:r>
              <a:t>Malware analysis platforms help in understanding and combating cyber threats.</a:t>
            </a:r>
          </a:p>
          <a:p>
            <a:r>
              <a:t>Cryptocurrency tracing software is crucial for investigating financial cybercrimes.</a:t>
            </a:r>
          </a:p>
          <a:p>
            <a:r>
              <a:t>OSINT tools gather public information to support cybercrime investigations.</a:t>
            </a:r>
          </a:p>
          <a:p>
            <a:r>
              <a:t>Data visualization aids in understanding complex datasets in cyber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15105649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Ongoing Challenges for Cyber Police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Rapid technological advancement often outpaces law enforcement capabilities in cybercrime combat.</a:t>
            </a:r>
          </a:p>
          <a:p>
            <a:r>
              <a:t>Balancing investigations with civil liberties remains a crucial challenge for Cyber Police.</a:t>
            </a:r>
          </a:p>
          <a:p>
            <a:r>
              <a:t>International cooperation is hindered by legal and political differences among countries.</a:t>
            </a:r>
          </a:p>
          <a:p>
            <a:r>
              <a:t>Anonymity and encryption technologies obstruct many cybercrime investigations.</a:t>
            </a:r>
          </a:p>
          <a:p>
            <a:r>
              <a:t>Emerging technologies like quantum computing pose new challenges and opportunities for Cyber Police.</a:t>
            </a:r>
          </a:p>
        </p:txBody>
      </p:sp>
    </p:spTree>
    <p:extLst>
      <p:ext uri="{BB962C8B-B14F-4D97-AF65-F5344CB8AC3E}">
        <p14:creationId xmlns:p14="http://schemas.microsoft.com/office/powerpoint/2010/main" val="17047156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Overview of High-Tech Crime Units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High-Tech Crime Units are critical components of modern law enforcement, addressing technology-facilitated crimes.</a:t>
            </a:r>
          </a:p>
          <a:p>
            <a:r>
              <a:t>These units investigate cyber-enabled crimes, conduct digital forensics, and support traditional investigations.</a:t>
            </a:r>
          </a:p>
          <a:p>
            <a:r>
              <a:t>The IC3 reported 791,790 cybercrime complaints in 2020, with losses exceeding $4.2 billion.</a:t>
            </a:r>
          </a:p>
          <a:p>
            <a:r>
              <a:t>International initiatives like the Council of Europe's Octopus Project foster global collaboration in combating cybercrime.</a:t>
            </a:r>
          </a:p>
          <a:p>
            <a:r>
              <a:t>High-Tech Crime Units require a blend of law enforcement, computer science, and forensic skills.</a:t>
            </a:r>
          </a:p>
        </p:txBody>
      </p:sp>
    </p:spTree>
    <p:extLst>
      <p:ext uri="{BB962C8B-B14F-4D97-AF65-F5344CB8AC3E}">
        <p14:creationId xmlns:p14="http://schemas.microsoft.com/office/powerpoint/2010/main" val="8856482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FBI's Cyber Division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FBI's Cyber Division, established in 2002, focuses on computer intrusions, internet fraud, and online child exploitation.</a:t>
            </a:r>
          </a:p>
          <a:p>
            <a:r>
              <a:t>It deploys Cyber Action Teams for rapid response to significant cybercrime incidents.</a:t>
            </a:r>
          </a:p>
          <a:p>
            <a:r>
              <a:t>The division implements the National Cyber Strategy and addresses national security threats in cyberspace.</a:t>
            </a:r>
          </a:p>
          <a:p>
            <a:r>
              <a:t>It collaborates with the NCIJTF and private sector partners to combat cyber threats.</a:t>
            </a:r>
          </a:p>
          <a:p>
            <a:r>
              <a:t>The Internet Crime Complaint Center (IC3) serves as a crucial resource for cybercrime reporting and analysis.</a:t>
            </a:r>
          </a:p>
        </p:txBody>
      </p:sp>
    </p:spTree>
    <p:extLst>
      <p:ext uri="{BB962C8B-B14F-4D97-AF65-F5344CB8AC3E}">
        <p14:creationId xmlns:p14="http://schemas.microsoft.com/office/powerpoint/2010/main" val="32573479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UK's National Cyber Crime Unit (NCCU)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UK's National Cyber Crime Unit operates within the National Crime Agency, focusing on intelligence gathering and criminal investigation.</a:t>
            </a:r>
          </a:p>
          <a:p>
            <a:r>
              <a:t>Key operations of the NCCU include the Shylock banking malware takedown.</a:t>
            </a:r>
          </a:p>
          <a:p>
            <a:r>
              <a:t>The NCCU implements the UK's Cyber Security Strategy, collaborating with the National Cyber Security Centre.</a:t>
            </a:r>
          </a:p>
          <a:p>
            <a:r>
              <a:t>Its Cyber Choices program aims to prevent cybercrime through education and outreach.</a:t>
            </a:r>
          </a:p>
          <a:p>
            <a:r>
              <a:t>The unit participates in international taskforces and addresses emerging threats like cryptocurrency-enabled crimes.</a:t>
            </a:r>
          </a:p>
        </p:txBody>
      </p:sp>
    </p:spTree>
    <p:extLst>
      <p:ext uri="{BB962C8B-B14F-4D97-AF65-F5344CB8AC3E}">
        <p14:creationId xmlns:p14="http://schemas.microsoft.com/office/powerpoint/2010/main" val="40825046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Germany's BKA Cybercrime Division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Germany's BKA Cybercrime Division operates under the country's Cyber Security Strategy, investigating organized cybercrime.</a:t>
            </a:r>
          </a:p>
          <a:p>
            <a:r>
              <a:t>Notable operations include the Wall Street Market dark web takedown.</a:t>
            </a:r>
          </a:p>
          <a:p>
            <a:r>
              <a:t>The division collaborates with the Cyber-AZ and participates in Europol's EC3.</a:t>
            </a:r>
          </a:p>
          <a:p>
            <a:r>
              <a:t>It addresses challenges like end-to-end encryption and cryptocurrency crimes.</a:t>
            </a:r>
          </a:p>
          <a:p>
            <a:r>
              <a:t>The division's mandate expanded with the IT Security Act 2.0, particularly in critical infrastructure protection.</a:t>
            </a:r>
          </a:p>
        </p:txBody>
      </p:sp>
    </p:spTree>
    <p:extLst>
      <p:ext uri="{BB962C8B-B14F-4D97-AF65-F5344CB8AC3E}">
        <p14:creationId xmlns:p14="http://schemas.microsoft.com/office/powerpoint/2010/main" val="39807829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Japan's National Police Agency Cybercrime Division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Japan's National Police Agency Cybercrime Division focuses on cybercrime investigation and critical infrastructure protection.</a:t>
            </a:r>
          </a:p>
          <a:p>
            <a:r>
              <a:t>Notable cases include the Nintendo data breach and Coincheck cryptocurrency heist investigation.</a:t>
            </a:r>
          </a:p>
          <a:p>
            <a:r>
              <a:t>The division implements Japan's Cybersecurity Strategy, collaborating with the National center of Incident readiness and Strategy for Cybersecurity.</a:t>
            </a:r>
          </a:p>
          <a:p>
            <a:r>
              <a:t>It combats online child exploitation and participates in INTERPOL's Cyber Fusion Centre.</a:t>
            </a:r>
          </a:p>
          <a:p>
            <a:r>
              <a:t>Japan's approach demonstrates the need for specialized units to adapt to diverse cyber threats.</a:t>
            </a:r>
          </a:p>
        </p:txBody>
      </p:sp>
    </p:spTree>
    <p:extLst>
      <p:ext uri="{BB962C8B-B14F-4D97-AF65-F5344CB8AC3E}">
        <p14:creationId xmlns:p14="http://schemas.microsoft.com/office/powerpoint/2010/main" val="38809115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Australia's AFP Cyber Crime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Australia's AFP Cyber Crime Operations unit operates under the Cyber Security Strategy 2020, focusing on high-tech crime and online child protection.</a:t>
            </a:r>
          </a:p>
          <a:p>
            <a:r>
              <a:t>The unit's powers expanded with the Assistance and Access Act 2018, enhancing its investigative capabilities.</a:t>
            </a:r>
          </a:p>
          <a:p>
            <a:r>
              <a:t>It collaborates with the Australian Cyber Security Centre and participates in the Five Eyes Law Enforcement Group.</a:t>
            </a:r>
          </a:p>
          <a:p>
            <a:r>
              <a:t>The unit's approach to cryptocurrency-enabled crimes reflects the convergence of cyber and traditional organized crime.</a:t>
            </a:r>
          </a:p>
          <a:p>
            <a:r>
              <a:t>Australia's strategy emphasizes the importance of legislative support and international partnerships in addressing cyber threats.</a:t>
            </a:r>
          </a:p>
        </p:txBody>
      </p:sp>
    </p:spTree>
    <p:extLst>
      <p:ext uri="{BB962C8B-B14F-4D97-AF65-F5344CB8AC3E}">
        <p14:creationId xmlns:p14="http://schemas.microsoft.com/office/powerpoint/2010/main" val="13095563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India's Cyber and Information Security Division (CIS)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India's Cyber and Information Security Division coordinates cybercrime investigations nationwide.</a:t>
            </a:r>
          </a:p>
          <a:p>
            <a:r>
              <a:t>It operates under the IT Act 2000 and established the National Critical Information Infrastructure Protection Centre.</a:t>
            </a:r>
          </a:p>
          <a:p>
            <a:r>
              <a:t>The division collaborates with CERT-In and addresses financial cybercrimes and online radicalization.</a:t>
            </a:r>
          </a:p>
          <a:p>
            <a:r>
              <a:t>It participates in international forums like the BRICS Working Group on cybercrime.</a:t>
            </a:r>
          </a:p>
          <a:p>
            <a:r>
              <a:t>India's approach highlights the complexities of addressing cybercrime in a large, diverse country.</a:t>
            </a:r>
          </a:p>
        </p:txBody>
      </p:sp>
    </p:spTree>
    <p:extLst>
      <p:ext uri="{BB962C8B-B14F-4D97-AF65-F5344CB8AC3E}">
        <p14:creationId xmlns:p14="http://schemas.microsoft.com/office/powerpoint/2010/main" val="37718810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Singapore's Technology Crime Investigation Branch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Singapore's Technology Crime Investigation Branch focuses on cybercrime investigation and digital forensics.</a:t>
            </a:r>
          </a:p>
          <a:p>
            <a:r>
              <a:t>The Cybersecurity Act 2018 expanded its mandate to enhance national cybersecurity.</a:t>
            </a:r>
          </a:p>
          <a:p>
            <a:r>
              <a:t>The branch collaborates with the Cyber Security Agency and participates in ASEAN cybercrime operations.</a:t>
            </a:r>
          </a:p>
          <a:p>
            <a:r>
              <a:t>It addresses online scams through both investigation and public education initiatives.</a:t>
            </a:r>
          </a:p>
          <a:p>
            <a:r>
              <a:t>Singapore's approach emphasizes public-private partnerships and regional cooperation in combating cybercrime.</a:t>
            </a:r>
          </a:p>
        </p:txBody>
      </p:sp>
    </p:spTree>
    <p:extLst>
      <p:ext uri="{BB962C8B-B14F-4D97-AF65-F5344CB8AC3E}">
        <p14:creationId xmlns:p14="http://schemas.microsoft.com/office/powerpoint/2010/main" val="24557075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Russia's Directorate 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Russia's Directorate K investigates cybercrimes and protects critical infrastructure.</a:t>
            </a:r>
          </a:p>
          <a:p>
            <a:r>
              <a:t>Federal Law No. 187-FZ expanded its mandate in cybersecurity operations.</a:t>
            </a:r>
          </a:p>
          <a:p>
            <a:r>
              <a:t>Notable operations include the RAMP dark web marketplace takedown.</a:t>
            </a:r>
          </a:p>
          <a:p>
            <a:r>
              <a:t>The directorate collaborates with the FSB and focuses on cryptocurrency-related crimes.</a:t>
            </a:r>
          </a:p>
          <a:p>
            <a:r>
              <a:t>Russia's strategy reflects the complex interplay between cybercrime investigation and national security considerations.</a:t>
            </a:r>
          </a:p>
        </p:txBody>
      </p:sp>
    </p:spTree>
    <p:extLst>
      <p:ext uri="{BB962C8B-B14F-4D97-AF65-F5344CB8AC3E}">
        <p14:creationId xmlns:p14="http://schemas.microsoft.com/office/powerpoint/2010/main" val="18511269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Comparative Analysis of High-Tech Crime Units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High-Tech Crime Units face common challenges in keeping pace with technology and addressing jurisdictional issues.</a:t>
            </a:r>
          </a:p>
          <a:p>
            <a:r>
              <a:t>Best practices include fostering public-private partnerships and international cooperation.</a:t>
            </a:r>
          </a:p>
          <a:p>
            <a:r>
              <a:t>Specialized training and balancing offensive and defensive capabilities are crucial for these units.</a:t>
            </a:r>
          </a:p>
          <a:p>
            <a:r>
              <a:t>These units play a key role in shaping cybersecurity policies and addressing emerging threats like IoT vulnerabilities.</a:t>
            </a:r>
          </a:p>
          <a:p>
            <a:r>
              <a:t>The effectiveness of High-Tech Crime Units depends on their ability to adapt to the changing landscape of technology while upholding the rule of law.</a:t>
            </a:r>
          </a:p>
        </p:txBody>
      </p:sp>
    </p:spTree>
    <p:extLst>
      <p:ext uri="{BB962C8B-B14F-4D97-AF65-F5344CB8AC3E}">
        <p14:creationId xmlns:p14="http://schemas.microsoft.com/office/powerpoint/2010/main" val="33346974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Overview of Operational and Investigative Activities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Operational and investigative activities in cyberspace adapt traditional methods to digital challenges.</a:t>
            </a:r>
          </a:p>
          <a:p>
            <a:r>
              <a:t>Key concepts involve digital surveillance, online undercover operations, and network forensics.</a:t>
            </a:r>
          </a:p>
          <a:p>
            <a:r>
              <a:t>The IC3 reported 791,790 cybercrime complaints in 2020, with losses exceeding $4.2 billion.</a:t>
            </a:r>
          </a:p>
          <a:p>
            <a:r>
              <a:t>International guidelines like the Council of Europe's 'Electronic Evidence Guide' shape standardized approaches.</a:t>
            </a:r>
          </a:p>
          <a:p>
            <a:r>
              <a:t>This field reflects the evolving nature of crime and law enforcement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31583665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Cyber 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legal framework combines legislation, case law, and international agreements.</a:t>
            </a:r>
          </a:p>
          <a:p>
            <a:r>
              <a:t>Key laws include the US ECPA and EU Directive 2013/40/EU on attacks against information systems.</a:t>
            </a:r>
          </a:p>
          <a:p>
            <a:r>
              <a:t>Landmark cases like Carpenter v. United States shape digital investigation practices.</a:t>
            </a:r>
          </a:p>
          <a:p>
            <a:r>
              <a:t>The Budapest Convention facilitates cross-border investigations in cyberspace.</a:t>
            </a:r>
          </a:p>
          <a:p>
            <a:r>
              <a:t>Digital evidence admissibility remains a critical issue in cyber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29335595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Online Surveillance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Wiretapping laws' application to internet communications requires careful interpretation.</a:t>
            </a:r>
          </a:p>
          <a:p>
            <a:r>
              <a:t>Metadata analysis is a powerful tool but faces legal scrutiny in cyber investigations.</a:t>
            </a:r>
          </a:p>
          <a:p>
            <a:r>
              <a:t>Network sniffing tools like Wireshark capture internet traffic for analysis.</a:t>
            </a:r>
          </a:p>
          <a:p>
            <a:r>
              <a:t>Encrypted communications present challenges, fueling debates about lawful access.</a:t>
            </a:r>
          </a:p>
          <a:p>
            <a:r>
              <a:t>IoT devices create new surveillance avenues but raise significant privacy concerns.</a:t>
            </a:r>
          </a:p>
        </p:txBody>
      </p:sp>
    </p:spTree>
    <p:extLst>
      <p:ext uri="{BB962C8B-B14F-4D97-AF65-F5344CB8AC3E}">
        <p14:creationId xmlns:p14="http://schemas.microsoft.com/office/powerpoint/2010/main" val="40255120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Undercover Operations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Legal frameworks like the US Attorney General's Guidelines govern undercover activities online.</a:t>
            </a:r>
          </a:p>
          <a:p>
            <a:r>
              <a:t>Creating online personas involves complex technical and ethical considerations.</a:t>
            </a:r>
          </a:p>
          <a:p>
            <a:r>
              <a:t>Operations like FBI's Shrouded Horizon demonstrate effectiveness in disrupting cybercriminal networks.</a:t>
            </a:r>
          </a:p>
          <a:p>
            <a:r>
              <a:t>Honeypots gather intelligence but raise legal questions in cyber investigations.</a:t>
            </a:r>
          </a:p>
          <a:p>
            <a:r>
              <a:t>Undercover cyber operations reflect the adaptation of traditional law enforcement techniques to digital environments.</a:t>
            </a:r>
          </a:p>
        </p:txBody>
      </p:sp>
    </p:spTree>
    <p:extLst>
      <p:ext uri="{BB962C8B-B14F-4D97-AF65-F5344CB8AC3E}">
        <p14:creationId xmlns:p14="http://schemas.microsoft.com/office/powerpoint/2010/main" val="36638978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Evidence Collection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Best practices, like the ACPO Guide, emphasize data integrity in digital evidence collection.</a:t>
            </a:r>
          </a:p>
          <a:p>
            <a:r>
              <a:t>Live data forensics addresses volatile memory challenges in cyber investigations.</a:t>
            </a:r>
          </a:p>
          <a:p>
            <a:r>
              <a:t>Cloud-based evidence collection navigates complex jurisdictional issues.</a:t>
            </a:r>
          </a:p>
          <a:p>
            <a:r>
              <a:t>Forensic imaging is fundamental for preserving digital evidence integrity.</a:t>
            </a:r>
          </a:p>
          <a:p>
            <a:r>
              <a:t>IoT devices introduce new complexities in digital evidence collection and analysis.</a:t>
            </a:r>
          </a:p>
        </p:txBody>
      </p:sp>
    </p:spTree>
    <p:extLst>
      <p:ext uri="{BB962C8B-B14F-4D97-AF65-F5344CB8AC3E}">
        <p14:creationId xmlns:p14="http://schemas.microsoft.com/office/powerpoint/2010/main" val="37661848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Network Forensics and Traffic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Tools like Wireshark enable detailed examination of network communications.</a:t>
            </a:r>
          </a:p>
          <a:p>
            <a:r>
              <a:t>Network logs provide historical records of system activities crucial for investigations.</a:t>
            </a:r>
          </a:p>
          <a:p>
            <a:r>
              <a:t>Netflow analysis identifies malicious activity patterns in network traffic.</a:t>
            </a:r>
          </a:p>
          <a:p>
            <a:r>
              <a:t>Encryption poses challenges, prompting techniques like SSL/TLS inspection.</a:t>
            </a:r>
          </a:p>
          <a:p>
            <a:r>
              <a:t>DNS forensics maps criminal infrastructure in cyber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38930572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Mobile Device Forensics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Legal frameworks, shaped by cases like Riley v. California, generally require warrants for phone searches.</a:t>
            </a:r>
          </a:p>
          <a:p>
            <a:r>
              <a:t>Specialized tools like Cellebrite UFED extract data, bypassing mobile device security measures.</a:t>
            </a:r>
          </a:p>
          <a:p>
            <a:r>
              <a:t>App forensics face unique issues, especially with ephemeral messaging applications.</a:t>
            </a:r>
          </a:p>
          <a:p>
            <a:r>
              <a:t>Location data extraction provides valuable information but raises significant privacy concerns.</a:t>
            </a:r>
          </a:p>
          <a:p>
            <a:r>
              <a:t>Mobile forensics reflects the central role of smartphones in modern digital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39066229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Open Source Intelligence (OSINT) in Cyber 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OSINT is less legally restricted but requires careful privacy consideration in investigations.</a:t>
            </a:r>
          </a:p>
          <a:p>
            <a:r>
              <a:t>Tools like Maltego revolutionize social media analysis for law enforcement purposes.</a:t>
            </a:r>
          </a:p>
          <a:p>
            <a:r>
              <a:t>OSINT aids in mapping cyber threats and attributing attacks to specific actors.</a:t>
            </a:r>
          </a:p>
          <a:p>
            <a:r>
              <a:t>Search engine dorking uncovers hidden information but raises ethical questions.</a:t>
            </a:r>
          </a:p>
          <a:p>
            <a:r>
              <a:t>OSINT plays a growing role in cryptocurrency investigations and tracking digital assets.</a:t>
            </a:r>
          </a:p>
        </p:txBody>
      </p:sp>
    </p:spTree>
    <p:extLst>
      <p:ext uri="{BB962C8B-B14F-4D97-AF65-F5344CB8AC3E}">
        <p14:creationId xmlns:p14="http://schemas.microsoft.com/office/powerpoint/2010/main" val="6123365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Cryptocurrency 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Legal frameworks for cryptocurrency investigations continue to evolve, addressing issues like Bitcoin transaction privacy.</a:t>
            </a:r>
          </a:p>
          <a:p>
            <a:r>
              <a:t>Tools like Chainalysis track transactions and identify illicit activities in cryptocurrency networks.</a:t>
            </a:r>
          </a:p>
          <a:p>
            <a:r>
              <a:t>De-anonymizing techniques link digital currency transactions to real-world identities.</a:t>
            </a:r>
          </a:p>
          <a:p>
            <a:r>
              <a:t>Wallet forensics provide crucial evidence in cryptocurrency-related crimes.</a:t>
            </a:r>
          </a:p>
          <a:p>
            <a:r>
              <a:t>Cryptocurrency investigations reflect the evolving nature of financial crimes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7443215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Ethical Challenges and Future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Balancing effective investigative techniques with privacy protection remains crucial in cyber investigations.</a:t>
            </a:r>
          </a:p>
          <a:p>
            <a:r>
              <a:t>International cooperation is critical for addressing global cybercrime effectively.</a:t>
            </a:r>
          </a:p>
          <a:p>
            <a:r>
              <a:t>Public-private partnerships enhance capabilities but require careful structuring to maintain integrity.</a:t>
            </a:r>
          </a:p>
          <a:p>
            <a:r>
              <a:t>Specialized training is critical for law enforcement to keep pace with evolving cyber threats.</a:t>
            </a:r>
          </a:p>
          <a:p>
            <a:r>
              <a:t>As cyber investigations evolve, their role in ensuring digital security and upholding law in the information age becomes increasingly important.</a:t>
            </a:r>
          </a:p>
        </p:txBody>
      </p:sp>
    </p:spTree>
    <p:extLst>
      <p:ext uri="{BB962C8B-B14F-4D97-AF65-F5344CB8AC3E}">
        <p14:creationId xmlns:p14="http://schemas.microsoft.com/office/powerpoint/2010/main" val="5152048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47B82-8691-47A5-8350-43560D51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0"/>
            <a:ext cx="12191998" cy="6857999"/>
          </a:xfrm>
        </p:spPr>
      </p:pic>
    </p:spTree>
    <p:extLst>
      <p:ext uri="{BB962C8B-B14F-4D97-AF65-F5344CB8AC3E}">
        <p14:creationId xmlns:p14="http://schemas.microsoft.com/office/powerpoint/2010/main" val="12188803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IT Integration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IT integration has revolutionized policing and criminal justice, covering areas like crime analysis and digital forensics.</a:t>
            </a:r>
          </a:p>
          <a:p>
            <a:r>
              <a:t>By 2016, over 90% of U.S. departments used computer-based record management systems.</a:t>
            </a:r>
          </a:p>
          <a:p>
            <a:r>
              <a:t>The FBI's NGI system has significantly enhanced biometric identification capabilities.</a:t>
            </a:r>
          </a:p>
          <a:p>
            <a:r>
              <a:t>This integration raises privacy and civil liberties concerns, necessitating a balance between technological advancement and individual rights protection.</a:t>
            </a:r>
          </a:p>
          <a:p>
            <a:r>
              <a:t>The transformation reflects the evolving nature of law enforcement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42787714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Crime Analysis and Predictive Policing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Software like PredPol analyzes historical data to predict future criminal offenses.</a:t>
            </a:r>
          </a:p>
          <a:p>
            <a:r>
              <a:t>Studies show potential crime reductions through predictive policing, but raise ethical concerns about biases.</a:t>
            </a:r>
          </a:p>
          <a:p>
            <a:r>
              <a:t>The Loomis case highlighted the need for transparency in algorithmic decision-making in law enforcement.</a:t>
            </a:r>
          </a:p>
          <a:p>
            <a:r>
              <a:t>GIS tools enable precise crime mapping, enhancing law enforcement strategies.</a:t>
            </a:r>
          </a:p>
          <a:p>
            <a:r>
              <a:t>Machine learning enhances efficiency in crime analysis but faces data quality and bias concerns.</a:t>
            </a:r>
          </a:p>
        </p:txBody>
      </p:sp>
    </p:spTree>
    <p:extLst>
      <p:ext uri="{BB962C8B-B14F-4D97-AF65-F5344CB8AC3E}">
        <p14:creationId xmlns:p14="http://schemas.microsoft.com/office/powerpoint/2010/main" val="5227872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Forensics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Tools like EnCase are crucial for extracting and analyzing digital evidence in investigations.</a:t>
            </a:r>
          </a:p>
          <a:p>
            <a:r>
              <a:t>Legal admissibility of digital evidence is guided by DOJ guidelines emphasizing evidence integrity.</a:t>
            </a:r>
          </a:p>
          <a:p>
            <a:r>
              <a:t>Mobile device forensics has become critical, with tools like Cellebrite UFED leading the field.</a:t>
            </a:r>
          </a:p>
          <a:p>
            <a:r>
              <a:t>Encrypted devices pose significant challenges for law enforcement, as seen in the Apple vs. FBI case.</a:t>
            </a:r>
          </a:p>
          <a:p>
            <a:r>
              <a:t>Digital forensics reflects the growing importance of electronic evidence in investigations, requiring specialized tools and techniques.</a:t>
            </a:r>
          </a:p>
        </p:txBody>
      </p:sp>
    </p:spTree>
    <p:extLst>
      <p:ext uri="{BB962C8B-B14F-4D97-AF65-F5344CB8AC3E}">
        <p14:creationId xmlns:p14="http://schemas.microsoft.com/office/powerpoint/2010/main" val="41259293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Surveillance Technologies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Laws like the U.S. Wiretap Act govern electronic surveillance practices in law enforcement.</a:t>
            </a:r>
          </a:p>
          <a:p>
            <a:r>
              <a:t>CCTV and facial recognition use is controversial, as highlighted in the Bridges case.</a:t>
            </a:r>
          </a:p>
          <a:p>
            <a:r>
              <a:t>Automatic License Plate Reader (ALPR) systems track vehicles but face privacy challenges.</a:t>
            </a:r>
          </a:p>
          <a:p>
            <a:r>
              <a:t>Body-worn cameras impact officer behavior and public trust in law enforcement.</a:t>
            </a:r>
          </a:p>
          <a:p>
            <a:r>
              <a:t>These technologies demonstrate the tension between enhanced law enforcement capabilities and privacy protection.</a:t>
            </a:r>
          </a:p>
        </p:txBody>
      </p:sp>
    </p:spTree>
    <p:extLst>
      <p:ext uri="{BB962C8B-B14F-4D97-AF65-F5344CB8AC3E}">
        <p14:creationId xmlns:p14="http://schemas.microsoft.com/office/powerpoint/2010/main" val="33145452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Information Management Systems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Platforms like NCIC and SIENA facilitate crucial data sharing among law enforcement agencies.</a:t>
            </a:r>
          </a:p>
          <a:p>
            <a:r>
              <a:t>The CJIS Security Policy governs data protection in law enforcement information systems.</a:t>
            </a:r>
          </a:p>
          <a:p>
            <a:r>
              <a:t>Case management systems significantly improve efficiency in law enforcement operations.</a:t>
            </a:r>
          </a:p>
          <a:p>
            <a:r>
              <a:t>Blockchain technology is being explored to enhance data integrity in law enforcement records.</a:t>
            </a:r>
          </a:p>
          <a:p>
            <a:r>
              <a:t>AI enhances information retrieval in law enforcement databases but requires careful management to ensure accuracy and fairness.</a:t>
            </a:r>
          </a:p>
        </p:txBody>
      </p:sp>
    </p:spTree>
    <p:extLst>
      <p:ext uri="{BB962C8B-B14F-4D97-AF65-F5344CB8AC3E}">
        <p14:creationId xmlns:p14="http://schemas.microsoft.com/office/powerpoint/2010/main" val="30476474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Cybercrime Investigation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Network forensics tools like Wireshark are essential for analyzing criminal communications in cyberspace.</a:t>
            </a:r>
          </a:p>
          <a:p>
            <a:r>
              <a:t>International standards guide digital evidence handling in cybercrime investigations.</a:t>
            </a:r>
          </a:p>
          <a:p>
            <a:r>
              <a:t>Cryptocurrency investigation tools raise important privacy questions in digital financial crime investigations.</a:t>
            </a:r>
          </a:p>
          <a:p>
            <a:r>
              <a:t>Dark web investigations present unique challenges for law enforcement in the digital realm.</a:t>
            </a:r>
          </a:p>
          <a:p>
            <a:r>
              <a:t>These tools reflect the complex nature of cybercrime investigations, requiring a balance between technological capabilities and legal/ethical considerations.</a:t>
            </a:r>
          </a:p>
        </p:txBody>
      </p:sp>
    </p:spTree>
    <p:extLst>
      <p:ext uri="{BB962C8B-B14F-4D97-AF65-F5344CB8AC3E}">
        <p14:creationId xmlns:p14="http://schemas.microsoft.com/office/powerpoint/2010/main" val="28503922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Biometric Technologies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Facial recognition technology is prevalent but contested in law enforcement, as seen in the Lynch case.</a:t>
            </a:r>
          </a:p>
          <a:p>
            <a:r>
              <a:t>Large-scale fingerprint databases enhance identification capabilities but raise significant privacy concerns.</a:t>
            </a:r>
          </a:p>
          <a:p>
            <a:r>
              <a:t>DNA databases, governed by laws like the DNA Identification Act, aid in criminal investigations.</a:t>
            </a:r>
          </a:p>
          <a:p>
            <a:r>
              <a:t>Emerging technologies like gait analysis are being explored for law enforcement applications.</a:t>
            </a:r>
          </a:p>
          <a:p>
            <a:r>
              <a:t>Biometrics in law enforcement demonstrate advanced identification capabilities while highlighting the need for robust privacy protections.</a:t>
            </a:r>
          </a:p>
        </p:txBody>
      </p:sp>
    </p:spTree>
    <p:extLst>
      <p:ext uri="{BB962C8B-B14F-4D97-AF65-F5344CB8AC3E}">
        <p14:creationId xmlns:p14="http://schemas.microsoft.com/office/powerpoint/2010/main" val="30843765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Mobile Technologies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Mobile Data Terminals provide real-time database access for officers in the field.</a:t>
            </a:r>
          </a:p>
          <a:p>
            <a:r>
              <a:t>Smartphone apps offer various functionalities for law enforcement but raise security concerns.</a:t>
            </a:r>
          </a:p>
          <a:p>
            <a:r>
              <a:t>Mobile fingerprint scanners enable quick identifications but face Fourth Amendment considerations.</a:t>
            </a:r>
          </a:p>
          <a:p>
            <a:r>
              <a:t>Body-worn cameras integrated with mobile apps raise important privacy and accountability issues.</a:t>
            </a:r>
          </a:p>
          <a:p>
            <a:r>
              <a:t>These advancements reflect the increasing mobility of law enforcement operations while emphasizing the need for balancing operational efficiency with privacy.</a:t>
            </a:r>
          </a:p>
        </p:txBody>
      </p:sp>
    </p:spTree>
    <p:extLst>
      <p:ext uri="{BB962C8B-B14F-4D97-AF65-F5344CB8AC3E}">
        <p14:creationId xmlns:p14="http://schemas.microsoft.com/office/powerpoint/2010/main" val="9129654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AI and Machine Learning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Predictive policing algorithms face criticism for potential biases in law enforcement applications.</a:t>
            </a:r>
          </a:p>
          <a:p>
            <a:r>
              <a:t>AI-powered facial recognition enhances capabilities but sparks significant legal and ethical debates.</a:t>
            </a:r>
          </a:p>
          <a:p>
            <a:r>
              <a:t>Natural Language Processing analyzes textual data for intelligence but raises privacy concerns.</a:t>
            </a:r>
          </a:p>
          <a:p>
            <a:r>
              <a:t>Machine Learning in digital forensics accelerates evidence analysis but questions the role of human expertise.</a:t>
            </a:r>
          </a:p>
          <a:p>
            <a:r>
              <a:t>AI in risk assessment tools for bail and sentencing is contentious, as seen in the State v. Loomis case.</a:t>
            </a:r>
          </a:p>
        </p:txBody>
      </p:sp>
    </p:spTree>
    <p:extLst>
      <p:ext uri="{BB962C8B-B14F-4D97-AF65-F5344CB8AC3E}">
        <p14:creationId xmlns:p14="http://schemas.microsoft.com/office/powerpoint/2010/main" val="23809369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Opportunities and Challenges of IT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IT technologies enhance law enforcement capabilities but raise significant privacy and civil liberty concerns.</a:t>
            </a:r>
          </a:p>
          <a:p>
            <a:r>
              <a:t>Rapid technological advancement often outpaces legal frameworks, necessitating ongoing updates.</a:t>
            </a:r>
          </a:p>
          <a:p>
            <a:r>
              <a:t>Judicial oversight is vital in interpreting digital-age constitutional protections in law enforcement.</a:t>
            </a:r>
          </a:p>
          <a:p>
            <a:r>
              <a:t>International cooperation is essential for addressing cross-border challenges in IT-enabled law enforcement.</a:t>
            </a:r>
          </a:p>
          <a:p>
            <a:r>
              <a:t>Comprehensive legal and ethical frameworks are paramount to guide IT application in law enforcement, ensuring a balance between public safety and individual rights protection.</a:t>
            </a:r>
          </a:p>
        </p:txBody>
      </p:sp>
    </p:spTree>
    <p:extLst>
      <p:ext uri="{BB962C8B-B14F-4D97-AF65-F5344CB8AC3E}">
        <p14:creationId xmlns:p14="http://schemas.microsoft.com/office/powerpoint/2010/main" val="3620195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E-enforcement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E-enforcement uses electronic means to execute court orders and monitor compliance in modern legal systems.</a:t>
            </a:r>
          </a:p>
          <a:p>
            <a:r>
              <a:t>Key areas include online court orders, digital asset seizure, and automated compliance monitoring.</a:t>
            </a:r>
          </a:p>
          <a:p>
            <a:r>
              <a:t>The European e-Justice Portal demonstrates the potential of digital solutions in legal cooperation.</a:t>
            </a:r>
          </a:p>
          <a:p>
            <a:r>
              <a:t>E-enforcement must balance efficiency with due process and individual rights protection.</a:t>
            </a:r>
          </a:p>
          <a:p>
            <a:r>
              <a:t>This field reflects the digital transformation of legal processes, adapting traditional enforcement methods to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3423298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E-enforcement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EU Regulation 1215/2012 facilitates cross-border e-enforcement within the European Union.</a:t>
            </a:r>
          </a:p>
          <a:p>
            <a:r>
              <a:t>The UK case G v G confirms legal jurisdiction over cryptocurrency assets.</a:t>
            </a:r>
          </a:p>
          <a:p>
            <a:r>
              <a:t>The US CLOUD Act significantly impacts cross-border data access for law enforcement.</a:t>
            </a:r>
          </a:p>
          <a:p>
            <a:r>
              <a:t>Cases like Microsoft Corp. v. United States address the extraterritorial reach of digital warrants.</a:t>
            </a:r>
          </a:p>
          <a:p>
            <a:r>
              <a:t>The Hague Convention aids in cross-border e-enforcement, providing an international legal framework.</a:t>
            </a:r>
          </a:p>
        </p:txBody>
      </p:sp>
    </p:spTree>
    <p:extLst>
      <p:ext uri="{BB962C8B-B14F-4D97-AF65-F5344CB8AC3E}">
        <p14:creationId xmlns:p14="http://schemas.microsoft.com/office/powerpoint/2010/main" val="37214626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Asset Tracing and Seizure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Tools like Chainalysis aid law enforcement in tracking and tracing cryptocurrency transactions.</a:t>
            </a:r>
          </a:p>
          <a:p>
            <a:r>
              <a:t>The US DOJ's Cryptocurrency Enforcement Framework provides guidance for digital asset investigations.</a:t>
            </a:r>
          </a:p>
          <a:p>
            <a:r>
              <a:t>Cases like United States v. 69,370 Bitcoin demonstrate the complexities of seizing digital assets.</a:t>
            </a:r>
          </a:p>
          <a:p>
            <a:r>
              <a:t>Digital wallet freezing often involves cooperation with cryptocurrency exchanges.</a:t>
            </a:r>
          </a:p>
          <a:p>
            <a:r>
              <a:t>These developments reflect the evolving nature of property in the digital age, requiring adaptation of law enforcement techniques.</a:t>
            </a:r>
          </a:p>
        </p:txBody>
      </p:sp>
    </p:spTree>
    <p:extLst>
      <p:ext uri="{BB962C8B-B14F-4D97-AF65-F5344CB8AC3E}">
        <p14:creationId xmlns:p14="http://schemas.microsoft.com/office/powerpoint/2010/main" val="4122560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Automated Compliance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AI-driven systems monitor content removal orders and financial transactions for compliance.</a:t>
            </a:r>
          </a:p>
          <a:p>
            <a:r>
              <a:t>Cases like Google v. Equustek address the challenges of global content removal enforcement.</a:t>
            </a:r>
          </a:p>
          <a:p>
            <a:r>
              <a:t>IoT devices aid in monitoring restraining orders but raise significant privacy concerns.</a:t>
            </a:r>
          </a:p>
          <a:p>
            <a:r>
              <a:t>Automated systems detect online intellectual property infringements at scale.</a:t>
            </a:r>
          </a:p>
          <a:p>
            <a:r>
              <a:t>These systems must navigate complex data protection laws while enhancing enforcement efficiency.</a:t>
            </a:r>
          </a:p>
        </p:txBody>
      </p:sp>
    </p:spTree>
    <p:extLst>
      <p:ext uri="{BB962C8B-B14F-4D97-AF65-F5344CB8AC3E}">
        <p14:creationId xmlns:p14="http://schemas.microsoft.com/office/powerpoint/2010/main" val="12500103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Court 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eIDAS Regulation recognizes electronic seals, facilitating digital court orders across the EU.</a:t>
            </a:r>
          </a:p>
          <a:p>
            <a:r>
              <a:t>Electronic service rules are becoming increasingly common in judicial systems worldwide.</a:t>
            </a:r>
          </a:p>
          <a:p>
            <a:r>
              <a:t>Blockchain technology is being explored for creating immutable and verifiable court records.</a:t>
            </a:r>
          </a:p>
          <a:p>
            <a:r>
              <a:t>Automated execution of orders, such as domain seizures, is growing in prevalence.</a:t>
            </a:r>
          </a:p>
          <a:p>
            <a:r>
              <a:t>Digital writs reflect the modernization of judicial processes, enhancing accessibility and efficiency.</a:t>
            </a:r>
          </a:p>
        </p:txBody>
      </p:sp>
    </p:spTree>
    <p:extLst>
      <p:ext uri="{BB962C8B-B14F-4D97-AF65-F5344CB8AC3E}">
        <p14:creationId xmlns:p14="http://schemas.microsoft.com/office/powerpoint/2010/main" val="7153742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E-enforcement of Intellectual Property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Automated content recognition systems play a controversial role in IP enforcement, as seen in Viacom v. YouTube.</a:t>
            </a:r>
          </a:p>
          <a:p>
            <a:r>
              <a:t>DMCA notice-and-takedown procedures are widely adopted but face criticism for potential misuse.</a:t>
            </a:r>
          </a:p>
          <a:p>
            <a:r>
              <a:t>Domain seizures are employed to combat online counterfeiting and piracy.</a:t>
            </a:r>
          </a:p>
          <a:p>
            <a:r>
              <a:t>Smart contracts show potential in automating and enforcing digital licensing agreements.</a:t>
            </a:r>
          </a:p>
          <a:p>
            <a:r>
              <a:t>These developments demonstrate the complex interplay between technology and IP law enforcement in digital environments.</a:t>
            </a:r>
          </a:p>
        </p:txBody>
      </p:sp>
    </p:spTree>
    <p:extLst>
      <p:ext uri="{BB962C8B-B14F-4D97-AF65-F5344CB8AC3E}">
        <p14:creationId xmlns:p14="http://schemas.microsoft.com/office/powerpoint/2010/main" val="40287657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E-enforcement in Financial Regulations and AML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Automated transaction monitoring has become standard practice in financial compliance.</a:t>
            </a:r>
          </a:p>
          <a:p>
            <a:r>
              <a:t>FATF Recommendations guide international standards for e-enforcement in financial sectors.</a:t>
            </a:r>
          </a:p>
          <a:p>
            <a:r>
              <a:t>AI enhances financial crime detection capabilities in banking and financial services.</a:t>
            </a:r>
          </a:p>
          <a:p>
            <a:r>
              <a:t>The 'travel rule' for virtual assets spurs new technological solutions for compliance.</a:t>
            </a:r>
          </a:p>
          <a:p>
            <a:r>
              <a:t>These mechanisms reflect the financial sector's adaptation to digital threats, leveraging technology to combat financial crimes.</a:t>
            </a:r>
          </a:p>
        </p:txBody>
      </p:sp>
    </p:spTree>
    <p:extLst>
      <p:ext uri="{BB962C8B-B14F-4D97-AF65-F5344CB8AC3E}">
        <p14:creationId xmlns:p14="http://schemas.microsoft.com/office/powerpoint/2010/main" val="38254038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E-enforcement in Competition Law and Consumer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Market monitoring algorithms are employed to detect anti-competitive practices like price-fixing.</a:t>
            </a:r>
          </a:p>
          <a:p>
            <a:r>
              <a:t>Digital market cases involving tech giants like Google and Amazon present unique enforcement challenges.</a:t>
            </a:r>
          </a:p>
          <a:p>
            <a:r>
              <a:t>Web crawlers are used to enforce consumer protection regulations in online marketplaces.</a:t>
            </a:r>
          </a:p>
          <a:p>
            <a:r>
              <a:t>Automated recall systems enhance product safety enforcement in e-commerce.</a:t>
            </a:r>
          </a:p>
          <a:p>
            <a:r>
              <a:t>These applications demonstrate the adaptation of regulatory enforcement to rapidly evolving digital markets.</a:t>
            </a:r>
          </a:p>
        </p:txBody>
      </p:sp>
    </p:spTree>
    <p:extLst>
      <p:ext uri="{BB962C8B-B14F-4D97-AF65-F5344CB8AC3E}">
        <p14:creationId xmlns:p14="http://schemas.microsoft.com/office/powerpoint/2010/main" val="107014359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Cross-border E-enforcement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Hague Convention facilitates international recognition and enforcement of digital judgments.</a:t>
            </a:r>
          </a:p>
          <a:p>
            <a:r>
              <a:t>Jurisdiction challenges persist in cross-border e-enforcement, as illustrated in Yahoo! v. LICRA.</a:t>
            </a:r>
          </a:p>
          <a:p>
            <a:r>
              <a:t>The European Account Preservation Order streamlines cross-border financial enforcement processes.</a:t>
            </a:r>
          </a:p>
          <a:p>
            <a:r>
              <a:t>e-CODEX digitizes judicial cooperation across borders, enhancing efficiency in cross-border cases.</a:t>
            </a:r>
          </a:p>
          <a:p>
            <a:r>
              <a:t>These efforts reflect the increasing need for international cooperation in digital enforcement across jurisdictions.</a:t>
            </a:r>
          </a:p>
        </p:txBody>
      </p:sp>
    </p:spTree>
    <p:extLst>
      <p:ext uri="{BB962C8B-B14F-4D97-AF65-F5344CB8AC3E}">
        <p14:creationId xmlns:p14="http://schemas.microsoft.com/office/powerpoint/2010/main" val="34261434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Evolution and Challenges of E-enforcement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E-enforcement enhances efficiency but raises important due process and privacy questions.</a:t>
            </a:r>
          </a:p>
          <a:p>
            <a:r>
              <a:t>Ongoing legislative updates are necessary to keep pace with technological advancements in enforcement.</a:t>
            </a:r>
          </a:p>
          <a:p>
            <a:r>
              <a:t>Judicial oversight remains crucial in automated enforcement procedures to ensure fairness.</a:t>
            </a:r>
          </a:p>
          <a:p>
            <a:r>
              <a:t>Training for law enforcement in digital technologies is essential for effective e-enforcement.</a:t>
            </a:r>
          </a:p>
          <a:p>
            <a:r>
              <a:t>Adaptive legal frameworks and international cooperation are key to ensuring fair and effective digital enforcement.</a:t>
            </a:r>
          </a:p>
        </p:txBody>
      </p:sp>
    </p:spTree>
    <p:extLst>
      <p:ext uri="{BB962C8B-B14F-4D97-AF65-F5344CB8AC3E}">
        <p14:creationId xmlns:p14="http://schemas.microsoft.com/office/powerpoint/2010/main" val="39429571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Cyber Hygiene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 hygiene is crucial in modern law enforcement, involving practices to maintain digital system security and integrity.</a:t>
            </a:r>
          </a:p>
          <a:p>
            <a:r>
              <a:t>The FBI's IC3 reported a 69% increase in cybercrime complaints in 2020, highlighting the growing importance of cybersecurity.</a:t>
            </a:r>
          </a:p>
          <a:p>
            <a:r>
              <a:t>High-profile breaches, like the 2019 U.S. Customs and Border Protection incident, underscore the importance of cyber hygiene.</a:t>
            </a:r>
          </a:p>
          <a:p>
            <a:r>
              <a:t>Balancing operational efficiency with cybersecurity is a significant challenge in law enforcement.</a:t>
            </a:r>
          </a:p>
          <a:p>
            <a:r>
              <a:t>This field reflects the growing importance of digital security in law enforcement, emphasizing the need for robust practices to protect sensitive information and maintain public trust.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933845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Legal Framework for Law Enforcement Cyber Hygiene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U.S. FISMA 2014 mandates federal agency cybersecurity programs, setting a standard for law enforcement.</a:t>
            </a:r>
          </a:p>
          <a:p>
            <a:r>
              <a:t>The EU's NIS Directive enhances cybersecurity in critical sectors, including law enforcement agencies.</a:t>
            </a:r>
          </a:p>
          <a:p>
            <a:r>
              <a:t>Law Enforcement Directive (EU) 2016/680 specifically addresses data processing in law enforcement activities.</a:t>
            </a:r>
          </a:p>
          <a:p>
            <a:r>
              <a:t>The NIST Cybersecurity Framework offers comprehensive guidelines for cybersecurity practices.</a:t>
            </a:r>
          </a:p>
          <a:p>
            <a:r>
              <a:t>The EU-US Umbrella Agreement governs cross-border data sharing, emphasizing international cooperation in cyber hygiene.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98140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Data Protection in Law Enforcement IT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Privacy by design principles are recommended for all law enforcement IT systems.</a:t>
            </a:r>
          </a:p>
          <a:p>
            <a:r>
              <a:t>The CJIS Security Policy governs access control to sensitive law enforcement data.</a:t>
            </a:r>
          </a:p>
          <a:p>
            <a:r>
              <a:t>Data minimization and purpose limitation principles apply to law enforcement data handling.</a:t>
            </a:r>
          </a:p>
          <a:p>
            <a:r>
              <a:t>Data retention policies in law enforcement navigate complex legal and operational needs.</a:t>
            </a:r>
          </a:p>
          <a:p>
            <a:r>
              <a:t>Encryption is crucial for ensuring the security of sensitive law enforcement data.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877482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Network Security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Firewalls and intrusion detection systems in law enforcement follow ISO/IEC 27033 standards.</a:t>
            </a:r>
          </a:p>
          <a:p>
            <a:r>
              <a:t>Network segmentation in law enforcement networks adopts zero-trust principles for enhanced security.</a:t>
            </a:r>
          </a:p>
          <a:p>
            <a:r>
              <a:t>Regular security assessments are necessary to maintain the integrity of law enforcement networks.</a:t>
            </a:r>
          </a:p>
          <a:p>
            <a:r>
              <a:t>Critical infrastructure protection in law enforcement aligns with CISA guidelines.</a:t>
            </a:r>
          </a:p>
          <a:p>
            <a:r>
              <a:t>SIEM systems enable real-time monitoring of law enforcement network activities.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097034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Endpoint Security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Mobile Device Management (MDM) solutions enforce security policies on law enforcement devices.</a:t>
            </a:r>
          </a:p>
          <a:p>
            <a:r>
              <a:t>Endpoint Detection and Response (EDR) systems offer advanced threat detection for law enforcement endpoints.</a:t>
            </a:r>
          </a:p>
          <a:p>
            <a:r>
              <a:t>Anti-malware strategies in law enforcement use next-generation solutions to combat evolving threats.</a:t>
            </a:r>
          </a:p>
          <a:p>
            <a:r>
              <a:t>Full-disk encryption protects against device theft, a critical concern for law enforcement devices.</a:t>
            </a:r>
          </a:p>
          <a:p>
            <a:r>
              <a:t>Removable media policies prevent data exfiltration from law enforcement systems.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31099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Forensics and Cyber Hygiene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Write-blocking technologies preserve the integrity of digital evidence in law enforcement investigations.</a:t>
            </a:r>
          </a:p>
          <a:p>
            <a:r>
              <a:t>Hashing algorithms verify the authenticity of digital evidence collected by law enforcement.</a:t>
            </a:r>
          </a:p>
          <a:p>
            <a:r>
              <a:t>Electronic logging systems maintain the chain of custody for digital evidence in law enforcement.</a:t>
            </a:r>
          </a:p>
          <a:p>
            <a:r>
              <a:t>Forensic imaging creates exact data copies, crucial for preserving original evidence in investigations.</a:t>
            </a:r>
          </a:p>
          <a:p>
            <a:r>
              <a:t>Secure analysis environments protect against malware contamination during digital forensic examinations.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90985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Incident Response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NIST SP 800-61 guides incident response planning in law enforcement agencies.</a:t>
            </a:r>
          </a:p>
          <a:p>
            <a:r>
              <a:t>Dedicated Computer Emergency Response Teams (CERTs) lead cybersecurity efforts in law enforcement.</a:t>
            </a:r>
          </a:p>
          <a:p>
            <a:r>
              <a:t>Tabletop exercises prepare law enforcement personnel for potential cyber incidents.</a:t>
            </a:r>
          </a:p>
          <a:p>
            <a:r>
              <a:t>Automated threat intelligence enables real-time detection of cyber threats in law enforcement systems.</a:t>
            </a:r>
          </a:p>
          <a:p>
            <a:r>
              <a:t>Crisis communication strategies address both internal and external audiences during cyber incidents.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121785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Cyber Hygiene Training Programs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Role-based curricula align with frameworks like NICE to provide targeted cybersecurity training.</a:t>
            </a:r>
          </a:p>
          <a:p>
            <a:r>
              <a:t>Phishing awareness campaigns enhance the resilience of law enforcement personnel against social engineering attacks.</a:t>
            </a:r>
          </a:p>
          <a:p>
            <a:r>
              <a:t>Cyber hygiene is integrated into basic training for all law enforcement personnel.</a:t>
            </a:r>
          </a:p>
          <a:p>
            <a:r>
              <a:t>Virtual and Augmented Reality (VR/AR) creates immersive scenarios for cybersecurity training in law enforcement.</a:t>
            </a:r>
          </a:p>
          <a:p>
            <a:r>
              <a:t>Continuous learning programs keep law enforcement personnel's cybersecurity skills updated.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06499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Supply Chain Security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Vendor risk assessments in law enforcement follow ISO 28000 standards to ensure supply chain integrity.</a:t>
            </a:r>
          </a:p>
          <a:p>
            <a:r>
              <a:t>Hardware and software procurement for law enforcement involves rigorous security checks.</a:t>
            </a:r>
          </a:p>
          <a:p>
            <a:r>
              <a:t>Code signing verifies the integrity of software used in law enforcement systems.</a:t>
            </a:r>
          </a:p>
          <a:p>
            <a:r>
              <a:t>Cloud services used by law enforcement must meet stringent security standards.</a:t>
            </a:r>
          </a:p>
          <a:p>
            <a:r>
              <a:t>Third-party system audits identify vulnerabilities in the law enforcement supply chain.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874699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Implementing Comprehensive Cyber Hygiene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 risk-based approach prioritizes critical assets in law enforcement cyber hygiene strategies.</a:t>
            </a:r>
          </a:p>
          <a:p>
            <a:r>
              <a:t>Continuous adaptation of cyber hygiene practices addresses evolving threats to law enforcement systems.</a:t>
            </a:r>
          </a:p>
          <a:p>
            <a:r>
              <a:t>Leadership plays a crucial role in fostering a cybersecurity culture within law enforcement agencies.</a:t>
            </a:r>
          </a:p>
          <a:p>
            <a:r>
              <a:t>Inter-agency collaboration enhances overall cyber hygiene in the law enforcement community.</a:t>
            </a:r>
          </a:p>
          <a:p>
            <a:r>
              <a:t>Cyber hygiene is crucial for maintaining public trust and operational integrity in law enforcement activities.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50962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Transformation of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digital transformation of law enforcement represents a paradigm shift in policing and criminal justice.</a:t>
            </a:r>
          </a:p>
          <a:p>
            <a:r>
              <a:t>Key concepts in this transformation include 'smart policing' and 'data-driven law enforcement.'</a:t>
            </a:r>
          </a:p>
          <a:p>
            <a:r>
              <a:t>INTERPOL reports that cybercrime may cost $10.5 trillion annually by 2025, highlighting the urgency of digital transformation.</a:t>
            </a:r>
          </a:p>
          <a:p>
            <a:r>
              <a:t>AI and big data are altering traditional policing models, offering new capabilities and challenges.</a:t>
            </a:r>
          </a:p>
          <a:p>
            <a:r>
              <a:t>This transformation requires comprehensive changes in technology, organizational culture, legal frameworks, and skills development.</a:t>
            </a:r>
          </a:p>
        </p:txBody>
      </p:sp>
    </p:spTree>
    <p:extLst>
      <p:ext uri="{BB962C8B-B14F-4D97-AF65-F5344CB8AC3E}">
        <p14:creationId xmlns:p14="http://schemas.microsoft.com/office/powerpoint/2010/main" val="384347358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Strategies for Law Enforcement Digital Transformation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UNODC's Cybercrime Programme shapes national efforts in digital law enforcement transformation.</a:t>
            </a:r>
          </a:p>
          <a:p>
            <a:r>
              <a:t>The EU's Digital Single Market and Security Union Strategy emphasize cross-border cooperation in digital policing.</a:t>
            </a:r>
          </a:p>
          <a:p>
            <a:r>
              <a:t>INTERPOL's Global Cybercrime Strategy focuses on building digital capacity among member countries.</a:t>
            </a:r>
          </a:p>
          <a:p>
            <a:r>
              <a:t>The Five Eyes Law Enforcement Group fosters collaboration in digital transformation among its members.</a:t>
            </a:r>
          </a:p>
          <a:p>
            <a:r>
              <a:t>Regional initiatives like the African Union's Digital Transformation Strategy prioritize law enforcement modernization.</a:t>
            </a:r>
          </a:p>
        </p:txBody>
      </p:sp>
    </p:spTree>
    <p:extLst>
      <p:ext uri="{BB962C8B-B14F-4D97-AF65-F5344CB8AC3E}">
        <p14:creationId xmlns:p14="http://schemas.microsoft.com/office/powerpoint/2010/main" val="155513763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National Digital Transformation Strategies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US 'Advancing American AI' initiative impacts the FBI's IT strategy and digital capabilities.</a:t>
            </a:r>
          </a:p>
          <a:p>
            <a:r>
              <a:t>The UK's National Data Strategy focuses on enhancing digital intelligence in law enforcement.</a:t>
            </a:r>
          </a:p>
          <a:p>
            <a:r>
              <a:t>Germany's Police 2020 program aims to modernize IT systems across all levels of law enforcement.</a:t>
            </a:r>
          </a:p>
          <a:p>
            <a:r>
              <a:t>Japan's digital strategy includes the integration of AI in crime prevention and law enforcement.</a:t>
            </a:r>
          </a:p>
          <a:p>
            <a:r>
              <a:t>Estonia's e-Police program integrates mobile technologies and digital services for efficient policing.</a:t>
            </a:r>
          </a:p>
        </p:txBody>
      </p:sp>
    </p:spTree>
    <p:extLst>
      <p:ext uri="{BB962C8B-B14F-4D97-AF65-F5344CB8AC3E}">
        <p14:creationId xmlns:p14="http://schemas.microsoft.com/office/powerpoint/2010/main" val="318889277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Organizational Restructuring for Digital Transformation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Specialized cybercrime units, like the UK's National Cyber Crime Unit, are becoming common in law enforcement agencies.</a:t>
            </a:r>
          </a:p>
          <a:p>
            <a:r>
              <a:t>Integrating data scientists into law enforcement requires new recruitment strategies and organizational structures.</a:t>
            </a:r>
          </a:p>
          <a:p>
            <a:r>
              <a:t>Digital forensics labs are essential for handling the increasing volume of digital evidence in modern investigations.</a:t>
            </a:r>
          </a:p>
          <a:p>
            <a:r>
              <a:t>Mobile technologies are transforming frontline policing, necessitating changes in operational structures.</a:t>
            </a:r>
          </a:p>
          <a:p>
            <a:r>
              <a:t>Public-private partnerships, like the National Cyber-Forensics and Training Alliance, leverage private sector expertise in law enforcement.</a:t>
            </a:r>
          </a:p>
        </p:txBody>
      </p:sp>
    </p:spTree>
    <p:extLst>
      <p:ext uri="{BB962C8B-B14F-4D97-AF65-F5344CB8AC3E}">
        <p14:creationId xmlns:p14="http://schemas.microsoft.com/office/powerpoint/2010/main" val="360569501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Technological Infrastructure Modernization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Cloud computing adoption in law enforcement follows frameworks like the CJIS Security Policy to ensure data protection.</a:t>
            </a:r>
          </a:p>
          <a:p>
            <a:r>
              <a:t>5G networks enhance communication capabilities for law enforcement agencies, improving response times and data sharing.</a:t>
            </a:r>
          </a:p>
          <a:p>
            <a:r>
              <a:t>IoT devices are being integrated into law enforcement operations to improve situational awareness and response times.</a:t>
            </a:r>
          </a:p>
          <a:p>
            <a:r>
              <a:t>Body-worn cameras introduce new capabilities in policing while raising significant data management challenges.</a:t>
            </a:r>
          </a:p>
          <a:p>
            <a:r>
              <a:t>AI applications in policing, while controversial, are being explored for various tasks including predictive policing and facial recognition.</a:t>
            </a:r>
          </a:p>
        </p:txBody>
      </p:sp>
    </p:spTree>
    <p:extLst>
      <p:ext uri="{BB962C8B-B14F-4D97-AF65-F5344CB8AC3E}">
        <p14:creationId xmlns:p14="http://schemas.microsoft.com/office/powerpoint/2010/main" val="139700549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Data Management and Analytics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Big data platforms like NYPD's Domain Awareness System enhance situational awareness for law enforcement.</a:t>
            </a:r>
          </a:p>
          <a:p>
            <a:r>
              <a:t>Predictive analytics are being used in policing but raise significant ethical concerns regarding bias and privacy.</a:t>
            </a:r>
          </a:p>
          <a:p>
            <a:r>
              <a:t>Social media analytics are increasingly employed by law enforcement within legal frameworks for intelligence gathering.</a:t>
            </a:r>
          </a:p>
          <a:p>
            <a:r>
              <a:t>Real-time crime centers provide centralized support for data-driven decision making in law enforcement operations.</a:t>
            </a:r>
          </a:p>
          <a:p>
            <a:r>
              <a:t>Data lakes are being implemented to address fragmentation issues in law enforcement data management.</a:t>
            </a:r>
          </a:p>
        </p:txBody>
      </p:sp>
    </p:spTree>
    <p:extLst>
      <p:ext uri="{BB962C8B-B14F-4D97-AF65-F5344CB8AC3E}">
        <p14:creationId xmlns:p14="http://schemas.microsoft.com/office/powerpoint/2010/main" val="306636078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Skills Development in Law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Police academies are incorporating comprehensive digital literacy training into their curricula.</a:t>
            </a:r>
          </a:p>
          <a:p>
            <a:r>
              <a:t>Continuous learning programs are being implemented to keep law enforcement personnel updated on digital technologies.</a:t>
            </a:r>
          </a:p>
          <a:p>
            <a:r>
              <a:t>Specialized cybercrime investigator training programs address the need for expertise in sophisticated digital crimes.</a:t>
            </a:r>
          </a:p>
          <a:p>
            <a:r>
              <a:t>Digital leadership programs are targeting law enforcement executives to drive organizational transformation.</a:t>
            </a:r>
          </a:p>
          <a:p>
            <a:r>
              <a:t>Partnerships with universities and tech companies are providing advanced training opportunities for law enforcement personnel.</a:t>
            </a:r>
          </a:p>
        </p:txBody>
      </p:sp>
    </p:spTree>
    <p:extLst>
      <p:ext uri="{BB962C8B-B14F-4D97-AF65-F5344CB8AC3E}">
        <p14:creationId xmlns:p14="http://schemas.microsoft.com/office/powerpoint/2010/main" val="262233153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Legal and Policy Frameworks for Digital Transformation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CLOUD Act addresses cross-jurisdictional digital evidence access, facilitating international cooperation.</a:t>
            </a:r>
          </a:p>
          <a:p>
            <a:r>
              <a:t>AI use in policing requires the development of ethical guidelines to ensure responsible implementation.</a:t>
            </a:r>
          </a:p>
          <a:p>
            <a:r>
              <a:t>Facial recognition technology use in law enforcement is subject to ongoing legal and ethical debates.</a:t>
            </a:r>
          </a:p>
          <a:p>
            <a:r>
              <a:t>Privacy laws are being adapted to address big data use in law enforcement investigations.</a:t>
            </a:r>
          </a:p>
          <a:p>
            <a:r>
              <a:t>Cross-border data sharing agreements are being developed to facilitate international cooperation in digital law enforcement.</a:t>
            </a:r>
          </a:p>
        </p:txBody>
      </p:sp>
    </p:spTree>
    <p:extLst>
      <p:ext uri="{BB962C8B-B14F-4D97-AF65-F5344CB8AC3E}">
        <p14:creationId xmlns:p14="http://schemas.microsoft.com/office/powerpoint/2010/main" val="105631510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Cooperation in Law Enforcement Digital Transformation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INTERPOL facilitates capacity building through its Global Complex for Innovation, enhancing digital capabilities worldwide.</a:t>
            </a:r>
          </a:p>
          <a:p>
            <a:r>
              <a:t>Europol's EC3 promotes digital transformation among EU member states' law enforcement agencies.</a:t>
            </a:r>
          </a:p>
          <a:p>
            <a:r>
              <a:t>UNODC focuses on developing countries' capacity for digital law enforcement.</a:t>
            </a:r>
          </a:p>
          <a:p>
            <a:r>
              <a:t>Regional initiatives like ASEAN's Cyber Capacity Programme enhance digital capabilities across member nations.</a:t>
            </a:r>
          </a:p>
          <a:p>
            <a:r>
              <a:t>The Five Eyes collaboration fosters advanced technology sharing among its member countries' law enforcement agencies.</a:t>
            </a:r>
          </a:p>
        </p:txBody>
      </p:sp>
    </p:spTree>
    <p:extLst>
      <p:ext uri="{BB962C8B-B14F-4D97-AF65-F5344CB8AC3E}">
        <p14:creationId xmlns:p14="http://schemas.microsoft.com/office/powerpoint/2010/main" val="103734759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Opportunities and Challenges in Law Enforcement Digital Transformation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Organizational resistance and budget constraints pose significant obstacles to digital transformation in law enforcement.</a:t>
            </a:r>
          </a:p>
          <a:p>
            <a:r>
              <a:t>Leadership commitment is crucial for successful implementation of digital strategies in law enforcement agencies.</a:t>
            </a:r>
          </a:p>
          <a:p>
            <a:r>
              <a:t>Balancing technology with human-centered policing remains a key challenge in digital transformation efforts.</a:t>
            </a:r>
          </a:p>
          <a:p>
            <a:r>
              <a:t>Data privacy and ethical use of technology are ongoing challenges that require careful consideration and policy development.</a:t>
            </a:r>
          </a:p>
          <a:p>
            <a:r>
              <a:t>Continuous learning and adaptation are crucial for the sustainability of digital transformation in law enforcement.</a:t>
            </a:r>
          </a:p>
        </p:txBody>
      </p:sp>
    </p:spTree>
    <p:extLst>
      <p:ext uri="{BB962C8B-B14F-4D97-AF65-F5344CB8AC3E}">
        <p14:creationId xmlns:p14="http://schemas.microsoft.com/office/powerpoint/2010/main" val="145912986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Cooperation in Combating Cybercrime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International cooperation is crucial in combating transnational cybercrime, focusing on information sharing, joint operations, and capacity building.</a:t>
            </a:r>
          </a:p>
          <a:p>
            <a:r>
              <a:t>The IC3 reported 791,790 cybercrime complaints in 2020, with losses exceeding $4.2 billion, highlighting the scale of the problem.</a:t>
            </a:r>
          </a:p>
          <a:p>
            <a:r>
              <a:t>The Emotet botnet takedown in 2021 exemplifies effective international cooperation, involving agencies from eight countries.</a:t>
            </a:r>
          </a:p>
          <a:p>
            <a:r>
              <a:t>International cooperation in cybercrime reflects the evolving nature of digital threats and the need for coordinated responses.</a:t>
            </a:r>
          </a:p>
          <a:p>
            <a:r>
              <a:t>Overcoming jurisdictional barriers and developing comprehensive legal frameworks are essential for addressing global cyber challenges effectively.</a:t>
            </a:r>
          </a:p>
        </p:txBody>
      </p:sp>
    </p:spTree>
    <p:extLst>
      <p:ext uri="{BB962C8B-B14F-4D97-AF65-F5344CB8AC3E}">
        <p14:creationId xmlns:p14="http://schemas.microsoft.com/office/powerpoint/2010/main" val="199563964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 United Nations' Role in Cybercrime Efforts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UNODC's Global Programme on Cybercrime focuses on capacity building in member states.</a:t>
            </a:r>
          </a:p>
          <a:p>
            <a:r>
              <a:t>UN Resolution 74/247 initiated a process for developing a comprehensive cybercrime convention.</a:t>
            </a:r>
          </a:p>
          <a:p>
            <a:r>
              <a:t>The Intergovernmental Expert Group studies cybercrime trends and recommends global responses.</a:t>
            </a:r>
          </a:p>
          <a:p>
            <a:r>
              <a:t>UNODC provides technical assistance and training to member states in combating cybercrime.</a:t>
            </a:r>
          </a:p>
          <a:p>
            <a:r>
              <a:t>The UN addresses emerging threats like AI-enabled crimes, demonstrating the need for global coordination in cybercrime response.</a:t>
            </a:r>
          </a:p>
        </p:txBody>
      </p:sp>
    </p:spTree>
    <p:extLst>
      <p:ext uri="{BB962C8B-B14F-4D97-AF65-F5344CB8AC3E}">
        <p14:creationId xmlns:p14="http://schemas.microsoft.com/office/powerpoint/2010/main" val="164852613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INTERPOL's Facilitation of International Cybercrime 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INTERPOL's Cybercrime Directorate coordinates efforts across 194 member countries.</a:t>
            </a:r>
          </a:p>
          <a:p>
            <a:r>
              <a:t>The Global Cybercrime Strategy 2021-2025 focuses on intelligence, operations, and forensics.</a:t>
            </a:r>
          </a:p>
          <a:p>
            <a:r>
              <a:t>The Cyber Fusion Centre in Singapore provides real-time support for cybercrime investigations.</a:t>
            </a:r>
          </a:p>
          <a:p>
            <a:r>
              <a:t>INTERPOL has been involved in high-profile operations like Operation Goldfish Alpha.</a:t>
            </a:r>
          </a:p>
          <a:p>
            <a:r>
              <a:t>INTERPOL's role highlights the importance of centralized coordination in global cybercrime efforts.</a:t>
            </a:r>
          </a:p>
        </p:txBody>
      </p:sp>
    </p:spTree>
    <p:extLst>
      <p:ext uri="{BB962C8B-B14F-4D97-AF65-F5344CB8AC3E}">
        <p14:creationId xmlns:p14="http://schemas.microsoft.com/office/powerpoint/2010/main" val="44163582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Europol's Leadership in EU Cybercrime Cooperation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Europol leads EU cybercrime cooperation through EC3, established in 2013.</a:t>
            </a:r>
          </a:p>
          <a:p>
            <a:r>
              <a:t>The annual IOCTA report informs on cybercrime trends across the European Union.</a:t>
            </a:r>
          </a:p>
          <a:p>
            <a:r>
              <a:t>J-CAT coordinates high-profile investigations among EU member states and beyond.</a:t>
            </a:r>
          </a:p>
          <a:p>
            <a:r>
              <a:t>Europol has led successful operations like the DoubleVPN takedown.</a:t>
            </a:r>
          </a:p>
          <a:p>
            <a:r>
              <a:t>Europol's approach demonstrates the effectiveness of regional cooperation in cybercrime, combining operational support and strategic analysis.</a:t>
            </a:r>
          </a:p>
        </p:txBody>
      </p:sp>
    </p:spTree>
    <p:extLst>
      <p:ext uri="{BB962C8B-B14F-4D97-AF65-F5344CB8AC3E}">
        <p14:creationId xmlns:p14="http://schemas.microsoft.com/office/powerpoint/2010/main" val="133753636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The Council of Europe and the Budapest Convention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Budapest Convention (2001) provides a framework for harmonizing laws and enhancing cooperation in cybercrime.</a:t>
            </a:r>
          </a:p>
          <a:p>
            <a:r>
              <a:t>The Convention has been ratified by 66 countries, significantly influencing national legislation.</a:t>
            </a:r>
          </a:p>
          <a:p>
            <a:r>
              <a:t>The T-CY facilitates implementation of the Budapest Convention among member states.</a:t>
            </a:r>
          </a:p>
          <a:p>
            <a:r>
              <a:t>Guidance Notes clarify the Convention's application to new technologies in cybercrime.</a:t>
            </a:r>
          </a:p>
          <a:p>
            <a:r>
              <a:t>The Budapest Convention exemplifies the potential for international legal frameworks in cybercrime, balancing law enforcement needs with national sovereignty.</a:t>
            </a:r>
          </a:p>
        </p:txBody>
      </p:sp>
    </p:spTree>
    <p:extLst>
      <p:ext uri="{BB962C8B-B14F-4D97-AF65-F5344CB8AC3E}">
        <p14:creationId xmlns:p14="http://schemas.microsoft.com/office/powerpoint/2010/main" val="408953423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G7 and G20 Forums Addressing Global Cybercrime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G7 24/7 Network facilitates rapid cooperation in cybercrime investigations.</a:t>
            </a:r>
          </a:p>
          <a:p>
            <a:r>
              <a:t>The G7 Roma-Lyon Group focuses on high-tech crime and international cooperation.</a:t>
            </a:r>
          </a:p>
          <a:p>
            <a:r>
              <a:t>G20's Digital Economy Task Force addresses cybersecurity and digital economy issues.</a:t>
            </a:r>
          </a:p>
          <a:p>
            <a:r>
              <a:t>Summit declarations influence national policies on cybercrime and cybersecurity.</a:t>
            </a:r>
          </a:p>
          <a:p>
            <a:r>
              <a:t>These forums demonstrate the role of high-level political cooperation in shaping global cybercrime strategies.</a:t>
            </a:r>
          </a:p>
        </p:txBody>
      </p:sp>
    </p:spTree>
    <p:extLst>
      <p:ext uri="{BB962C8B-B14F-4D97-AF65-F5344CB8AC3E}">
        <p14:creationId xmlns:p14="http://schemas.microsoft.com/office/powerpoint/2010/main" val="121959545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Regional Organizations in Combating Cybercrime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ASEAN has developed a comprehensive cybersecurity strategy for its member states.</a:t>
            </a:r>
          </a:p>
          <a:p>
            <a:r>
              <a:t>The African Union adopted a Cyber Security Convention to address regional cybercrime issues.</a:t>
            </a:r>
          </a:p>
          <a:p>
            <a:r>
              <a:t>OAS provides operational support across the Americas in cybercrime investigations.</a:t>
            </a:r>
          </a:p>
          <a:p>
            <a:r>
              <a:t>The Commonwealth assists member countries in developing national cybersecurity strategies.</a:t>
            </a:r>
          </a:p>
          <a:p>
            <a:r>
              <a:t>These regional initiatives reflect diverse approaches to cybercrime, tailored to specific geographical and cultural contexts.</a:t>
            </a:r>
          </a:p>
        </p:txBody>
      </p:sp>
    </p:spTree>
    <p:extLst>
      <p:ext uri="{BB962C8B-B14F-4D97-AF65-F5344CB8AC3E}">
        <p14:creationId xmlns:p14="http://schemas.microsoft.com/office/powerpoint/2010/main" val="21587401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Public-Private Partnerships in Cybercrime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World Economic Forum's initiative brings together global leaders to address cybercrime.</a:t>
            </a:r>
          </a:p>
          <a:p>
            <a:r>
              <a:t>Microsoft's Digital Crimes Unit collaborates with law enforcement globally on cybercrime cases.</a:t>
            </a:r>
          </a:p>
          <a:p>
            <a:r>
              <a:t>The Cyber Threat Alliance facilitates threat intelligence sharing among private sector entities.</a:t>
            </a:r>
          </a:p>
          <a:p>
            <a:r>
              <a:t>NCFTA's model of public-private collaboration has been replicated internationally.</a:t>
            </a:r>
          </a:p>
          <a:p>
            <a:r>
              <a:t>Public-private partnerships highlight the essential role of industry expertise in cybercrime response.</a:t>
            </a:r>
          </a:p>
        </p:txBody>
      </p:sp>
    </p:spTree>
    <p:extLst>
      <p:ext uri="{BB962C8B-B14F-4D97-AF65-F5344CB8AC3E}">
        <p14:creationId xmlns:p14="http://schemas.microsoft.com/office/powerpoint/2010/main" val="352855134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Capacity Building in Cybercrime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C-PROC delivers global training programs to enhance cybercrime fighting capabilities.</a:t>
            </a:r>
          </a:p>
          <a:p>
            <a:r>
              <a:t>UNODC focuses on developing countries' capacity to combat cybercrime effectively.</a:t>
            </a:r>
          </a:p>
          <a:p>
            <a:r>
              <a:t>INTERPOL offers specialized courses at IGCI to law enforcement worldwide.</a:t>
            </a:r>
          </a:p>
          <a:p>
            <a:r>
              <a:t>NATO CCDCOE bridges cyber defense and law enforcement training initiatives.</a:t>
            </a:r>
          </a:p>
          <a:p>
            <a:r>
              <a:t>These efforts highlight the importance of knowledge transfer and skill development in global cybercrime response.</a:t>
            </a:r>
          </a:p>
        </p:txBody>
      </p:sp>
    </p:spTree>
    <p:extLst>
      <p:ext uri="{BB962C8B-B14F-4D97-AF65-F5344CB8AC3E}">
        <p14:creationId xmlns:p14="http://schemas.microsoft.com/office/powerpoint/2010/main" val="113215910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Ongoing Challenges in International Cybercrime Cooperation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Jurisdictional issues and legal differences continue to impede international cybercrime investigations.</a:t>
            </a:r>
          </a:p>
          <a:p>
            <a:r>
              <a:t>Harmonizing legislation remains a goal, with the Budapest Convention serving as a model.</a:t>
            </a:r>
          </a:p>
          <a:p>
            <a:r>
              <a:t>Rapid information sharing is crucial as cybercrime threats evolve at an unprecedented pace.</a:t>
            </a:r>
          </a:p>
          <a:p>
            <a:r>
              <a:t>Balancing cooperation with national sovereignty remains delicate, especially in data access issues.</a:t>
            </a:r>
          </a:p>
          <a:p>
            <a:r>
              <a:t>The digital divide impacts global response capabilities, highlighting the need for inclusive capacity building efforts.</a:t>
            </a:r>
          </a:p>
        </p:txBody>
      </p:sp>
    </p:spTree>
    <p:extLst>
      <p:ext uri="{BB962C8B-B14F-4D97-AF65-F5344CB8AC3E}">
        <p14:creationId xmlns:p14="http://schemas.microsoft.com/office/powerpoint/2010/main" val="119750634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244360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7497</Words>
  <Application>Microsoft Office PowerPoint</Application>
  <PresentationFormat>Широкоэкранный</PresentationFormat>
  <Paragraphs>627</Paragraphs>
  <Slides>103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103</vt:i4>
      </vt:variant>
    </vt:vector>
  </HeadingPairs>
  <TitlesOfParts>
    <vt:vector size="106" baseType="lpstr">
      <vt:lpstr>Arial</vt:lpstr>
      <vt:lpstr>Calibri</vt:lpstr>
      <vt:lpstr>Office Theme</vt:lpstr>
      <vt:lpstr>Презентация PowerPoint</vt:lpstr>
      <vt:lpstr>E-Advocacy Overview</vt:lpstr>
      <vt:lpstr>Digital Tools in Legal Practice</vt:lpstr>
      <vt:lpstr>Virtual Courts and Online Dispute Resolution</vt:lpstr>
      <vt:lpstr>AI and Machine Learning in Legal Advocacy</vt:lpstr>
      <vt:lpstr>Cybersecurity and Data Protection in E-Advocacy</vt:lpstr>
      <vt:lpstr>Ethical Considerations in E-Advocacy</vt:lpstr>
      <vt:lpstr>Cross-Border and Jurisdictional Issues in E-Advocacy</vt:lpstr>
      <vt:lpstr>Legal Education and Professional Development for E-Advocacy</vt:lpstr>
      <vt:lpstr>E-Advocacy and Access to Justice</vt:lpstr>
      <vt:lpstr>E-Prosecutorial Supervision Overview</vt:lpstr>
      <vt:lpstr>Legal Framework for E-Prosecutorial Supervision</vt:lpstr>
      <vt:lpstr>Entities Overseen in Cybercrime Investigations</vt:lpstr>
      <vt:lpstr>Prosecutorial Powers in Cyberspace</vt:lpstr>
      <vt:lpstr>Digital Evidence Collection and Preservation</vt:lpstr>
      <vt:lpstr>Prosecutorial Oversight of Online Surveillance</vt:lpstr>
      <vt:lpstr>Guidance on Cybercrime Investigation Techniques</vt:lpstr>
      <vt:lpstr>International Cooperation in E-Prosecutorial Supervision</vt:lpstr>
      <vt:lpstr>Ethical Considerations in E-Prosecutorial Supervision</vt:lpstr>
      <vt:lpstr>Future Challenges in E-Prosecutorial Supervision</vt:lpstr>
      <vt:lpstr>Cyber Police Overview</vt:lpstr>
      <vt:lpstr>Structure of Cyber Police Units</vt:lpstr>
      <vt:lpstr>Legal Framework for Cyber Police Operations</vt:lpstr>
      <vt:lpstr>Tasks of Cyber Police</vt:lpstr>
      <vt:lpstr>Advanced Investigation Techniques</vt:lpstr>
      <vt:lpstr>Digital Forensics in Cyber Police Investigations</vt:lpstr>
      <vt:lpstr>Cyber Intelligence Gathering</vt:lpstr>
      <vt:lpstr>International Cooperation in Cybercrime Combat</vt:lpstr>
      <vt:lpstr>Specialized Tools for Cyber Police</vt:lpstr>
      <vt:lpstr>Ongoing Challenges for Cyber Police</vt:lpstr>
      <vt:lpstr>Overview of High-Tech Crime Units</vt:lpstr>
      <vt:lpstr>FBI's Cyber Division</vt:lpstr>
      <vt:lpstr>UK's National Cyber Crime Unit (NCCU)</vt:lpstr>
      <vt:lpstr>Germany's BKA Cybercrime Division</vt:lpstr>
      <vt:lpstr>Japan's National Police Agency Cybercrime Division</vt:lpstr>
      <vt:lpstr>Australia's AFP Cyber Crime Operations</vt:lpstr>
      <vt:lpstr>India's Cyber and Information Security Division (CIS)</vt:lpstr>
      <vt:lpstr>Singapore's Technology Crime Investigation Branch</vt:lpstr>
      <vt:lpstr>Russia's Directorate K</vt:lpstr>
      <vt:lpstr>Comparative Analysis of High-Tech Crime Units</vt:lpstr>
      <vt:lpstr>Overview of Operational and Investigative Activities in Cyberspace</vt:lpstr>
      <vt:lpstr>Legal Framework for Cyber Investigations</vt:lpstr>
      <vt:lpstr>Online Surveillance Techniques</vt:lpstr>
      <vt:lpstr>Undercover Operations in Cyberspace</vt:lpstr>
      <vt:lpstr>Digital Evidence Collection</vt:lpstr>
      <vt:lpstr>Network Forensics and Traffic Analysis</vt:lpstr>
      <vt:lpstr>Mobile Device Forensics</vt:lpstr>
      <vt:lpstr>Open Source Intelligence (OSINT) in Cyber Investigations</vt:lpstr>
      <vt:lpstr>Cryptocurrency Investigations</vt:lpstr>
      <vt:lpstr>Ethical Challenges and Future Considerations</vt:lpstr>
      <vt:lpstr>Презентация PowerPoint</vt:lpstr>
      <vt:lpstr>Презентация PowerPoint</vt:lpstr>
      <vt:lpstr>IT Integration in Law Enforcement</vt:lpstr>
      <vt:lpstr>Crime Analysis and Predictive Policing</vt:lpstr>
      <vt:lpstr>Digital Forensics in Law Enforcement</vt:lpstr>
      <vt:lpstr>Surveillance Technologies in Law Enforcement</vt:lpstr>
      <vt:lpstr>Information Management Systems in Law Enforcement</vt:lpstr>
      <vt:lpstr>Cybercrime Investigation Tools</vt:lpstr>
      <vt:lpstr>Biometric Technologies in Law Enforcement</vt:lpstr>
      <vt:lpstr>Mobile Technologies in Law Enforcement</vt:lpstr>
      <vt:lpstr>AI and Machine Learning in Law Enforcement</vt:lpstr>
      <vt:lpstr>Opportunities and Challenges of IT in Law Enforcement</vt:lpstr>
      <vt:lpstr>Introduction to E-enforcement</vt:lpstr>
      <vt:lpstr>Legal Framework for E-enforcement</vt:lpstr>
      <vt:lpstr>Digital Asset Tracing and Seizure</vt:lpstr>
      <vt:lpstr>Automated Compliance Monitoring</vt:lpstr>
      <vt:lpstr>Digital Court Orders</vt:lpstr>
      <vt:lpstr>E-enforcement of Intellectual Property Rights</vt:lpstr>
      <vt:lpstr>E-enforcement in Financial Regulations and AML</vt:lpstr>
      <vt:lpstr>E-enforcement in Competition Law and Consumer Protection</vt:lpstr>
      <vt:lpstr>Cross-border E-enforcement</vt:lpstr>
      <vt:lpstr>Evolution and Challenges of E-enforcement</vt:lpstr>
      <vt:lpstr>Introduction to Cyber Hygiene in Law Enforcement</vt:lpstr>
      <vt:lpstr>Legal Framework for Law Enforcement Cyber Hygiene</vt:lpstr>
      <vt:lpstr>Data Protection in Law Enforcement IT Systems</vt:lpstr>
      <vt:lpstr>Network Security in Law Enforcement</vt:lpstr>
      <vt:lpstr>Endpoint Security in Law Enforcement</vt:lpstr>
      <vt:lpstr>Digital Forensics and Cyber Hygiene</vt:lpstr>
      <vt:lpstr>Incident Response in Law Enforcement</vt:lpstr>
      <vt:lpstr>Cyber Hygiene Training Programs in Law Enforcement</vt:lpstr>
      <vt:lpstr>Supply Chain Security in Law Enforcement</vt:lpstr>
      <vt:lpstr>Implementing Comprehensive Cyber Hygiene in Law Enforcement</vt:lpstr>
      <vt:lpstr>Digital Transformation of Law Enforcement</vt:lpstr>
      <vt:lpstr>International Strategies for Law Enforcement Digital Transformation</vt:lpstr>
      <vt:lpstr>National Digital Transformation Strategies in Law Enforcement</vt:lpstr>
      <vt:lpstr>Organizational Restructuring for Digital Transformation</vt:lpstr>
      <vt:lpstr>Technological Infrastructure Modernization</vt:lpstr>
      <vt:lpstr>Data Management and Analytics in Law Enforcement</vt:lpstr>
      <vt:lpstr>Digital Skills Development in Law Enforcement</vt:lpstr>
      <vt:lpstr>Legal and Policy Frameworks for Digital Transformation</vt:lpstr>
      <vt:lpstr>International Cooperation in Law Enforcement Digital Transformation</vt:lpstr>
      <vt:lpstr>Opportunities and Challenges in Law Enforcement Digital Transformation</vt:lpstr>
      <vt:lpstr>International Cooperation in Combating Cybercrime</vt:lpstr>
      <vt:lpstr>The United Nations' Role in Cybercrime Efforts</vt:lpstr>
      <vt:lpstr>INTERPOL's Facilitation of International Cybercrime Investigations</vt:lpstr>
      <vt:lpstr>Europol's Leadership in EU Cybercrime Cooperation</vt:lpstr>
      <vt:lpstr>The Council of Europe and the Budapest Convention</vt:lpstr>
      <vt:lpstr>G7 and G20 Forums Addressing Global Cybercrime Challenges</vt:lpstr>
      <vt:lpstr>Regional Organizations in Combating Cybercrime</vt:lpstr>
      <vt:lpstr>Public-Private Partnerships in Cybercrime Response</vt:lpstr>
      <vt:lpstr>International Capacity Building in Cybercrime Response</vt:lpstr>
      <vt:lpstr>Ongoing Challenges in International Cybercrime Cooperation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E-Advocacy Overview</dc:title>
  <dc:subject/>
  <dc:creator/>
  <cp:keywords/>
  <dc:description>generated using python-pptx</dc:description>
  <cp:lastModifiedBy>User</cp:lastModifiedBy>
  <cp:revision>7</cp:revision>
  <dcterms:created xsi:type="dcterms:W3CDTF">2013-01-27T09:14:16Z</dcterms:created>
  <dcterms:modified xsi:type="dcterms:W3CDTF">2024-09-09T18:45:05Z</dcterms:modified>
  <cp:category/>
</cp:coreProperties>
</file>