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60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8" autoAdjust="0"/>
    <p:restoredTop sz="94660"/>
  </p:normalViewPr>
  <p:slideViewPr>
    <p:cSldViewPr snapToGrid="0" snapToObjects="1">
      <p:cViewPr>
        <p:scale>
          <a:sx n="125" d="100"/>
          <a:sy n="125" d="100"/>
        </p:scale>
        <p:origin x="4410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8359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E-Advocacy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E-Advocacy transforms legal practice through digital technologies, enhancing service delivery and justice access.</a:t>
            </a:r>
          </a:p>
          <a:p>
            <a:r>
              <a:t>It includes online consultations, digital submissions, virtual hearings, and AI-assisted research.</a:t>
            </a:r>
          </a:p>
          <a:p>
            <a:r>
              <a:t>E-Advocacy improves efficiency and sustainability in legal practice.</a:t>
            </a:r>
          </a:p>
          <a:p>
            <a:r>
              <a:t>The transformation encompasses all aspects of legal work, from client interactions to court proceedings.</a:t>
            </a:r>
          </a:p>
          <a:p>
            <a:r>
              <a:t>E-Advocacy requires comprehensive strategies that balance innovation with ethical considerations and accessibility concerns.</a:t>
            </a:r>
          </a:p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Tools in Legal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Case management systems like Clio streamline client communication in modern legal practice.</a:t>
            </a:r>
          </a:p>
          <a:p>
            <a:r>
              <a:t>E-discovery platforms such as Relativity enhance document review processes for lawyers.</a:t>
            </a:r>
          </a:p>
          <a:p>
            <a:r>
              <a:t>AI-powered research platforms like LexisNexis offer predictive capabilities to legal practitioners.</a:t>
            </a:r>
          </a:p>
          <a:p>
            <a:r>
              <a:t>E-filing systems reduce administrative burdens in legal proceedings.</a:t>
            </a:r>
          </a:p>
          <a:p>
            <a:r>
              <a:t>These digital tools create "legal ecosystems," enhancing service delivery and efficiency in legal practice.</a:t>
            </a:r>
          </a:p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Virtual Courts and Online Dispute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Virtual courts and online dispute resolution (ODR) systems transform justice administration.</a:t>
            </a:r>
          </a:p>
          <a:p>
            <a:r>
              <a:t>The UK's Online Court and Canada's Civil Resolution Tribunal exemplify successful ODR implementations.</a:t>
            </a:r>
          </a:p>
          <a:p>
            <a:r>
              <a:t>AI-powered systems in ODR raise questions about the role of human judgment in legal decisions.</a:t>
            </a:r>
          </a:p>
          <a:p>
            <a:r>
              <a:t>Cross-border proceedings in virtual courts present jurisdictional challenges.</a:t>
            </a:r>
          </a:p>
          <a:p>
            <a:r>
              <a:t>These developments highlight the potential and challenges of digitizing court processes, balancing improved access with technological concerns.</a:t>
            </a:r>
          </a:p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and Machine Learning in Legal 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AI and machine learning enhance legal research, analysis, and decision-making processes.</a:t>
            </a:r>
          </a:p>
          <a:p>
            <a:r>
              <a:t>Tools like ROSS Intelligence provide predictive insights for legal practitioners.</a:t>
            </a:r>
          </a:p>
          <a:p>
            <a:r>
              <a:t>AI-powered writing assistants enhance legal drafting efficiency.</a:t>
            </a:r>
          </a:p>
          <a:p>
            <a:r>
              <a:t>The impact of AI on junior lawyers' roles and development is a subject of ongoing debate.</a:t>
            </a:r>
          </a:p>
          <a:p>
            <a:r>
              <a:t>This transformation highlights AI's potential to enhance legal work while raising important ethical and professional considerations.</a:t>
            </a:r>
          </a:p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Cybersecurity and Data Protection in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ABA guidelines emphasize the importance of secure client communication in digital legal practice.</a:t>
            </a:r>
          </a:p>
          <a:p>
            <a:r>
              <a:t>GDPR significantly impacts law firms' data practices and privacy policies.</a:t>
            </a:r>
          </a:p>
          <a:p>
            <a:r>
              <a:t>Common cybersecurity threats in legal practice include phishing and ransomware attacks.</a:t>
            </a:r>
          </a:p>
          <a:p>
            <a:r>
              <a:t>Remote work introduces new cybersecurity challenges for legal professionals.</a:t>
            </a:r>
          </a:p>
          <a:p>
            <a:r>
              <a:t>These issues underscore the need for lawyers to develop technological competence in cybersecurity to protect client confidentiality.</a:t>
            </a:r>
          </a:p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Considerations in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E-Advocacy raises ethical considerations that challenge traditional notions of professional responsibility in legal practice.</a:t>
            </a:r>
          </a:p>
          <a:p>
            <a:r>
              <a:t>The ABA Model Rules are being reinterpreted to address the ethical implications of digital legal practice.</a:t>
            </a:r>
          </a:p>
          <a:p>
            <a:r>
              <a:t>Maintaining attorney-client privilege in digital communications is crucial for ethical E-Advocacy.</a:t>
            </a:r>
          </a:p>
          <a:p>
            <a:r>
              <a:t>Virtual client relationships and online marketing require careful ethical navigation by lawyers.</a:t>
            </a:r>
          </a:p>
          <a:p>
            <a:r>
              <a:t>"Digital ethics" is emerging as a holistic framework to address ethical challenges in E-Advocacy.</a:t>
            </a:r>
          </a:p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Cross-Border and Jurisdictional Issues in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Digital technologies globalize legal services, raising complex cross-border and jurisdictional issues.</a:t>
            </a:r>
          </a:p>
          <a:p>
            <a:r>
              <a:t>Cloud computing challenges traditional notions of data sovereignty in legal practice.</a:t>
            </a:r>
          </a:p>
          <a:p>
            <a:r>
              <a:t>UNCITRAL provides a framework for addressing electronic records in international legal contexts.</a:t>
            </a:r>
          </a:p>
          <a:p>
            <a:r>
              <a:t>Data localization laws significantly impact international legal practice.</a:t>
            </a:r>
          </a:p>
          <a:p>
            <a:r>
              <a:t>These issues highlight the complex interplay between national laws and global digital practice in E-Advocacy.</a:t>
            </a:r>
          </a:p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Education and Professional Development for E-Advocacy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Law schools are integrating legal technology courses to prepare future lawyers for E-Advocacy.</a:t>
            </a:r>
          </a:p>
          <a:p>
            <a:r>
              <a:t>Continuing Legal Education (CLE) programs are expanding their technology-related offerings.</a:t>
            </a:r>
          </a:p>
          <a:p>
            <a:r>
              <a:t>Legal hackathons foster innovation and technological competence among legal professionals.</a:t>
            </a:r>
          </a:p>
          <a:p>
            <a:r>
              <a:t>Professional associations are providing specialized technology training for practicing lawyers.</a:t>
            </a:r>
          </a:p>
          <a:p>
            <a:r>
              <a:t>This evolution reflects the changing nature of legal practice, emphasizing the need for continuous learning in technology.</a:t>
            </a:r>
          </a:p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E-Advocacy and Access to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Online self-help tools empower pro se litigants, enhancing access to justice.</a:t>
            </a:r>
          </a:p>
          <a:p>
            <a:r>
              <a:t>AI chatbots provide basic legal information to the public, improving legal awareness.</a:t>
            </a:r>
          </a:p>
          <a:p>
            <a:r>
              <a:t>Virtual courts reduce access barriers, particularly for geographically distant or mobility-impaired individuals.</a:t>
            </a:r>
          </a:p>
          <a:p>
            <a:r>
              <a:t>The digital divide remains a significant concern in ensuring equitable access to E-Advocacy tools.</a:t>
            </a:r>
          </a:p>
          <a:p>
            <a:r>
              <a:t>These developments highlight E-Advocacy's potential to enhance justice access while emphasizing the need for digital inclusion strategies.</a:t>
            </a:r>
          </a:p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E-Prosecutorial Supervision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E-Prosecutorial Supervision oversees cybercrime investigation and law enforcement in the digital realm.</a:t>
            </a:r>
          </a:p>
          <a:p>
            <a:r>
              <a:t>Key areas include cybercrime investigation, digital evidence collection, and online law enforcement activities.</a:t>
            </a:r>
          </a:p>
          <a:p>
            <a:r>
              <a:t>The Budapest Convention provides a framework for international cooperation in cybercrime cases.</a:t>
            </a:r>
          </a:p>
          <a:p>
            <a:r>
              <a:t>Specialized cybercrime units are being established in prosecution offices to handle digital crimes.</a:t>
            </a:r>
          </a:p>
          <a:p>
            <a:r>
              <a:t>E-Prosecutorial Supervision reflects the evolving nature of criminal activity in cyberspace, requiring prosecutors to adapt traditional oversight methods.</a:t>
            </a:r>
          </a:p>
        </p:txBody>
      </p:sp>
    </p:spTree>
    <p:extLst>
      <p:ext uri="{BB962C8B-B14F-4D97-AF65-F5344CB8AC3E}">
        <p14:creationId xmlns:p14="http://schemas.microsoft.com/office/powerpoint/2010/main" val="2667128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E-Prosecutorial Supervision's legal framework combines traditional powers with cyber-specific legislation.</a:t>
            </a:r>
          </a:p>
          <a:p>
            <a:r>
              <a:t>Key laws include the US Computer Fraud and Abuse Act and EU Directive on Attacks against Information Systems.</a:t>
            </a:r>
          </a:p>
          <a:p>
            <a:r>
              <a:t>Landmark cases like United States v. Nosal clarify the interpretation of digital crimes.</a:t>
            </a:r>
          </a:p>
          <a:p>
            <a:r>
              <a:t>Data protection laws like GDPR constrain prosecutorial powers in handling digital evidence.</a:t>
            </a:r>
          </a:p>
          <a:p>
            <a:r>
              <a:t>Cross-border cooperation is facilitated by agreements like the US-UK CLOUD Act.</a:t>
            </a:r>
          </a:p>
        </p:txBody>
      </p:sp>
    </p:spTree>
    <p:extLst>
      <p:ext uri="{BB962C8B-B14F-4D97-AF65-F5344CB8AC3E}">
        <p14:creationId xmlns:p14="http://schemas.microsoft.com/office/powerpoint/2010/main" val="10904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Entities Overseen in Cybercrime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E-Prosecutorial Supervision oversees cybercrime units and digital forensics labs in law enforcement agencies.</a:t>
            </a:r>
          </a:p>
          <a:p>
            <a:r>
              <a:t>Prosecutors supervise electronic surveillance operations and undercover online operations.</a:t>
            </a:r>
          </a:p>
          <a:p>
            <a:r>
              <a:t>Public-private partnerships in cybercrime investigations fall under prosecutorial oversight.</a:t>
            </a:r>
          </a:p>
          <a:p>
            <a:r>
              <a:t>Cryptocurrency investigations present new challenges for prosecutorial supervision.</a:t>
            </a:r>
          </a:p>
          <a:p>
            <a:r>
              <a:t>Prosecutors ensure legal compliance, evidence integrity, and balance between investigative needs and privacy rights.</a:t>
            </a:r>
          </a:p>
        </p:txBody>
      </p:sp>
    </p:spTree>
    <p:extLst>
      <p:ext uri="{BB962C8B-B14F-4D97-AF65-F5344CB8AC3E}">
        <p14:creationId xmlns:p14="http://schemas.microsoft.com/office/powerpoint/2010/main" val="1394642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Prosecutorial Powers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have the power to obtain digital evidence and authorize electronic surveillance in cybercrime cases.</a:t>
            </a:r>
          </a:p>
          <a:p>
            <a:r>
              <a:t>Issuing preservation orders for digital data is a key prosecutorial power in cyberspace investigations.</a:t>
            </a:r>
          </a:p>
          <a:p>
            <a:r>
              <a:t>Prosecutors can compel device decryption within the bounds of legal frameworks.</a:t>
            </a:r>
          </a:p>
          <a:p>
            <a:r>
              <a:t>Coordination of international investigations falls under prosecutorial authority in cybercrime cases.</a:t>
            </a:r>
          </a:p>
          <a:p>
            <a:r>
              <a:t>Prosecutors oversee the use of hacking tools by law enforcement, ensuring legal and ethical compliance.</a:t>
            </a:r>
          </a:p>
        </p:txBody>
      </p:sp>
    </p:spTree>
    <p:extLst>
      <p:ext uri="{BB962C8B-B14F-4D97-AF65-F5344CB8AC3E}">
        <p14:creationId xmlns:p14="http://schemas.microsoft.com/office/powerpoint/2010/main" val="1507603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Evidence Collection and Preservation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ensure adherence to guidelines like the ACPO Good Practice Guide for digital evidence handling.</a:t>
            </a:r>
          </a:p>
          <a:p>
            <a:r>
              <a:t>Oversight of the chain of custody and forensic imaging of digital evidence is a crucial prosecutorial responsibility.</a:t>
            </a:r>
          </a:p>
          <a:p>
            <a:r>
              <a:t>Prosecutors guide the collection of cloud storage evidence, addressing unique challenges in this domain.</a:t>
            </a:r>
          </a:p>
          <a:p>
            <a:r>
              <a:t>Preserving volatile data in cybercrime investigations falls under prosecutorial supervision.</a:t>
            </a:r>
          </a:p>
          <a:p>
            <a:r>
              <a:t>Prosecutors oversee the use of hash value databases for contraband detection in digital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952771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Prosecutorial Oversight of Online Surveillance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review and authorize electronic surveillance orders in cybercrime investigations.</a:t>
            </a:r>
          </a:p>
          <a:p>
            <a:r>
              <a:t>Oversight of bulk data collection ensures compliance with legal and constitutional requirements.</a:t>
            </a:r>
          </a:p>
          <a:p>
            <a:r>
              <a:t>Prosecutors monitor the use of IMSI catchers and geofencing warrants in digital investigations.</a:t>
            </a:r>
          </a:p>
          <a:p>
            <a:r>
              <a:t>Guidance on the appropriate use of facial recognition technologies falls under prosecutorial responsibility.</a:t>
            </a:r>
          </a:p>
          <a:p>
            <a:r>
              <a:t>This oversight reflects the tension between investigative capabilities and privacy rights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48097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Guidance on Cybercrime Investigation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develop guidelines for online undercover operations in cybercrime investigations.</a:t>
            </a:r>
          </a:p>
          <a:p>
            <a:r>
              <a:t>Oversight of social engineering tactics used in digital investigations is a key prosecutorial responsibility.</a:t>
            </a:r>
          </a:p>
          <a:p>
            <a:r>
              <a:t>Prosecutors provide guidance on the legal use of honeypots and malware in cybercrime investigations.</a:t>
            </a:r>
          </a:p>
          <a:p>
            <a:r>
              <a:t>Dark web and cryptocurrency investigations require specialized prosecutorial knowledge and guidance.</a:t>
            </a:r>
          </a:p>
          <a:p>
            <a:r>
              <a:t>Prosecutors navigate legal debates surrounding investigative malware use in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3357964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facilitate mutual legal assistance in cross-border cybercrime investigations.</a:t>
            </a:r>
          </a:p>
          <a:p>
            <a:r>
              <a:t>Navigation of cross-border evidence gathering challenges falls under prosecutorial responsibility.</a:t>
            </a:r>
          </a:p>
          <a:p>
            <a:r>
              <a:t>Prosecutors coordinate multi-jurisdictional investigations in complex cybercrime cases.</a:t>
            </a:r>
          </a:p>
          <a:p>
            <a:r>
              <a:t>Collaboration with international organizations like INTERPOL is a key aspect of E-Prosecutorial Supervision.</a:t>
            </a:r>
          </a:p>
          <a:p>
            <a:r>
              <a:t>Prosecutors utilize tools like joint investigation teams in international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2239311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Ethical Considerations in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Prosecutors adhere to specific cybercrime ethical guidelines in their supervisory role.</a:t>
            </a:r>
          </a:p>
          <a:p>
            <a:r>
              <a:t>Balancing privacy rights with law enforcement needs is a key ethical consideration for prosecutors.</a:t>
            </a:r>
          </a:p>
          <a:p>
            <a:r>
              <a:t>Ethical management of public-private partnerships in cybercrime investigations falls under prosecutorial responsibility.</a:t>
            </a:r>
          </a:p>
          <a:p>
            <a:r>
              <a:t>Prosecutors address ethical concerns about intrusive surveillance technologies in cybercrime cases.</a:t>
            </a:r>
          </a:p>
          <a:p>
            <a:r>
              <a:t>The use of AI in decision-making processes is subject to ethical scrutiny by prosecutors.</a:t>
            </a:r>
          </a:p>
        </p:txBody>
      </p:sp>
    </p:spTree>
    <p:extLst>
      <p:ext uri="{BB962C8B-B14F-4D97-AF65-F5344CB8AC3E}">
        <p14:creationId xmlns:p14="http://schemas.microsoft.com/office/powerpoint/2010/main" val="125555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Challenges in E-Prosecutorial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Adapting legal frameworks to rapidly evolving technology is a key future challenge for E-Prosecutorial Supervision.</a:t>
            </a:r>
          </a:p>
          <a:p>
            <a:r>
              <a:t>Continuous training for prosecutors in cybercrime-related technologies is essential for effective oversight.</a:t>
            </a:r>
          </a:p>
          <a:p>
            <a:r>
              <a:t>Balancing effective law enforcement with individual rights remains a crucial challenge in the digital age.</a:t>
            </a:r>
          </a:p>
          <a:p>
            <a:r>
              <a:t>Enhancing international cooperation in cybercrime cases is a priority for future E-Prosecutorial Supervision.</a:t>
            </a:r>
          </a:p>
          <a:p>
            <a:r>
              <a:t>Maintaining public trust while leveraging advanced technologies for oversight is a critical future consideration.</a:t>
            </a:r>
          </a:p>
        </p:txBody>
      </p:sp>
    </p:spTree>
    <p:extLst>
      <p:ext uri="{BB962C8B-B14F-4D97-AF65-F5344CB8AC3E}">
        <p14:creationId xmlns:p14="http://schemas.microsoft.com/office/powerpoint/2010/main" val="233810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Police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are specialized law enforcement units combating digital crimes.</a:t>
            </a:r>
          </a:p>
          <a:p>
            <a:r>
              <a:t>These units investigate cybercrimes, conduct digital forensics, and gather cyber intelligence.</a:t>
            </a:r>
          </a:p>
          <a:p>
            <a:r>
              <a:t>The IC3 reported 791,790 cybercrime complaints in 2020, with losses exceeding $4.2 billion.</a:t>
            </a:r>
          </a:p>
          <a:p>
            <a:r>
              <a:t>International initiatives like Europol's EC3 foster global collaboration in combating cybercrime.</a:t>
            </a:r>
          </a:p>
          <a:p>
            <a:r>
              <a:t>Cyber Police work requires a blend of law enforcement, computer science, and digital forensics skills.</a:t>
            </a:r>
          </a:p>
        </p:txBody>
      </p:sp>
    </p:spTree>
    <p:extLst>
      <p:ext uri="{BB962C8B-B14F-4D97-AF65-F5344CB8AC3E}">
        <p14:creationId xmlns:p14="http://schemas.microsoft.com/office/powerpoint/2010/main" val="1870030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Structure of Cyber Police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units typically integrate within broader law enforcement agencies, such as the FBI's Cyber Division.</a:t>
            </a:r>
          </a:p>
          <a:p>
            <a:r>
              <a:t>These units often have specialized sub-units for forensics, intelligence, and specific cybercrimes.</a:t>
            </a:r>
          </a:p>
          <a:p>
            <a:r>
              <a:t>Civilian specialists are increasingly integrated into Cyber Police units to provide technical expertise.</a:t>
            </a:r>
          </a:p>
          <a:p>
            <a:r>
              <a:t>International bodies like Interpol's Cybercrime Directorate facilitate cross-border investigations.</a:t>
            </a:r>
          </a:p>
          <a:p>
            <a:r>
              <a:t>Public-private partnerships, like the NCFTA in the US, are integral to Cyber Police operations.</a:t>
            </a:r>
          </a:p>
        </p:txBody>
      </p:sp>
    </p:spTree>
    <p:extLst>
      <p:ext uri="{BB962C8B-B14F-4D97-AF65-F5344CB8AC3E}">
        <p14:creationId xmlns:p14="http://schemas.microsoft.com/office/powerpoint/2010/main" val="2599664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Cyber Police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operations are governed by traditional laws, specialized cybercrime legislation, and evolving case law.</a:t>
            </a:r>
          </a:p>
          <a:p>
            <a:r>
              <a:t>Key legislation includes the US CFAA and EU Directive on Attacks against Information Systems.</a:t>
            </a:r>
          </a:p>
          <a:p>
            <a:r>
              <a:t>Landmark cases like Riley v. California shape digital investigation practices in cybercrime.</a:t>
            </a:r>
          </a:p>
          <a:p>
            <a:r>
              <a:t>Data protection laws like GDPR constrain Cyber Police activities and data handling.</a:t>
            </a:r>
          </a:p>
          <a:p>
            <a:r>
              <a:t>The Budapest Convention provides an international framework for cross-border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403646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Tasks of Cyber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Cyber Police tasks include investigating cybercrimes and collecting digital evidence.</a:t>
            </a:r>
          </a:p>
          <a:p>
            <a:r>
              <a:t>These units conduct undercover operations and gather cyber intelligence to combat digital threats.</a:t>
            </a:r>
          </a:p>
          <a:p>
            <a:r>
              <a:t>Protecting critical infrastructure from cyber attacks is a key responsibility of Cyber Police.</a:t>
            </a:r>
          </a:p>
          <a:p>
            <a:r>
              <a:t>Cyber Police engage in public education to raise awareness about cybercrime and online safety.</a:t>
            </a:r>
          </a:p>
          <a:p>
            <a:r>
              <a:t>International coordination is crucial for Cyber Police in transnational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227168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Advanced Investigation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Cyber Police employ OSINT gathering and network forensics in their investigations.</a:t>
            </a:r>
          </a:p>
          <a:p>
            <a:r>
              <a:t>Malware reverse engineering is a crucial technique for understanding cyber threats.</a:t>
            </a:r>
          </a:p>
          <a:p>
            <a:r>
              <a:t>Blockchain analysis is used for investigating cryptocurrency-related crimes.</a:t>
            </a:r>
          </a:p>
          <a:p>
            <a:r>
              <a:t>Dark web investigations require specialized approaches and tools.</a:t>
            </a:r>
          </a:p>
          <a:p>
            <a:r>
              <a:t>AI and machine learning enhance pattern analysis and prediction in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535469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Forensics in Cyber Police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practices include securing crime scenes and performing forensic imaging of devices.</a:t>
            </a:r>
          </a:p>
          <a:p>
            <a:r>
              <a:t>Live memory analysis is crucial for capturing volatile data in cybercrime investigations.</a:t>
            </a:r>
          </a:p>
          <a:p>
            <a:r>
              <a:t>Network forensics and cloud computing present new challenges in digital evidence collection.</a:t>
            </a:r>
          </a:p>
          <a:p>
            <a:r>
              <a:t>Mobile device forensics is essential given the ubiquity of smartphones in modern cybercrime.</a:t>
            </a:r>
          </a:p>
          <a:p>
            <a:r>
              <a:t>Hash databases aid in identifying illegal content during digital forensic analysis.</a:t>
            </a:r>
          </a:p>
        </p:txBody>
      </p:sp>
    </p:spTree>
    <p:extLst>
      <p:ext uri="{BB962C8B-B14F-4D97-AF65-F5344CB8AC3E}">
        <p14:creationId xmlns:p14="http://schemas.microsoft.com/office/powerpoint/2010/main" val="40511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Intelligence Gathering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Tools like IBM X-Force Exchange facilitate threat information sharing among Cyber Police units.</a:t>
            </a:r>
          </a:p>
          <a:p>
            <a:r>
              <a:t>Cyber threat actor profiling analyzes tactics and techniques used by cybercriminals.</a:t>
            </a:r>
          </a:p>
          <a:p>
            <a:r>
              <a:t>Dark web monitoring is employed to track illicit activities and emerging cyber threats.</a:t>
            </a:r>
          </a:p>
          <a:p>
            <a:r>
              <a:t>Social media analysis aids in threat detection and investigation of online criminal activities.</a:t>
            </a:r>
          </a:p>
          <a:p>
            <a:r>
              <a:t>Predictive analytics enhance threat forecasting capabilities of Cyber Police units.</a:t>
            </a:r>
          </a:p>
        </p:txBody>
      </p:sp>
    </p:spTree>
    <p:extLst>
      <p:ext uri="{BB962C8B-B14F-4D97-AF65-F5344CB8AC3E}">
        <p14:creationId xmlns:p14="http://schemas.microsoft.com/office/powerpoint/2010/main" val="1501954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Cybercrime Combat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Organizations like Interpol facilitate cross-border investigations in cybercrime cases.</a:t>
            </a:r>
          </a:p>
          <a:p>
            <a:r>
              <a:t>Mutual Legal Assistance Treaties (MLATs) enable formal evidence gathering across borders.</a:t>
            </a:r>
          </a:p>
          <a:p>
            <a:r>
              <a:t>Informal networks like the G7's 24/7 Network facilitate rapid information exchange in cyber investigations.</a:t>
            </a:r>
          </a:p>
          <a:p>
            <a:r>
              <a:t>Joint Investigation Teams allow real-time collaboration in international cybercrime cases.</a:t>
            </a:r>
          </a:p>
          <a:p>
            <a:r>
              <a:t>Efforts to harmonize cybercrime laws internationally aim to improve cooperation among Cyber Police units.</a:t>
            </a:r>
          </a:p>
        </p:txBody>
      </p:sp>
    </p:spTree>
    <p:extLst>
      <p:ext uri="{BB962C8B-B14F-4D97-AF65-F5344CB8AC3E}">
        <p14:creationId xmlns:p14="http://schemas.microsoft.com/office/powerpoint/2010/main" val="594794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Specialized Tools for Cyber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suites and network analysis tools are essential for Cyber Police investigations.</a:t>
            </a:r>
          </a:p>
          <a:p>
            <a:r>
              <a:t>Malware analysis platforms help in understanding and combating cyber threats.</a:t>
            </a:r>
          </a:p>
          <a:p>
            <a:r>
              <a:t>Cryptocurrency tracing software is crucial for investigating financial cybercrimes.</a:t>
            </a:r>
          </a:p>
          <a:p>
            <a:r>
              <a:t>OSINT tools gather public information to support cybercrime investigations.</a:t>
            </a:r>
          </a:p>
          <a:p>
            <a:r>
              <a:t>Data visualization aids in understanding complex datasets in cyber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510564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Ongoing Challenges for Cyber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Rapid technological advancement often outpaces law enforcement capabilities in cybercrime combat.</a:t>
            </a:r>
          </a:p>
          <a:p>
            <a:r>
              <a:t>Balancing investigations with civil liberties remains a crucial challenge for Cyber Police.</a:t>
            </a:r>
          </a:p>
          <a:p>
            <a:r>
              <a:t>International cooperation is hindered by legal and political differences among countries.</a:t>
            </a:r>
          </a:p>
          <a:p>
            <a:r>
              <a:t>Anonymity and encryption technologies obstruct many cybercrime investigations.</a:t>
            </a:r>
          </a:p>
          <a:p>
            <a:r>
              <a:t>Emerging technologies like quantum computing pose new challenges and opportunities for Cyber Police.</a:t>
            </a:r>
          </a:p>
        </p:txBody>
      </p:sp>
    </p:spTree>
    <p:extLst>
      <p:ext uri="{BB962C8B-B14F-4D97-AF65-F5344CB8AC3E}">
        <p14:creationId xmlns:p14="http://schemas.microsoft.com/office/powerpoint/2010/main" val="1704715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 of High-Tech Crime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High-Tech Crime Units are critical components of modern law enforcement, addressing technology-facilitated crimes.</a:t>
            </a:r>
          </a:p>
          <a:p>
            <a:r>
              <a:t>These units investigate cyber-enabled crimes, conduct digital forensics, and support traditional investigations.</a:t>
            </a:r>
          </a:p>
          <a:p>
            <a:r>
              <a:t>The IC3 reported 791,790 cybercrime complaints in 2020, with losses exceeding $4.2 billion.</a:t>
            </a:r>
          </a:p>
          <a:p>
            <a:r>
              <a:t>International initiatives like the Council of Europe's Octopus Project foster global collaboration in combating cybercrime.</a:t>
            </a:r>
          </a:p>
          <a:p>
            <a:r>
              <a:t>High-Tech Crime Units require a blend of law enforcement, computer science, and forensic skills.</a:t>
            </a:r>
          </a:p>
        </p:txBody>
      </p:sp>
    </p:spTree>
    <p:extLst>
      <p:ext uri="{BB962C8B-B14F-4D97-AF65-F5344CB8AC3E}">
        <p14:creationId xmlns:p14="http://schemas.microsoft.com/office/powerpoint/2010/main" val="885648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FBI's Cyber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FBI's Cyber Division, established in 2002, focuses on computer intrusions, internet fraud, and online child exploitation.</a:t>
            </a:r>
          </a:p>
          <a:p>
            <a:r>
              <a:t>It deploys Cyber Action Teams for rapid response to significant cybercrime incidents.</a:t>
            </a:r>
          </a:p>
          <a:p>
            <a:r>
              <a:t>The division implements the National Cyber Strategy and addresses national security threats in cyberspace.</a:t>
            </a:r>
          </a:p>
          <a:p>
            <a:r>
              <a:t>It collaborates with the NCIJTF and private sector partners to combat cyber threats.</a:t>
            </a:r>
          </a:p>
          <a:p>
            <a:r>
              <a:t>The Internet Crime Complaint Center (IC3) serves as a crucial resource for cybercrime reporting and analysis.</a:t>
            </a:r>
          </a:p>
        </p:txBody>
      </p:sp>
    </p:spTree>
    <p:extLst>
      <p:ext uri="{BB962C8B-B14F-4D97-AF65-F5344CB8AC3E}">
        <p14:creationId xmlns:p14="http://schemas.microsoft.com/office/powerpoint/2010/main" val="3257347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UK's National Cyber Crime Unit (NCCU)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UK's National Cyber Crime Unit operates within the National Crime Agency, focusing on intelligence gathering and criminal investigation.</a:t>
            </a:r>
          </a:p>
          <a:p>
            <a:r>
              <a:t>Key operations of the NCCU include the Shylock banking malware takedown.</a:t>
            </a:r>
          </a:p>
          <a:p>
            <a:r>
              <a:t>The NCCU implements the UK's Cyber Security Strategy, collaborating with the National Cyber Security Centre.</a:t>
            </a:r>
          </a:p>
          <a:p>
            <a:r>
              <a:t>Its Cyber Choices program aims to prevent cybercrime through education and outreach.</a:t>
            </a:r>
          </a:p>
          <a:p>
            <a:r>
              <a:t>The unit participates in international taskforces and addresses emerging threats like cryptocurrency-enabled crimes.</a:t>
            </a:r>
          </a:p>
        </p:txBody>
      </p:sp>
    </p:spTree>
    <p:extLst>
      <p:ext uri="{BB962C8B-B14F-4D97-AF65-F5344CB8AC3E}">
        <p14:creationId xmlns:p14="http://schemas.microsoft.com/office/powerpoint/2010/main" val="40825046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Germany's BKA Cybercrime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Germany's BKA Cybercrime Division operates under the country's Cyber Security Strategy, investigating organized cybercrime.</a:t>
            </a:r>
          </a:p>
          <a:p>
            <a:r>
              <a:t>Notable operations include the Wall Street Market dark web takedown.</a:t>
            </a:r>
          </a:p>
          <a:p>
            <a:r>
              <a:t>The division collaborates with the Cyber-AZ and participates in Europol's EC3.</a:t>
            </a:r>
          </a:p>
          <a:p>
            <a:r>
              <a:t>It addresses challenges like end-to-end encryption and cryptocurrency crimes.</a:t>
            </a:r>
          </a:p>
          <a:p>
            <a:r>
              <a:t>The division's mandate expanded with the IT Security Act 2.0, particularly in critical infrastructure protection.</a:t>
            </a:r>
          </a:p>
        </p:txBody>
      </p:sp>
    </p:spTree>
    <p:extLst>
      <p:ext uri="{BB962C8B-B14F-4D97-AF65-F5344CB8AC3E}">
        <p14:creationId xmlns:p14="http://schemas.microsoft.com/office/powerpoint/2010/main" val="3980782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Japan's National Police Agency Cybercrime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Japan's National Police Agency Cybercrime Division focuses on cybercrime investigation and critical infrastructure protection.</a:t>
            </a:r>
          </a:p>
          <a:p>
            <a:r>
              <a:t>Notable cases include the Nintendo data breach and Coincheck cryptocurrency heist investigation.</a:t>
            </a:r>
          </a:p>
          <a:p>
            <a:r>
              <a:t>The division implements Japan's Cybersecurity Strategy, collaborating with the National center of Incident readiness and Strategy for Cybersecurity.</a:t>
            </a:r>
          </a:p>
          <a:p>
            <a:r>
              <a:t>It combats online child exploitation and participates in INTERPOL's Cyber Fusion Centre.</a:t>
            </a:r>
          </a:p>
          <a:p>
            <a:r>
              <a:t>Japan's approach demonstrates the need for specialized units to adapt to diverse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3880911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Australia's AFP Cyber Crime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Australia's AFP Cyber Crime Operations unit operates under the Cyber Security Strategy 2020, focusing on high-tech crime and online child protection.</a:t>
            </a:r>
          </a:p>
          <a:p>
            <a:r>
              <a:t>The unit's powers expanded with the Assistance and Access Act 2018, enhancing its investigative capabilities.</a:t>
            </a:r>
          </a:p>
          <a:p>
            <a:r>
              <a:t>It collaborates with the Australian Cyber Security Centre and participates in the Five Eyes Law Enforcement Group.</a:t>
            </a:r>
          </a:p>
          <a:p>
            <a:r>
              <a:t>The unit's approach to cryptocurrency-enabled crimes reflects the convergence of cyber and traditional organized crime.</a:t>
            </a:r>
          </a:p>
          <a:p>
            <a:r>
              <a:t>Australia's strategy emphasizes the importance of legislative support and international partnerships in addressing cyber threats.</a:t>
            </a:r>
          </a:p>
        </p:txBody>
      </p:sp>
    </p:spTree>
    <p:extLst>
      <p:ext uri="{BB962C8B-B14F-4D97-AF65-F5344CB8AC3E}">
        <p14:creationId xmlns:p14="http://schemas.microsoft.com/office/powerpoint/2010/main" val="13095563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India's Cyber and Information Security Division (CIS)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India's Cyber and Information Security Division coordinates cybercrime investigations nationwide.</a:t>
            </a:r>
          </a:p>
          <a:p>
            <a:r>
              <a:t>It operates under the IT Act 2000 and established the National Critical Information Infrastructure Protection Centre.</a:t>
            </a:r>
          </a:p>
          <a:p>
            <a:r>
              <a:t>The division collaborates with CERT-In and addresses financial cybercrimes and online radicalization.</a:t>
            </a:r>
          </a:p>
          <a:p>
            <a:r>
              <a:t>It participates in international forums like the BRICS Working Group on cybercrime.</a:t>
            </a:r>
          </a:p>
          <a:p>
            <a:r>
              <a:t>India's approach highlights the complexities of addressing cybercrime in a large, diverse country.</a:t>
            </a:r>
          </a:p>
        </p:txBody>
      </p:sp>
    </p:spTree>
    <p:extLst>
      <p:ext uri="{BB962C8B-B14F-4D97-AF65-F5344CB8AC3E}">
        <p14:creationId xmlns:p14="http://schemas.microsoft.com/office/powerpoint/2010/main" val="3771881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Singapore's Technology Crime Investigation Branch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Singapore's Technology Crime Investigation Branch focuses on cybercrime investigation and digital forensics.</a:t>
            </a:r>
          </a:p>
          <a:p>
            <a:r>
              <a:t>The Cybersecurity Act 2018 expanded its mandate to enhance national cybersecurity.</a:t>
            </a:r>
          </a:p>
          <a:p>
            <a:r>
              <a:t>The branch collaborates with the Cyber Security Agency and participates in ASEAN cybercrime operations.</a:t>
            </a:r>
          </a:p>
          <a:p>
            <a:r>
              <a:t>It addresses online scams through both investigation and public education initiatives.</a:t>
            </a:r>
          </a:p>
          <a:p>
            <a:r>
              <a:t>Singapore's approach emphasizes public-private partnerships and regional cooperation in combating cybercrime.</a:t>
            </a:r>
          </a:p>
        </p:txBody>
      </p:sp>
    </p:spTree>
    <p:extLst>
      <p:ext uri="{BB962C8B-B14F-4D97-AF65-F5344CB8AC3E}">
        <p14:creationId xmlns:p14="http://schemas.microsoft.com/office/powerpoint/2010/main" val="2455707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Russia's Directorate 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Russia's Directorate K investigates cybercrimes and protects critical infrastructure.</a:t>
            </a:r>
          </a:p>
          <a:p>
            <a:r>
              <a:t>Federal Law No. 187-FZ expanded its mandate in cybersecurity operations.</a:t>
            </a:r>
          </a:p>
          <a:p>
            <a:r>
              <a:t>Notable operations include the RAMP dark web marketplace takedown.</a:t>
            </a:r>
          </a:p>
          <a:p>
            <a:r>
              <a:t>The directorate collaborates with the FSB and focuses on cryptocurrency-related crimes.</a:t>
            </a:r>
          </a:p>
          <a:p>
            <a:r>
              <a:t>Russia's strategy reflects the complex interplay between cybercrime investigation and national security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18511269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Comparative Analysis of High-Tech Crime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High-Tech Crime Units face common challenges in keeping pace with technology and addressing jurisdictional issues.</a:t>
            </a:r>
          </a:p>
          <a:p>
            <a:r>
              <a:t>Best practices include fostering public-private partnerships and international cooperation.</a:t>
            </a:r>
          </a:p>
          <a:p>
            <a:r>
              <a:t>Specialized training and balancing offensive and defensive capabilities are crucial for these units.</a:t>
            </a:r>
          </a:p>
          <a:p>
            <a:r>
              <a:t>These units play a key role in shaping cybersecurity policies and addressing emerging threats like IoT vulnerabilities.</a:t>
            </a:r>
          </a:p>
          <a:p>
            <a:r>
              <a:t>The effectiveness of High-Tech Crime Units depends on their ability to adapt to the changing landscape of technology while upholding the rule of law.</a:t>
            </a:r>
          </a:p>
        </p:txBody>
      </p:sp>
    </p:spTree>
    <p:extLst>
      <p:ext uri="{BB962C8B-B14F-4D97-AF65-F5344CB8AC3E}">
        <p14:creationId xmlns:p14="http://schemas.microsoft.com/office/powerpoint/2010/main" val="3334697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Overview of Operational and Investigative Activities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Operational and investigative activities in cyberspace adapt traditional methods to digital challenges.</a:t>
            </a:r>
          </a:p>
          <a:p>
            <a:r>
              <a:t>Key concepts involve digital surveillance, online undercover operations, and network forensics.</a:t>
            </a:r>
          </a:p>
          <a:p>
            <a:r>
              <a:t>The IC3 reported 791,790 cybercrime complaints in 2020, with losses exceeding $4.2 billion.</a:t>
            </a:r>
          </a:p>
          <a:p>
            <a:r>
              <a:t>International guidelines like the Council of Europe's 'Electronic Evidence Guide' shape standardized approaches.</a:t>
            </a:r>
          </a:p>
          <a:p>
            <a:r>
              <a:t>This field reflects the evolving nature of crime and law enforcement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1583665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Framework for Cyber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The legal framework combines legislation, case law, and international agreements.</a:t>
            </a:r>
          </a:p>
          <a:p>
            <a:r>
              <a:t>Key laws include the US ECPA and EU Directive 2013/40/EU on attacks against information systems.</a:t>
            </a:r>
          </a:p>
          <a:p>
            <a:r>
              <a:t>Landmark cases like Carpenter v. United States shape digital investigation practices.</a:t>
            </a:r>
          </a:p>
          <a:p>
            <a:r>
              <a:t>The Budapest Convention facilitates cross-border investigations in cyberspace.</a:t>
            </a:r>
          </a:p>
          <a:p>
            <a:r>
              <a:t>Digital evidence admissibility remains a critical issue in cyber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29335595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Online Surveillance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Wiretapping laws' application to internet communications requires careful interpretation.</a:t>
            </a:r>
          </a:p>
          <a:p>
            <a:r>
              <a:t>Metadata analysis is a powerful tool but faces legal scrutiny in cyber investigations.</a:t>
            </a:r>
          </a:p>
          <a:p>
            <a:r>
              <a:t>Network sniffing tools like Wireshark capture internet traffic for analysis.</a:t>
            </a:r>
          </a:p>
          <a:p>
            <a:r>
              <a:t>Encrypted communications present challenges, fueling debates about lawful access.</a:t>
            </a:r>
          </a:p>
          <a:p>
            <a:r>
              <a:t>IoT devices create new surveillance avenues but raise significant privacy concerns.</a:t>
            </a:r>
          </a:p>
        </p:txBody>
      </p:sp>
    </p:spTree>
    <p:extLst>
      <p:ext uri="{BB962C8B-B14F-4D97-AF65-F5344CB8AC3E}">
        <p14:creationId xmlns:p14="http://schemas.microsoft.com/office/powerpoint/2010/main" val="40255120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Undercover Operations in Cyberspace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Legal frameworks like the US Attorney General's Guidelines govern undercover activities online.</a:t>
            </a:r>
          </a:p>
          <a:p>
            <a:r>
              <a:t>Creating online personas involves complex technical and ethical considerations.</a:t>
            </a:r>
          </a:p>
          <a:p>
            <a:r>
              <a:t>Operations like FBI's Shrouded Horizon demonstrate effectiveness in disrupting cybercriminal networks.</a:t>
            </a:r>
          </a:p>
          <a:p>
            <a:r>
              <a:t>Honeypots gather intelligence but raise legal questions in cyber investigations.</a:t>
            </a:r>
          </a:p>
          <a:p>
            <a:r>
              <a:t>Undercover cyber operations reflect the adaptation of traditional law enforcement techniques to digital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6638978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Evidence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Best practices, like the ACPO Guide, emphasize data integrity in digital evidence collection.</a:t>
            </a:r>
          </a:p>
          <a:p>
            <a:r>
              <a:t>Live data forensics addresses volatile memory challenges in cyber investigations.</a:t>
            </a:r>
          </a:p>
          <a:p>
            <a:r>
              <a:t>Cloud-based evidence collection navigates complex jurisdictional issues.</a:t>
            </a:r>
          </a:p>
          <a:p>
            <a:r>
              <a:t>Forensic imaging is fundamental for preserving digital evidence integrity.</a:t>
            </a:r>
          </a:p>
          <a:p>
            <a:r>
              <a:t>IoT devices introduce new complexities in digital evidence collection and analysis.</a:t>
            </a:r>
          </a:p>
        </p:txBody>
      </p:sp>
    </p:spTree>
    <p:extLst>
      <p:ext uri="{BB962C8B-B14F-4D97-AF65-F5344CB8AC3E}">
        <p14:creationId xmlns:p14="http://schemas.microsoft.com/office/powerpoint/2010/main" val="3766184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Network Forensics and Traffic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/>
          </a:p>
          <a:p>
            <a:r>
              <a:t>Tools like Wireshark enable detailed examination of network communications.</a:t>
            </a:r>
          </a:p>
          <a:p>
            <a:r>
              <a:t>Network logs provide historical records of system activities crucial for investigations.</a:t>
            </a:r>
          </a:p>
          <a:p>
            <a:r>
              <a:t>Netflow analysis identifies malicious activity patterns in network traffic.</a:t>
            </a:r>
          </a:p>
          <a:p>
            <a:r>
              <a:t>Encryption poses challenges, prompting techniques like SSL/TLS inspection.</a:t>
            </a:r>
          </a:p>
          <a:p>
            <a:r>
              <a:t>DNS forensics maps criminal infrastructure in cyber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893057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Mobile Device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Legal frameworks, shaped by cases like Riley v. California, generally require warrants for phone searches.</a:t>
            </a:r>
          </a:p>
          <a:p>
            <a:r>
              <a:t>Specialized tools like Cellebrite UFED extract data, bypassing mobile device security measures.</a:t>
            </a:r>
          </a:p>
          <a:p>
            <a:r>
              <a:t>App forensics face unique issues, especially with ephemeral messaging applications.</a:t>
            </a:r>
          </a:p>
          <a:p>
            <a:r>
              <a:t>Location data extraction provides valuable information but raises significant privacy concerns.</a:t>
            </a:r>
          </a:p>
          <a:p>
            <a:r>
              <a:t>Mobile forensics reflects the central role of smartphones in modern digital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9066229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Open Source Intelligence (OSINT) in Cyber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OSINT is less legally restricted but requires careful privacy consideration in investigations.</a:t>
            </a:r>
          </a:p>
          <a:p>
            <a:r>
              <a:t>Tools like Maltego revolutionize social media analysis for law enforcement purposes.</a:t>
            </a:r>
          </a:p>
          <a:p>
            <a:r>
              <a:t>OSINT aids in mapping cyber threats and attributing attacks to specific actors.</a:t>
            </a:r>
          </a:p>
          <a:p>
            <a:r>
              <a:t>Search engine dorking uncovers hidden information but raises ethical questions.</a:t>
            </a:r>
          </a:p>
          <a:p>
            <a:r>
              <a:t>OSINT plays a growing role in cryptocurrency investigations and tracking digital assets.</a:t>
            </a:r>
          </a:p>
        </p:txBody>
      </p:sp>
    </p:spTree>
    <p:extLst>
      <p:ext uri="{BB962C8B-B14F-4D97-AF65-F5344CB8AC3E}">
        <p14:creationId xmlns:p14="http://schemas.microsoft.com/office/powerpoint/2010/main" val="612336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Cryptocurrency 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/>
          </a:p>
          <a:p>
            <a:r>
              <a:t>Legal frameworks for cryptocurrency investigations continue to evolve, addressing issues like Bitcoin transaction privacy.</a:t>
            </a:r>
          </a:p>
          <a:p>
            <a:r>
              <a:t>Tools like Chainalysis track transactions and identify illicit activities in cryptocurrency networks.</a:t>
            </a:r>
          </a:p>
          <a:p>
            <a:r>
              <a:t>De-anonymizing techniques link digital currency transactions to real-world identities.</a:t>
            </a:r>
          </a:p>
          <a:p>
            <a:r>
              <a:t>Wallet forensics provide crucial evidence in cryptocurrency-related crimes.</a:t>
            </a:r>
          </a:p>
          <a:p>
            <a:r>
              <a:t>Cryptocurrency investigations reflect the evolving nature of financial crimes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744321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Challenges and Future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/>
          </a:p>
          <a:p>
            <a:r>
              <a:t>Balancing effective investigative techniques with privacy protection remains crucial in cyber investigations.</a:t>
            </a:r>
          </a:p>
          <a:p>
            <a:r>
              <a:t>International cooperation is critical for addressing global cybercrime effectively.</a:t>
            </a:r>
          </a:p>
          <a:p>
            <a:r>
              <a:t>Public-private partnerships enhance capabilities but require careful structuring to maintain integrity.</a:t>
            </a:r>
          </a:p>
          <a:p>
            <a:r>
              <a:t>Specialized training is critical for law enforcement to keep pace with evolving cyber threats.</a:t>
            </a:r>
          </a:p>
          <a:p>
            <a:r>
              <a:t>As cyber investigations evolve, their role in ensuring digital security and upholding law in the information age becomes increasingly important.</a:t>
            </a:r>
          </a:p>
        </p:txBody>
      </p:sp>
    </p:spTree>
    <p:extLst>
      <p:ext uri="{BB962C8B-B14F-4D97-AF65-F5344CB8AC3E}">
        <p14:creationId xmlns:p14="http://schemas.microsoft.com/office/powerpoint/2010/main" val="5152048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3582</Words>
  <Application>Microsoft Office PowerPoint</Application>
  <PresentationFormat>Широкоэкранный</PresentationFormat>
  <Paragraphs>315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Презентация PowerPoint</vt:lpstr>
      <vt:lpstr>E-Advocacy Overview</vt:lpstr>
      <vt:lpstr>Digital Tools in Legal Practice</vt:lpstr>
      <vt:lpstr>Virtual Courts and Online Dispute Resolution</vt:lpstr>
      <vt:lpstr>AI and Machine Learning in Legal Advocacy</vt:lpstr>
      <vt:lpstr>Cybersecurity and Data Protection in E-Advocacy</vt:lpstr>
      <vt:lpstr>Ethical Considerations in E-Advocacy</vt:lpstr>
      <vt:lpstr>Cross-Border and Jurisdictional Issues in E-Advocacy</vt:lpstr>
      <vt:lpstr>Legal Education and Professional Development for E-Advocacy</vt:lpstr>
      <vt:lpstr>E-Advocacy and Access to Justice</vt:lpstr>
      <vt:lpstr>E-Prosecutorial Supervision Overview</vt:lpstr>
      <vt:lpstr>Legal Framework for E-Prosecutorial Supervision</vt:lpstr>
      <vt:lpstr>Entities Overseen in Cybercrime Investigations</vt:lpstr>
      <vt:lpstr>Prosecutorial Powers in Cyberspace</vt:lpstr>
      <vt:lpstr>Digital Evidence Collection and Preservation</vt:lpstr>
      <vt:lpstr>Prosecutorial Oversight of Online Surveillance</vt:lpstr>
      <vt:lpstr>Guidance on Cybercrime Investigation Techniques</vt:lpstr>
      <vt:lpstr>International Cooperation in E-Prosecutorial Supervision</vt:lpstr>
      <vt:lpstr>Ethical Considerations in E-Prosecutorial Supervision</vt:lpstr>
      <vt:lpstr>Future Challenges in E-Prosecutorial Supervision</vt:lpstr>
      <vt:lpstr>Cyber Police Overview</vt:lpstr>
      <vt:lpstr>Structure of Cyber Police Units</vt:lpstr>
      <vt:lpstr>Legal Framework for Cyber Police Operations</vt:lpstr>
      <vt:lpstr>Tasks of Cyber Police</vt:lpstr>
      <vt:lpstr>Advanced Investigation Techniques</vt:lpstr>
      <vt:lpstr>Digital Forensics in Cyber Police Investigations</vt:lpstr>
      <vt:lpstr>Cyber Intelligence Gathering</vt:lpstr>
      <vt:lpstr>International Cooperation in Cybercrime Combat</vt:lpstr>
      <vt:lpstr>Specialized Tools for Cyber Police</vt:lpstr>
      <vt:lpstr>Ongoing Challenges for Cyber Police</vt:lpstr>
      <vt:lpstr>Overview of High-Tech Crime Units</vt:lpstr>
      <vt:lpstr>FBI's Cyber Division</vt:lpstr>
      <vt:lpstr>UK's National Cyber Crime Unit (NCCU)</vt:lpstr>
      <vt:lpstr>Germany's BKA Cybercrime Division</vt:lpstr>
      <vt:lpstr>Japan's National Police Agency Cybercrime Division</vt:lpstr>
      <vt:lpstr>Australia's AFP Cyber Crime Operations</vt:lpstr>
      <vt:lpstr>India's Cyber and Information Security Division (CIS)</vt:lpstr>
      <vt:lpstr>Singapore's Technology Crime Investigation Branch</vt:lpstr>
      <vt:lpstr>Russia's Directorate K</vt:lpstr>
      <vt:lpstr>Comparative Analysis of High-Tech Crime Units</vt:lpstr>
      <vt:lpstr>Overview of Operational and Investigative Activities in Cyberspace</vt:lpstr>
      <vt:lpstr>Legal Framework for Cyber Investigations</vt:lpstr>
      <vt:lpstr>Online Surveillance Techniques</vt:lpstr>
      <vt:lpstr>Undercover Operations in Cyberspace</vt:lpstr>
      <vt:lpstr>Digital Evidence Collection</vt:lpstr>
      <vt:lpstr>Network Forensics and Traffic Analysis</vt:lpstr>
      <vt:lpstr>Mobile Device Forensics</vt:lpstr>
      <vt:lpstr>Open Source Intelligence (OSINT) in Cyber Investigations</vt:lpstr>
      <vt:lpstr>Cryptocurrency Investigations</vt:lpstr>
      <vt:lpstr>Ethical Challenges and Future Considerations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E-Advocacy Overview</dc:title>
  <dc:subject/>
  <dc:creator/>
  <cp:keywords/>
  <dc:description>generated using python-pptx</dc:description>
  <cp:lastModifiedBy>User</cp:lastModifiedBy>
  <cp:revision>8</cp:revision>
  <dcterms:created xsi:type="dcterms:W3CDTF">2013-01-27T09:14:16Z</dcterms:created>
  <dcterms:modified xsi:type="dcterms:W3CDTF">2024-09-09T18:52:30Z</dcterms:modified>
  <cp:category/>
</cp:coreProperties>
</file>