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8" r:id="rId43"/>
    <p:sldId id="349" r:id="rId44"/>
    <p:sldId id="350" r:id="rId45"/>
    <p:sldId id="351" r:id="rId46"/>
    <p:sldId id="352" r:id="rId47"/>
    <p:sldId id="353" r:id="rId48"/>
    <p:sldId id="354" r:id="rId49"/>
    <p:sldId id="355" r:id="rId50"/>
    <p:sldId id="356" r:id="rId51"/>
    <p:sldId id="357" r:id="rId52"/>
    <p:sldId id="361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1E60-AF54-4C89-9AF8-494D025AC834}" type="doc">
      <dgm:prSet loTypeId="urn:microsoft.com/office/officeart/2005/8/layout/vList2" loCatId="list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50955B1-F1FC-4B2C-896B-FC25392A892D}">
      <dgm:prSet/>
      <dgm:spPr/>
      <dgm:t>
        <a:bodyPr/>
        <a:lstStyle/>
        <a:p>
          <a:pPr algn="ctr"/>
          <a:r>
            <a:rPr lang="en-US" b="1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b="1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5D90321-16E9-4A20-AFB9-662F296F0DCB}" type="parTrans" cxnId="{36301CAC-3BAA-4C20-87BE-AF1EE948DC4E}">
      <dgm:prSet/>
      <dgm:spPr/>
      <dgm:t>
        <a:bodyPr/>
        <a:lstStyle/>
        <a:p>
          <a:endParaRPr lang="ru-RU" b="1"/>
        </a:p>
      </dgm:t>
    </dgm:pt>
    <dgm:pt modelId="{DC055FC5-CF5F-4E8D-BC93-4482768845EE}" type="sibTrans" cxnId="{36301CAC-3BAA-4C20-87BE-AF1EE948DC4E}">
      <dgm:prSet/>
      <dgm:spPr/>
      <dgm:t>
        <a:bodyPr/>
        <a:lstStyle/>
        <a:p>
          <a:endParaRPr lang="ru-RU" b="1"/>
        </a:p>
      </dgm:t>
    </dgm:pt>
    <dgm:pt modelId="{0D7D96C8-4CA2-4989-80A2-9106DE6DB30A}" type="pres">
      <dgm:prSet presAssocID="{A57C1E60-AF54-4C89-9AF8-494D025AC834}" presName="linear" presStyleCnt="0">
        <dgm:presLayoutVars>
          <dgm:animLvl val="lvl"/>
          <dgm:resizeHandles val="exact"/>
        </dgm:presLayoutVars>
      </dgm:prSet>
      <dgm:spPr/>
    </dgm:pt>
    <dgm:pt modelId="{3959F2A9-61F3-410C-BFA0-7F57F0CD5AD9}" type="pres">
      <dgm:prSet presAssocID="{F50955B1-F1FC-4B2C-896B-FC25392A892D}" presName="parentText" presStyleLbl="node1" presStyleIdx="0" presStyleCnt="1" custLinFactNeighborX="-1164" custLinFactNeighborY="544">
        <dgm:presLayoutVars>
          <dgm:chMax val="0"/>
          <dgm:bulletEnabled val="1"/>
        </dgm:presLayoutVars>
      </dgm:prSet>
      <dgm:spPr/>
    </dgm:pt>
  </dgm:ptLst>
  <dgm:cxnLst>
    <dgm:cxn modelId="{56084323-A3B7-44ED-ACC2-F94F73AC98E4}" type="presOf" srcId="{A57C1E60-AF54-4C89-9AF8-494D025AC834}" destId="{0D7D96C8-4CA2-4989-80A2-9106DE6DB30A}" srcOrd="0" destOrd="0" presId="urn:microsoft.com/office/officeart/2005/8/layout/vList2"/>
    <dgm:cxn modelId="{36301CAC-3BAA-4C20-87BE-AF1EE948DC4E}" srcId="{A57C1E60-AF54-4C89-9AF8-494D025AC834}" destId="{F50955B1-F1FC-4B2C-896B-FC25392A892D}" srcOrd="0" destOrd="0" parTransId="{35D90321-16E9-4A20-AFB9-662F296F0DCB}" sibTransId="{DC055FC5-CF5F-4E8D-BC93-4482768845EE}"/>
    <dgm:cxn modelId="{67E047EA-438D-4DA5-9A52-4B110F33F0C4}" type="presOf" srcId="{F50955B1-F1FC-4B2C-896B-FC25392A892D}" destId="{3959F2A9-61F3-410C-BFA0-7F57F0CD5AD9}" srcOrd="0" destOrd="0" presId="urn:microsoft.com/office/officeart/2005/8/layout/vList2"/>
    <dgm:cxn modelId="{EB8EAA4F-2EA8-41FC-9688-105B68A21D76}" type="presParOf" srcId="{0D7D96C8-4CA2-4989-80A2-9106DE6DB30A}" destId="{3959F2A9-61F3-410C-BFA0-7F57F0CD5A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59F2A9-61F3-410C-BFA0-7F57F0CD5AD9}">
      <dsp:nvSpPr>
        <dsp:cNvPr id="0" name=""/>
        <dsp:cNvSpPr/>
      </dsp:nvSpPr>
      <dsp:spPr>
        <a:xfrm>
          <a:off x="0" y="13088"/>
          <a:ext cx="10131425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>
                  <a:lumMod val="85000"/>
                  <a:lumOff val="15000"/>
                </a:schemeClr>
              </a:solidFill>
            </a:rPr>
            <a:t>THANK YOU FOR THE ATTENTION!</a:t>
          </a:r>
          <a:endParaRPr lang="ru-RU" sz="3600" b="1" kern="120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2151" y="55239"/>
        <a:ext cx="10047123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47B82-8691-47A5-8350-43560D51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48E250-AC0A-4AD2-A086-CFEED071E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1" y="0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301206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Digital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focuses on collecting, preserving, and analyzing digital evidence for cybercrime investigations.</a:t>
            </a:r>
          </a:p>
          <a:p>
            <a:r>
              <a:t>It encompasses computer, network, mobile device, and cloud forensics.</a:t>
            </a:r>
          </a:p>
          <a:p>
            <a:r>
              <a:t>Legal frameworks like the U.S. Federal Rules of Evidence govern digital evidence admissibility.</a:t>
            </a:r>
          </a:p>
          <a:p>
            <a:r>
              <a:t>Organizations such as DFRW and AAFS Digital &amp; Multimedia Sciences Section advance the field through research and standardization.</a:t>
            </a:r>
          </a:p>
          <a:p>
            <a:r>
              <a:t>The discipline's evolution reflects the need to address the complex and dynamic nature of digital crime.</a:t>
            </a:r>
          </a:p>
        </p:txBody>
      </p:sp>
    </p:spTree>
    <p:extLst>
      <p:ext uri="{BB962C8B-B14F-4D97-AF65-F5344CB8AC3E}">
        <p14:creationId xmlns:p14="http://schemas.microsoft.com/office/powerpoint/2010/main" val="31157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Forensics Process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digital forensics process includes identification, collection, preservation, analysis, and reporting phases.</a:t>
            </a:r>
          </a:p>
          <a:p>
            <a:r>
              <a:t>Identification involves recognizing potential evidence sources and securing the crime scene.</a:t>
            </a:r>
          </a:p>
          <a:p>
            <a:r>
              <a:t>Preservation techniques, like forensic imaging, maintain evidence integrity.</a:t>
            </a:r>
          </a:p>
          <a:p>
            <a:r>
              <a:t>The DFRW Investigative Process Model offers a comprehensive framework for these phases.</a:t>
            </a:r>
          </a:p>
          <a:p>
            <a:r>
              <a:t>This structured approach ensures thoroughness and reliability in digital evidence handling throughout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408164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Computer Forensics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processes include disk imaging, file carving, memory forensics, and registry analysis.</a:t>
            </a:r>
          </a:p>
          <a:p>
            <a:r>
              <a:t>Log file examination reconstructs system and user activity timelines.</a:t>
            </a:r>
          </a:p>
          <a:p>
            <a:r>
              <a:t>Timeline analysis correlates events across multiple data sources.</a:t>
            </a:r>
          </a:p>
          <a:p>
            <a:r>
              <a:t>Email forensics is crucial in many investigations, as seen in the Enron scandal.</a:t>
            </a:r>
          </a:p>
          <a:p>
            <a:r>
              <a:t>These techniques, supported by various specialized tools, form the core of extracting and analyzing data from computing devices in digital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92375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Network forensics techniques include packet capture and analysis, network traffic analysis, and IDS/IPS log analysis.</a:t>
            </a:r>
          </a:p>
          <a:p>
            <a:r>
              <a:t>These methods help examine network traffic content, reconstruct events, and identify security breaches.</a:t>
            </a:r>
          </a:p>
          <a:p>
            <a:r>
              <a:t>Tools like Wireshark, NetworkMiner, and Snort support network forensics analyses.</a:t>
            </a:r>
          </a:p>
          <a:p>
            <a:r>
              <a:t>Cloud network forensics addresses challenges in investigating cloud-based environments.</a:t>
            </a:r>
          </a:p>
          <a:p>
            <a:r>
              <a:t>Network forensics techniques are crucial for understanding and investigating the complex landscape of network-based criminal activities.</a:t>
            </a:r>
          </a:p>
        </p:txBody>
      </p:sp>
    </p:spTree>
    <p:extLst>
      <p:ext uri="{BB962C8B-B14F-4D97-AF65-F5344CB8AC3E}">
        <p14:creationId xmlns:p14="http://schemas.microsoft.com/office/powerpoint/2010/main" val="1583213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Mobile Device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Mobile device forensics includes data extraction from smartphones, SIM card forensics, and GPS data analysis.</a:t>
            </a:r>
          </a:p>
          <a:p>
            <a:r>
              <a:t>Tools like Cellebrite UFED and XRY facilitate data extraction from mobile devices.</a:t>
            </a:r>
          </a:p>
          <a:p>
            <a:r>
              <a:t>GPS data analysis can provide critical location information, as seen in the Ross Ulbricht case.</a:t>
            </a:r>
          </a:p>
          <a:p>
            <a:r>
              <a:t>Mobile app forensics extracts data from specific applications on mobile devices.</a:t>
            </a:r>
          </a:p>
          <a:p>
            <a:r>
              <a:t>IoT device forensics deals with extracting data from connected devices in the modern digital landscape.</a:t>
            </a:r>
          </a:p>
        </p:txBody>
      </p:sp>
    </p:spTree>
    <p:extLst>
      <p:ext uri="{BB962C8B-B14F-4D97-AF65-F5344CB8AC3E}">
        <p14:creationId xmlns:p14="http://schemas.microsoft.com/office/powerpoint/2010/main" val="498220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Cloud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Cloud forensics addresses challenges in distributed and virtualized computing environments.</a:t>
            </a:r>
          </a:p>
          <a:p>
            <a:r>
              <a:t>Key techniques include data acquisition from cloud storage and log analysis in cloud environments.</a:t>
            </a:r>
          </a:p>
          <a:p>
            <a:r>
              <a:t>Tools like Belkasoft Cloud Extractor and Splunk Cloud facilitate cloud forensics analyses.</a:t>
            </a:r>
          </a:p>
          <a:p>
            <a:r>
              <a:t>Cloud forensics techniques are crucial for reconstructing events and investigating cryptocurrency-related crimes.</a:t>
            </a:r>
          </a:p>
          <a:p>
            <a:r>
              <a:t>The field continues to evolve to address the complexities of investigations spanning multiple cloud environments.</a:t>
            </a:r>
          </a:p>
        </p:txBody>
      </p:sp>
    </p:spTree>
    <p:extLst>
      <p:ext uri="{BB962C8B-B14F-4D97-AF65-F5344CB8AC3E}">
        <p14:creationId xmlns:p14="http://schemas.microsoft.com/office/powerpoint/2010/main" val="287862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Anti-Forensics Techniques and Countermeasures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Anti-forensics techniques include data hiding, destruction, and trail obfuscation.</a:t>
            </a:r>
          </a:p>
          <a:p>
            <a:r>
              <a:t>Countering these techniques requires sophisticated detection, decryption, and data recovery methods.</a:t>
            </a:r>
          </a:p>
          <a:p>
            <a:r>
              <a:t>Challenges include detecting steganography and recovering deleted data.</a:t>
            </a:r>
          </a:p>
          <a:p>
            <a:r>
              <a:t>Combating anti-forensics involves a combination of technical countermeasures, legal strategies, and international cooperation.</a:t>
            </a:r>
          </a:p>
          <a:p>
            <a:r>
              <a:t>The complex nature of digital evidence concealment techniques reflects the ongoing challenges in digital forensics.</a:t>
            </a:r>
          </a:p>
        </p:txBody>
      </p:sp>
    </p:spTree>
    <p:extLst>
      <p:ext uri="{BB962C8B-B14F-4D97-AF65-F5344CB8AC3E}">
        <p14:creationId xmlns:p14="http://schemas.microsoft.com/office/powerpoint/2010/main" val="8906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Forensics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Comprehensive suites like EnCase and FTK offer integrated platforms for various devices and data formats.</a:t>
            </a:r>
          </a:p>
          <a:p>
            <a:r>
              <a:t>Open-source tools like The Sleuth Kit provide flexible alternatives for digital forensics.</a:t>
            </a:r>
          </a:p>
          <a:p>
            <a:r>
              <a:t>Specialized tools address mobile forensics, network forensics, and memory analysis.</a:t>
            </a:r>
          </a:p>
          <a:p>
            <a:r>
              <a:t>Key tools include Cellebrite UFED for mobile devices and Wireshark for network analysis.</a:t>
            </a:r>
          </a:p>
          <a:p>
            <a:r>
              <a:t>This diverse toolset enables investigators to address a wide range of challenges in extracting, analyzing, and presenting digital evidence.</a:t>
            </a:r>
          </a:p>
        </p:txBody>
      </p:sp>
    </p:spTree>
    <p:extLst>
      <p:ext uri="{BB962C8B-B14F-4D97-AF65-F5344CB8AC3E}">
        <p14:creationId xmlns:p14="http://schemas.microsoft.com/office/powerpoint/2010/main" val="3088210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and Ethical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Key issues include digital evidence admissibility, search and seizure laws, and privacy concerns.</a:t>
            </a:r>
          </a:p>
          <a:p>
            <a:r>
              <a:t>Cases like Lorraine v. Markel American Insurance Co. and Riley v. California set important precedents in digital forensics.</a:t>
            </a:r>
          </a:p>
          <a:p>
            <a:r>
              <a:t>Legislation like GDPR impacts data handling in digital forensic investigations.</a:t>
            </a:r>
          </a:p>
          <a:p>
            <a:r>
              <a:t>Professional codes of conduct guide ethical practices in digital forensics.</a:t>
            </a:r>
          </a:p>
          <a:p>
            <a:r>
              <a:t>Maintaining evidence integrity and adhering to legal and ethical standards are crucial for ensuring the validity of digital evidence in legal proceedings.</a:t>
            </a:r>
          </a:p>
        </p:txBody>
      </p:sp>
    </p:spTree>
    <p:extLst>
      <p:ext uri="{BB962C8B-B14F-4D97-AF65-F5344CB8AC3E}">
        <p14:creationId xmlns:p14="http://schemas.microsoft.com/office/powerpoint/2010/main" val="2238906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 - The Future of Digital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Digital forensics is critical in modern cybercrime investigations, providing methods to collect, analyze, and present digital evidence legally.</a:t>
            </a:r>
          </a:p>
          <a:p>
            <a:r>
              <a:t>Rapid technological evolution and cybercrime complexity require continuous adaptation of forensic techniques.</a:t>
            </a:r>
          </a:p>
          <a:p>
            <a:r>
              <a:t>Interdisciplinary collaboration between technical experts, legal professionals, and law enforcement is essential in digital forensics.</a:t>
            </a:r>
          </a:p>
          <a:p>
            <a:r>
              <a:t>Future developments may include AI integration and new techniques for emerging technologies in digital forensics.</a:t>
            </a:r>
          </a:p>
          <a:p>
            <a:r>
              <a:t>By addressing ongoing challenges, digital forensics will continue to play a vital role in ensuring justice and security in the digital age.</a:t>
            </a:r>
          </a:p>
        </p:txBody>
      </p:sp>
    </p:spTree>
    <p:extLst>
      <p:ext uri="{BB962C8B-B14F-4D97-AF65-F5344CB8AC3E}">
        <p14:creationId xmlns:p14="http://schemas.microsoft.com/office/powerpoint/2010/main" val="3266967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AI in Cybercrime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Artificial Intelligence has become a powerful tool in combating cybercrime, offering advanced capabilities in threat detection, analysis, and prevention.</a:t>
            </a:r>
          </a:p>
          <a:p>
            <a:r>
              <a:t>Key applications of AI in cybersecurity include threat detection, anomaly identification, behavioral analysis, and predictive analytics.</a:t>
            </a:r>
          </a:p>
          <a:p>
            <a:r>
              <a:t>The European Union Agency for Cybersecurity (ENISA) recognizes AI's potential benefits and challenges in cybersecurity.</a:t>
            </a:r>
          </a:p>
          <a:p>
            <a:r>
              <a:t>As cybercriminals increasingly use AI, its integration into cybersecurity defenses is crucial.</a:t>
            </a:r>
          </a:p>
          <a:p>
            <a:r>
              <a:t>AI's role in cybercrime prevention has evolved from early expert systems to sophisticated machine learning approaches.</a:t>
            </a:r>
          </a:p>
        </p:txBody>
      </p:sp>
    </p:spTree>
    <p:extLst>
      <p:ext uri="{BB962C8B-B14F-4D97-AF65-F5344CB8AC3E}">
        <p14:creationId xmlns:p14="http://schemas.microsoft.com/office/powerpoint/2010/main" val="35899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AI-Powered Threat Detection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Machine learning algorithms excel in identifying novel malware and zero-day threats.</a:t>
            </a:r>
          </a:p>
          <a:p>
            <a:r>
              <a:t>Natural language processing improves phishing and social engineering detection.</a:t>
            </a:r>
          </a:p>
          <a:p>
            <a:r>
              <a:t>AI-driven network traffic analysis tools use unsupervised learning to identify anomalous patterns.</a:t>
            </a:r>
          </a:p>
          <a:p>
            <a:r>
              <a:t>AI-enhanced threat intelligence systems process vast amounts of data for real-time insights.</a:t>
            </a:r>
          </a:p>
          <a:p>
            <a:r>
              <a:t>Integration of AI with traditional signature-based detection methods represents a hybrid approach leveraging strengths of both paradigms.</a:t>
            </a:r>
          </a:p>
        </p:txBody>
      </p:sp>
    </p:spTree>
    <p:extLst>
      <p:ext uri="{BB962C8B-B14F-4D97-AF65-F5344CB8AC3E}">
        <p14:creationId xmlns:p14="http://schemas.microsoft.com/office/powerpoint/2010/main" val="223826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in Cybercrime Prediction and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Predictive analytics models forecast potential attacks based on historical data and current threats.</a:t>
            </a:r>
          </a:p>
          <a:p>
            <a:r>
              <a:t>User behavior analytics detect subtle anomalies indicating insider threats or compromised accounts.</a:t>
            </a:r>
          </a:p>
          <a:p>
            <a:r>
              <a:t>AI-powered risk assessment prioritizes security resources.</a:t>
            </a:r>
          </a:p>
          <a:p>
            <a:r>
              <a:t>Ethical implications, including biases and privacy concerns, require consideration in AI-driven prevention.</a:t>
            </a:r>
          </a:p>
          <a:p>
            <a:r>
              <a:t>The development of AI-driven proactive measures represents a promising frontier in cybercrime prevention.</a:t>
            </a:r>
          </a:p>
        </p:txBody>
      </p:sp>
    </p:spTree>
    <p:extLst>
      <p:ext uri="{BB962C8B-B14F-4D97-AF65-F5344CB8AC3E}">
        <p14:creationId xmlns:p14="http://schemas.microsoft.com/office/powerpoint/2010/main" val="994566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Integration in Digital Forensics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Machine learning automates evidence collection and analysis, reducing investigation timelines.</a:t>
            </a:r>
          </a:p>
          <a:p>
            <a:r>
              <a:t>Natural language processing rapidly analyzes textual evidence, extracting key information.</a:t>
            </a:r>
          </a:p>
          <a:p>
            <a:r>
              <a:t>AI-powered tools for network forensics quickly identify anomalies and reconstruct attack timelines.</a:t>
            </a:r>
          </a:p>
          <a:p>
            <a:r>
              <a:t>AI shows promise in attributing cyber attacks to specific threat actors.</a:t>
            </a:r>
          </a:p>
          <a:p>
            <a:r>
              <a:t>While AI greatly enhances digital forensic processes, human expertise remains crucial for guiding investigations and interpreting results.</a:t>
            </a:r>
          </a:p>
        </p:txBody>
      </p:sp>
    </p:spTree>
    <p:extLst>
      <p:ext uri="{BB962C8B-B14F-4D97-AF65-F5344CB8AC3E}">
        <p14:creationId xmlns:p14="http://schemas.microsoft.com/office/powerpoint/2010/main" val="1703744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AI in Enhancing Cybersecurity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AI-powered SIEM systems analyze vast security data in real-time.</a:t>
            </a:r>
          </a:p>
          <a:p>
            <a:r>
              <a:t>AI automates incident response, enabling faster reactions to security events.</a:t>
            </a:r>
          </a:p>
          <a:p>
            <a:r>
              <a:t>AI enhances access control with behavioral biometrics and continuous authentication.</a:t>
            </a:r>
          </a:p>
          <a:p>
            <a:r>
              <a:t>AI-enhanced training programs adapt to individual learning styles.</a:t>
            </a:r>
          </a:p>
          <a:p>
            <a:r>
              <a:t>These AI applications significantly boost the capabilities of security teams, enabling them to handle the increasing volume and complexity of cyber threats more effectively.</a:t>
            </a:r>
          </a:p>
        </p:txBody>
      </p:sp>
    </p:spTree>
    <p:extLst>
      <p:ext uri="{BB962C8B-B14F-4D97-AF65-F5344CB8AC3E}">
        <p14:creationId xmlns:p14="http://schemas.microsoft.com/office/powerpoint/2010/main" val="3819584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Legal Framework for AI in Cybercrime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GDPR impacts AI-driven cybersecurity measures, particularly regarding data protection and privacy.</a:t>
            </a:r>
          </a:p>
          <a:p>
            <a:r>
              <a:t>AI-generated evidence admissibility varies across jurisdictions.</a:t>
            </a:r>
          </a:p>
          <a:p>
            <a:r>
              <a:t>Liability issues for AI-driven decisions remain unresolved.</a:t>
            </a:r>
          </a:p>
          <a:p>
            <a:r>
              <a:t>Some jurisdictions are developing AI-specific regulations.</a:t>
            </a:r>
          </a:p>
          <a:p>
            <a:r>
              <a:t>AI transparency and explainability are increasingly important for regulatory compliance and legal proceedings.</a:t>
            </a:r>
          </a:p>
        </p:txBody>
      </p:sp>
    </p:spTree>
    <p:extLst>
      <p:ext uri="{BB962C8B-B14F-4D97-AF65-F5344CB8AC3E}">
        <p14:creationId xmlns:p14="http://schemas.microsoft.com/office/powerpoint/2010/main" val="3942756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Ethical Considerations in AI 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Privacy and data protection concerns are paramount in AI deployment for cybercrime prevention.</a:t>
            </a:r>
          </a:p>
          <a:p>
            <a:r>
              <a:t>Bias and discrimination in AI algorithms are significant concerns, particularly in predictive policing.</a:t>
            </a:r>
          </a:p>
          <a:p>
            <a:r>
              <a:t>Accountability in AI-driven decisions is complex, especially with highly autonomous systems.</a:t>
            </a:r>
          </a:p>
          <a:p>
            <a:r>
              <a:t>Ethical review boards and governance frameworks are being established to oversee AI applications in cybersecurity.</a:t>
            </a:r>
          </a:p>
          <a:p>
            <a:r>
              <a:t>These ethical considerations ensure that AI deployment in cybercrime prevention aligns with societal values and respects individual rights.</a:t>
            </a:r>
          </a:p>
        </p:txBody>
      </p:sp>
    </p:spTree>
    <p:extLst>
      <p:ext uri="{BB962C8B-B14F-4D97-AF65-F5344CB8AC3E}">
        <p14:creationId xmlns:p14="http://schemas.microsoft.com/office/powerpoint/2010/main" val="4005683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AI Deployment for Cybercrime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Adversarial AI, where malicious actors manipulate input data, threatens AI system reliability.</a:t>
            </a:r>
          </a:p>
          <a:p>
            <a:r>
              <a:t>AI often struggles with context and intent in cyber threats.</a:t>
            </a:r>
          </a:p>
          <a:p>
            <a:r>
              <a:t>Integration of AI with existing infrastructure can be complex.</a:t>
            </a:r>
          </a:p>
          <a:p>
            <a:r>
              <a:t>Explaining AI decisions in legal contexts is challenging.</a:t>
            </a:r>
          </a:p>
          <a:p>
            <a:r>
              <a:t>These limitations highlight the need for ongoing research, development, and human oversight in AI-driven cybersecurity solutions.</a:t>
            </a:r>
          </a:p>
        </p:txBody>
      </p:sp>
    </p:spTree>
    <p:extLst>
      <p:ext uri="{BB962C8B-B14F-4D97-AF65-F5344CB8AC3E}">
        <p14:creationId xmlns:p14="http://schemas.microsoft.com/office/powerpoint/2010/main" val="427143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AI-Driven Cybercrime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INTERPOL and EUROPOL lead initiatives for AI-powered cybercrime investigations.</a:t>
            </a:r>
          </a:p>
          <a:p>
            <a:r>
              <a:t>Public-private partnerships are crucial for comprehensive AI solutions in cybercrime prevention.</a:t>
            </a:r>
          </a:p>
          <a:p>
            <a:r>
              <a:t>AI enhances international cyber threat intelligence sharing.</a:t>
            </a:r>
          </a:p>
          <a:p>
            <a:r>
              <a:t>International standards organizations are developing guidelines for AI in cybersecurity.</a:t>
            </a:r>
          </a:p>
          <a:p>
            <a:r>
              <a:t>These collaborative efforts are essential for developing effective, globally applicable AI solutions to combat the transnational nature of cybercrime.</a:t>
            </a:r>
          </a:p>
        </p:txBody>
      </p:sp>
    </p:spTree>
    <p:extLst>
      <p:ext uri="{BB962C8B-B14F-4D97-AF65-F5344CB8AC3E}">
        <p14:creationId xmlns:p14="http://schemas.microsoft.com/office/powerpoint/2010/main" val="2876159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The Future of AI in Cybercrime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AI offers significant opportunities and challenges in combating cybercrime.</a:t>
            </a:r>
          </a:p>
          <a:p>
            <a:r>
              <a:t>Robust frameworks are crucial for responsible AI use in cybersecurity.</a:t>
            </a:r>
          </a:p>
          <a:p>
            <a:r>
              <a:t>International cooperation and standardization are vital for leveraging AI against global cyber threats.</a:t>
            </a:r>
          </a:p>
          <a:p>
            <a:r>
              <a:t>Balancing security benefits with individual rights is paramount in AI deployment for cybercrime prevention.</a:t>
            </a:r>
          </a:p>
          <a:p>
            <a:r>
              <a:t>Responsible AI deployment in cybersecurity is key to effectively combating cybercrime while upholding societal values and individual rights.</a:t>
            </a:r>
          </a:p>
        </p:txBody>
      </p:sp>
    </p:spTree>
    <p:extLst>
      <p:ext uri="{BB962C8B-B14F-4D97-AF65-F5344CB8AC3E}">
        <p14:creationId xmlns:p14="http://schemas.microsoft.com/office/powerpoint/2010/main" val="2279513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Introduction to International Cyber Criminal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international cyber criminal process addresses the transnational nature of cybercrime.</a:t>
            </a:r>
          </a:p>
          <a:p>
            <a:r>
              <a:t>Key challenges include jurisdictional conflicts, differing national laws, and the need for rapid response to volatile digital evidence.</a:t>
            </a:r>
          </a:p>
          <a:p>
            <a:r>
              <a:t>The Budapest Convention on Cybercrime provides a framework for harmonizing laws and facilitating international cooperation.</a:t>
            </a:r>
          </a:p>
          <a:p>
            <a:r>
              <a:t>INTERPOL and EUROPOL play crucial roles in operationalizing cooperation in cybercrime cases.</a:t>
            </a:r>
          </a:p>
          <a:p>
            <a:r>
              <a:t>This framework is essential for effectively combating cybercrime in an increasingly interconnected digital landscape.</a:t>
            </a:r>
          </a:p>
        </p:txBody>
      </p:sp>
    </p:spTree>
    <p:extLst>
      <p:ext uri="{BB962C8B-B14F-4D97-AF65-F5344CB8AC3E}">
        <p14:creationId xmlns:p14="http://schemas.microsoft.com/office/powerpoint/2010/main" val="3152281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Foundations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Budapest Convention on Cybercrime is the most comprehensive international instrument addressing cooperation in cybercrime investigations.</a:t>
            </a:r>
          </a:p>
          <a:p>
            <a:r>
              <a:t>Regional instruments like the African Union Convention complement international cybercrime treaties.</a:t>
            </a:r>
          </a:p>
          <a:p>
            <a:r>
              <a:t>The UN Convention against Transnational Organized Crime provides a framework applicable to cyber offenses with organized crime elements.</a:t>
            </a:r>
          </a:p>
          <a:p>
            <a:r>
              <a:t>Bilateral and multilateral agreements address specific aspects of data sharing and investigative cooperation.</a:t>
            </a:r>
          </a:p>
          <a:p>
            <a:r>
              <a:t>International human rights law shapes the boundaries of cyber criminal processes.</a:t>
            </a:r>
          </a:p>
        </p:txBody>
      </p:sp>
    </p:spTree>
    <p:extLst>
      <p:ext uri="{BB962C8B-B14F-4D97-AF65-F5344CB8AC3E}">
        <p14:creationId xmlns:p14="http://schemas.microsoft.com/office/powerpoint/2010/main" val="666231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Jurisdictional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The principle of territoriality becomes problematic in cyberspace, leading to flexible interpretations.</a:t>
            </a:r>
          </a:p>
          <a:p>
            <a:r>
              <a:t>The effects doctrine allows jurisdiction based on crime impact location in cybercrime cases.</a:t>
            </a:r>
          </a:p>
          <a:p>
            <a:r>
              <a:t>Universal jurisdiction has been proposed for severe cyber offenses.</a:t>
            </a:r>
          </a:p>
          <a:p>
            <a:r>
              <a:t>Cloud-based evidence and data localization laws complicate jurisdictional determinations.</a:t>
            </a:r>
          </a:p>
          <a:p>
            <a:r>
              <a:t>These jurisdictional challenges reflect the need for innovative legal approaches to address the borderless nature of cybercrime.</a:t>
            </a:r>
          </a:p>
        </p:txBody>
      </p:sp>
    </p:spTree>
    <p:extLst>
      <p:ext uri="{BB962C8B-B14F-4D97-AF65-F5344CB8AC3E}">
        <p14:creationId xmlns:p14="http://schemas.microsoft.com/office/powerpoint/2010/main" val="2619179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Actors in the International Cyber Criminal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National law enforcement agencies, often with specialized cybercrime units, form the front line in cybercrime investigations.</a:t>
            </a:r>
          </a:p>
          <a:p>
            <a:r>
              <a:t>International organizations like INTERPOL and EUROPOL facilitate cooperation in cross-border cybercrime cases.</a:t>
            </a:r>
          </a:p>
          <a:p>
            <a:r>
              <a:t>The 24/7 networks under the Budapest Convention provide urgent assistance in cybercrime investigations.</a:t>
            </a:r>
          </a:p>
          <a:p>
            <a:r>
              <a:t>Private sector entities, including ISPs and social media companies, are involved as evidence custodians in cybercrime cases.</a:t>
            </a:r>
          </a:p>
          <a:p>
            <a:r>
              <a:t>This diverse array of subjects reflects the complex nature of cybercrime investigations, requiring collaboration across various sectors and expertise areas.</a:t>
            </a:r>
          </a:p>
        </p:txBody>
      </p:sp>
    </p:spTree>
    <p:extLst>
      <p:ext uri="{BB962C8B-B14F-4D97-AF65-F5344CB8AC3E}">
        <p14:creationId xmlns:p14="http://schemas.microsoft.com/office/powerpoint/2010/main" val="2741387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International Cooperation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Mutual legal assistance (MLA) provides a structured process for cross-border evidence gathering in cybercrime cases.</a:t>
            </a:r>
          </a:p>
          <a:p>
            <a:r>
              <a:t>Joint investigation teams allow direct cooperation between agencies in complex cybercrime investigations.</a:t>
            </a:r>
          </a:p>
          <a:p>
            <a:r>
              <a:t>INTERPOL's I-24/7 system enables secure information sharing in international cybercrime cases.</a:t>
            </a:r>
          </a:p>
          <a:p>
            <a:r>
              <a:t>The EU's e-Evidence proposal aims to streamline access to electronic evidence across borders.</a:t>
            </a:r>
          </a:p>
          <a:p>
            <a:r>
              <a:t>These mechanisms aim to overcome the challenges of cross-border investigations, balancing the need for rapid response with legal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51430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Extradition in Cybercrime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Dual criminality presents challenges in cybercrime extradition due to varying national laws.</a:t>
            </a:r>
          </a:p>
          <a:p>
            <a:r>
              <a:t>High-profile cases like Gary McKinnon's highlight complex legal, political, and human rights considerations in cybercrime extradition.</a:t>
            </a:r>
          </a:p>
          <a:p>
            <a:r>
              <a:t>INTERPOL Red Notices aid in locating cybercrime suspects across borders.</a:t>
            </a:r>
          </a:p>
          <a:p>
            <a:r>
              <a:t>The EU's European Arrest Warrant system streamlines extradition within the EU for cybercrime cases.</a:t>
            </a:r>
          </a:p>
          <a:p>
            <a:r>
              <a:t>Extradition remains a critical tool for ensuring cybercriminals face justice across jurisdictions, while navigating complex international legal landscapes.</a:t>
            </a:r>
          </a:p>
        </p:txBody>
      </p:sp>
    </p:spTree>
    <p:extLst>
      <p:ext uri="{BB962C8B-B14F-4D97-AF65-F5344CB8AC3E}">
        <p14:creationId xmlns:p14="http://schemas.microsoft.com/office/powerpoint/2010/main" val="307380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Electronic Evidence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Cross-border collection and preservation of electronic evidence involve complex legal and technical considerations.</a:t>
            </a:r>
          </a:p>
          <a:p>
            <a:r>
              <a:t>The Budapest Convention provides a limited framework for cross-border data access in cybercrime investigations.</a:t>
            </a:r>
          </a:p>
          <a:p>
            <a:r>
              <a:t>The U.S. CLOUD Act and EU's e-Evidence proposal aim to improve access to cloud-stored data in criminal investigations.</a:t>
            </a:r>
          </a:p>
          <a:p>
            <a:r>
              <a:t>Admissibility of foreign-obtained electronic evidence varies across jurisdictions.</a:t>
            </a:r>
          </a:p>
          <a:p>
            <a:r>
              <a:t>These challenges highlight the need for innovative approaches to digital evidence handling in cross-border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710873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Capacity Building and Technical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UNODC Global Programme on Cybercrime provides a comprehensive framework for capacity building.</a:t>
            </a:r>
          </a:p>
          <a:p>
            <a:r>
              <a:t>The Council of Europe's C-PROC implements projects aligned with the Budapest Convention to enhance cybercrime fighting capabilities.</a:t>
            </a:r>
          </a:p>
          <a:p>
            <a:r>
              <a:t>INTERPOL focuses on enhancing operational capabilities in cybercrime investigations.</a:t>
            </a:r>
          </a:p>
          <a:p>
            <a:r>
              <a:t>Judicial and prosecutorial training programs are crucial for effective cybercrime prosecution.</a:t>
            </a:r>
          </a:p>
          <a:p>
            <a:r>
              <a:t>These initiatives aim to create a more equitable global response to cybercrime by addressing disparities in resources and expertise among nations.</a:t>
            </a:r>
          </a:p>
        </p:txBody>
      </p:sp>
    </p:spTree>
    <p:extLst>
      <p:ext uri="{BB962C8B-B14F-4D97-AF65-F5344CB8AC3E}">
        <p14:creationId xmlns:p14="http://schemas.microsoft.com/office/powerpoint/2010/main" val="3210809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the International Cyber Criminal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Varying cybercrime definitions across jurisdictions create cooperation obstacles in international cases.</a:t>
            </a:r>
          </a:p>
          <a:p>
            <a:r>
              <a:t>Timely cooperation needs clash with lengthy formal assistance processes in cybercrime investigations.</a:t>
            </a:r>
          </a:p>
          <a:p>
            <a:r>
              <a:t>Encryption and anonymizing technologies pose investigative obstacles in cross-border cybercrime cases.</a:t>
            </a:r>
          </a:p>
          <a:p>
            <a:r>
              <a:t>Resource disparities between countries create vulnerabilities in the global fight against cybercrime.</a:t>
            </a:r>
          </a:p>
          <a:p>
            <a:r>
              <a:t>State actor involvement adds complexity to international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60120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The Future of International Cyber Criminal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t>The international cyber criminal process requires continuous adaptation due to legal, technical, and diplomatic factors.</a:t>
            </a:r>
          </a:p>
          <a:p>
            <a:r>
              <a:t>Efforts like the UN Cybercrime Treaty negotiations reflect the need for harmonized approaches to global cybercrime.</a:t>
            </a:r>
          </a:p>
          <a:p>
            <a:r>
              <a:t>Balancing law enforcement effectiveness with individual rights remains crucial in international cybercrime processes.</a:t>
            </a:r>
          </a:p>
          <a:p>
            <a:r>
              <a:t>Future effectiveness depends on strengthening international cooperation, harmonizing legal approaches, and fostering trust among stakeholders.</a:t>
            </a:r>
          </a:p>
          <a:p>
            <a:r>
              <a:t>By addressing challenges and leveraging opportunities, the international community can work towards a safer global cyberspace.</a:t>
            </a:r>
          </a:p>
        </p:txBody>
      </p:sp>
    </p:spTree>
    <p:extLst>
      <p:ext uri="{BB962C8B-B14F-4D97-AF65-F5344CB8AC3E}">
        <p14:creationId xmlns:p14="http://schemas.microsoft.com/office/powerpoint/2010/main" val="1400832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Cybercrime Qualification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4E0E7D-7614-4ADA-95E1-7A5073545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41148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Cybercrime qualification is crucial in modern criminal justice systems, involving the legal categorization of digital criminal activities.</a:t>
            </a:r>
          </a:p>
          <a:p>
            <a:r>
              <a:t>The Budapest Convention provides an international framework for harmonizing national laws on cybercrime.</a:t>
            </a:r>
          </a:p>
          <a:p>
            <a:r>
              <a:t>National laws like the U.S. Computer Fraud and Abuse Act offer specific legal bases for cybercrime qualification.</a:t>
            </a:r>
          </a:p>
          <a:p>
            <a:r>
              <a:t>Case law, such as United States v. Morris, establishes precedents in cybercrime qualification.</a:t>
            </a:r>
          </a:p>
          <a:p>
            <a:r>
              <a:t>Proper qualification is essential for effective cybercrime prosecution, requiring a balance between specific legal definitions and adaptability to new forms of digital crime.</a:t>
            </a:r>
          </a:p>
        </p:txBody>
      </p:sp>
    </p:spTree>
    <p:extLst>
      <p:ext uri="{BB962C8B-B14F-4D97-AF65-F5344CB8AC3E}">
        <p14:creationId xmlns:p14="http://schemas.microsoft.com/office/powerpoint/2010/main" val="530747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Qualification of Cybercrimes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8785B0-2CA2-4F95-B83F-808ECADAC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403411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Various types of cybercrimes include unauthorized access (hacking), data interference, and computer-related fraud.</a:t>
            </a:r>
          </a:p>
          <a:p>
            <a:r>
              <a:t>The U.S. Computer Fraud and Abuse Act covers unauthorized access, while the EU Directive 2013/40/EU addresses system interference.</a:t>
            </a:r>
          </a:p>
          <a:p>
            <a:r>
              <a:t>Case law, such as United States v. Nosal and Elonis v. United States, shapes interpretations of cybercrime laws.</a:t>
            </a:r>
          </a:p>
          <a:p>
            <a:r>
              <a:t>International frameworks like the Council of Europe Convention on child protection play a role in cybercrime qualification.</a:t>
            </a:r>
          </a:p>
          <a:p>
            <a:r>
              <a:t>This complex legal landscape reflects the diverse nature of cybercrimes and the need for specialized legal approaches to digital offenses.</a:t>
            </a:r>
          </a:p>
        </p:txBody>
      </p:sp>
    </p:spTree>
    <p:extLst>
      <p:ext uri="{BB962C8B-B14F-4D97-AF65-F5344CB8AC3E}">
        <p14:creationId xmlns:p14="http://schemas.microsoft.com/office/powerpoint/2010/main" val="4248850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Elements of Cybercrime Offenses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C781C7-BA67-40BE-B18F-B06339D0B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1" y="1371600"/>
            <a:ext cx="40206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The actus reus of cybercrimes involves actions like accessing systems or altering data.</a:t>
            </a:r>
          </a:p>
          <a:p>
            <a:r>
              <a:t>Mens rea in cybercrime cases requires proving intent or knowledge.</a:t>
            </a:r>
          </a:p>
          <a:p>
            <a:r>
              <a:t>'Unauthorized access' is a central concept in cybercrime, with courts defining its boundaries.</a:t>
            </a:r>
          </a:p>
          <a:p>
            <a:r>
              <a:t>In the U.S., 'interstate or foreign communication' establishes federal jurisdiction in cybercrime cases.</a:t>
            </a:r>
          </a:p>
          <a:p>
            <a:r>
              <a:t>Courts have adopted expansive interpretations of 'computer' or 'device' in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1470623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Investigation Planning and Initial Response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6024D7-860A-44CA-A742-23A71C59C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0"/>
            <a:ext cx="4114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The ACPO Guide emphasizes rapid response for preserving volatile evidence in cybercrime cases.</a:t>
            </a:r>
          </a:p>
          <a:p>
            <a:r>
              <a:t>Triaging involves assessing severity and impact of cybercrime incidents.</a:t>
            </a:r>
          </a:p>
          <a:p>
            <a:r>
              <a:t>Establishing a clear chain of custody is paramount in cybercrime investigations.</a:t>
            </a:r>
          </a:p>
          <a:p>
            <a:r>
              <a:t>Securing a cyber crime scene involves both physical and digital elements.</a:t>
            </a:r>
          </a:p>
          <a:p>
            <a:r>
              <a:t>Early identification of digital evidence sources is essential in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451268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Digital Evidence Collection Techniques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C9DAC-D81E-45C3-9370-CF3E1BD09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41148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Key practices include creating forensic images, live data forensics, and network forensics.</a:t>
            </a:r>
          </a:p>
          <a:p>
            <a:r>
              <a:t>Tools like FTK Imager, Wireshark, and Cellebrite UFED are used in digital evidence collection.</a:t>
            </a:r>
          </a:p>
          <a:p>
            <a:r>
              <a:t>The SWGDE provides guidelines for ensuring evidence integrity in digital forensics.</a:t>
            </a:r>
          </a:p>
          <a:p>
            <a:r>
              <a:t>The proliferation of IoT devices has expanded the scope of digital evidence collection.</a:t>
            </a:r>
          </a:p>
          <a:p>
            <a:r>
              <a:t>Social media and web-based evidence collection face challenges like ephemeral content.</a:t>
            </a:r>
          </a:p>
        </p:txBody>
      </p:sp>
    </p:spTree>
    <p:extLst>
      <p:ext uri="{BB962C8B-B14F-4D97-AF65-F5344CB8AC3E}">
        <p14:creationId xmlns:p14="http://schemas.microsoft.com/office/powerpoint/2010/main" val="3752510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Forensics Analysis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13DBEF-A151-4FC6-B0AC-6F74E7EA6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41148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Techniques include file system analysis, data carving, and timeline analysis in digital forensics.</a:t>
            </a:r>
          </a:p>
          <a:p>
            <a:r>
              <a:t>Tools like The Sleuth Kit, PhotoRec, and Volatility are used in digital forensics analysis.</a:t>
            </a:r>
          </a:p>
          <a:p>
            <a:r>
              <a:t>Malware analysis includes static and dynamic methods in cybercrime investigations.</a:t>
            </a:r>
          </a:p>
          <a:p>
            <a:r>
              <a:t>Network log analysis traces attack origins in cybercrime cases.</a:t>
            </a:r>
          </a:p>
          <a:p>
            <a:r>
              <a:t>Cross-referencing different evidence sources is crucial for building a comprehensive narrative in digital forensics.</a:t>
            </a:r>
          </a:p>
        </p:txBody>
      </p:sp>
    </p:spTree>
    <p:extLst>
      <p:ext uri="{BB962C8B-B14F-4D97-AF65-F5344CB8AC3E}">
        <p14:creationId xmlns:p14="http://schemas.microsoft.com/office/powerpoint/2010/main" val="37573320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Legal Challenges in Cybercrime Investigations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AA5DD1-12C2-470A-BE8D-739F4C492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0"/>
            <a:ext cx="40542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Jurisdictional problems arise in cross-border cybercrime cases.</a:t>
            </a:r>
          </a:p>
          <a:p>
            <a:r>
              <a:t>Privacy concerns in evidence collection pose challenges in cybercrime investigations.</a:t>
            </a:r>
          </a:p>
          <a:p>
            <a:r>
              <a:t>Legal questions arise in online undercover operations for cybercrime.</a:t>
            </a:r>
          </a:p>
          <a:p>
            <a:r>
              <a:t>Debates continue on law enforcement use of hacking tools in cybercrime investigations.</a:t>
            </a:r>
          </a:p>
          <a:p>
            <a:r>
              <a:t>Attribution difficulties present significant challenges in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2138912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International Cooperation in Cybercrime Investigations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7033FB-4280-4112-9710-53700C358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1" y="1371601"/>
            <a:ext cx="36979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Mutual legal assistance treaties facilitate evidence sharing and investigative cooperation in cybercrime cases.</a:t>
            </a:r>
          </a:p>
          <a:p>
            <a:r>
              <a:t>Organizations like INTERPOL and EUROPOL coordinate international cybercrime investigations.</a:t>
            </a:r>
          </a:p>
          <a:p>
            <a:r>
              <a:t>The Budapest Convention establishes 24/7 networks for urgent assistance in cybercrime cases.</a:t>
            </a:r>
          </a:p>
          <a:p>
            <a:r>
              <a:t>Capacity building programs enhance global investigation capabilities for cybercrime.</a:t>
            </a:r>
          </a:p>
          <a:p>
            <a:r>
              <a:t>Proposals for enhancing cooperation, like a new UN cybercrime treaty, aim to address existing gaps.</a:t>
            </a:r>
          </a:p>
        </p:txBody>
      </p:sp>
    </p:spTree>
    <p:extLst>
      <p:ext uri="{BB962C8B-B14F-4D97-AF65-F5344CB8AC3E}">
        <p14:creationId xmlns:p14="http://schemas.microsoft.com/office/powerpoint/2010/main" val="14184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Emerging Technologies in Cybercrime Investigations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A3E6F6-1791-416F-A44F-BDC781D0C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1371601"/>
            <a:ext cx="37987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AI and machine learning analyze large volumes of digital evidence in cybercrime cases.</a:t>
            </a:r>
          </a:p>
          <a:p>
            <a:r>
              <a:t>Cryptocurrency investigations require specialized blockchain analysis techniques.</a:t>
            </a:r>
          </a:p>
          <a:p>
            <a:r>
              <a:t>Big data analytics identify patterns in complex cybercrime cases.</a:t>
            </a:r>
          </a:p>
          <a:p>
            <a:r>
              <a:t>IoT devices expand the scope of digital evidence in cybercrime investigations.</a:t>
            </a:r>
          </a:p>
          <a:p>
            <a:r>
              <a:t>Blockchain may ensure evidence integrity in future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24192294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Conclusion - The Future of Cybercrime Qualification and Investigation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2681E7-7833-46E1-8858-500A8A318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05535" y="1482517"/>
            <a:ext cx="418875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Cybercrime qualification and investigation require a multifaceted approach combining legal expertise, technical knowledge, and international cooperation.</a:t>
            </a:r>
          </a:p>
          <a:p>
            <a:r>
              <a:t>Continuous adaptation of legal frameworks, investigative techniques, and cooperation mechanisms is necessary in cybercrime investigations.</a:t>
            </a:r>
          </a:p>
          <a:p>
            <a:r>
              <a:t>Balancing effective law enforcement with individual rights protection remains challenging in cybercrime cases.</a:t>
            </a:r>
          </a:p>
          <a:p>
            <a:r>
              <a:t>Public-private partnerships are increasingly important in combating cybercrime.</a:t>
            </a:r>
          </a:p>
          <a:p>
            <a:r>
              <a:t>The field continues to evolve, requiring ongoing efforts to combat sophisticated and evolving cybercriminal activities effectively.</a:t>
            </a:r>
          </a:p>
        </p:txBody>
      </p:sp>
    </p:spTree>
    <p:extLst>
      <p:ext uri="{BB962C8B-B14F-4D97-AF65-F5344CB8AC3E}">
        <p14:creationId xmlns:p14="http://schemas.microsoft.com/office/powerpoint/2010/main" val="20597264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1: Introduction to International Legal Assistance in Cybercrime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International legal assistance in cybercrime cases is crucial for combating digital crimes across borders.</a:t>
            </a:r>
          </a:p>
          <a:p>
            <a:r>
              <a:t>The Budapest Convention on Cybercrime is the primary international instrument facilitating this assistance.</a:t>
            </a:r>
          </a:p>
          <a:p>
            <a:r>
              <a:t>Main types of assistance include mutual legal assistance, extradition, and informal cooperation.</a:t>
            </a:r>
          </a:p>
          <a:p>
            <a:r>
              <a:t>Sovereignty remains a fundamental consideration in international cybercrime assistance.</a:t>
            </a:r>
          </a:p>
          <a:p>
            <a:r>
              <a:t>This framework is essential for addressing the global nature of cybercrime, enabling coordinated efforts to combat digital threats.</a:t>
            </a:r>
          </a:p>
        </p:txBody>
      </p:sp>
    </p:spTree>
    <p:extLst>
      <p:ext uri="{BB962C8B-B14F-4D97-AF65-F5344CB8AC3E}">
        <p14:creationId xmlns:p14="http://schemas.microsoft.com/office/powerpoint/2010/main" val="1188497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2: Legal Framework for International Cybercrime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legal framework includes multilateral treaties, regional agreements, and bilateral arrangements.</a:t>
            </a:r>
          </a:p>
          <a:p>
            <a:r>
              <a:t>The Budapest Convention provides detailed provisions for cooperation in cybercrime cases.</a:t>
            </a:r>
          </a:p>
          <a:p>
            <a:r>
              <a:t>Regional instruments provide localized cooperation frameworks for cybercrime assistance.</a:t>
            </a:r>
          </a:p>
          <a:p>
            <a:r>
              <a:t>Bilateral MLATs form the backbone of direct country-to-country assistance in cybercrime cases.</a:t>
            </a:r>
          </a:p>
          <a:p>
            <a:r>
              <a:t>This complex web of legal instruments reflects the need for comprehensive and adaptable approaches to international cooperation in combating cybercrime.</a:t>
            </a:r>
          </a:p>
        </p:txBody>
      </p:sp>
    </p:spTree>
    <p:extLst>
      <p:ext uri="{BB962C8B-B14F-4D97-AF65-F5344CB8AC3E}">
        <p14:creationId xmlns:p14="http://schemas.microsoft.com/office/powerpoint/2010/main" val="3694656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3: Types of International Cybercrime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Core components include requesting and obtaining digital evidence from foreign jurisdictions.</a:t>
            </a:r>
          </a:p>
          <a:p>
            <a:r>
              <a:t>International assistance involves preserving volatile electronic data and conducting remote searches.</a:t>
            </a:r>
          </a:p>
          <a:p>
            <a:r>
              <a:t>Sharing traffic data, subscriber information, and real-time collection of traffic data are crucial forms of assistance.</a:t>
            </a:r>
          </a:p>
          <a:p>
            <a:r>
              <a:t>Technical assistance and sharing investigation techniques are important aspects of international cooperation.</a:t>
            </a:r>
          </a:p>
          <a:p>
            <a:r>
              <a:t>This range of assistance types highlights the need for flexible and collaborative international efforts in addressing digital criminal activities.</a:t>
            </a:r>
          </a:p>
        </p:txBody>
      </p:sp>
    </p:spTree>
    <p:extLst>
      <p:ext uri="{BB962C8B-B14F-4D97-AF65-F5344CB8AC3E}">
        <p14:creationId xmlns:p14="http://schemas.microsoft.com/office/powerpoint/2010/main" val="10725921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4: Mutual Legal Assistance Treaties (MLATs) in Cybercrime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MLATs follow the UN Model Treaty structure, outlining procedures for requesting and providing legal assistance.</a:t>
            </a:r>
          </a:p>
          <a:p>
            <a:r>
              <a:t>Traditional MLATs face criticism for lengthy processing in cyber investigations.</a:t>
            </a:r>
          </a:p>
          <a:p>
            <a:r>
              <a:t>Central authorities manage MLAT requests in cybercrime cases.</a:t>
            </a:r>
          </a:p>
          <a:p>
            <a:r>
              <a:t>Dual criminality can pose challenges in cybercrime cases involving MLATs.</a:t>
            </a:r>
          </a:p>
          <a:p>
            <a:r>
              <a:t>MLATs remain a fundamental tool for international cybercrime cooperation, despite challenges in adapting to the rapid pace of digital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8917069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Slide 5: Extradition in Cybercrime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Dual criminality requires careful analysis in cybercrime extraditions.</a:t>
            </a:r>
          </a:p>
          <a:p>
            <a:r>
              <a:t>High-profile cases like Gary McKinnon highlight legal and diplomatic complexities in cybercrime extraditions.</a:t>
            </a:r>
          </a:p>
          <a:p>
            <a:r>
              <a:t>The EU's European Arrest Warrant system streamlines procedures within the EU for cybercrime cases.</a:t>
            </a:r>
          </a:p>
          <a:p>
            <a:r>
              <a:t>Human rights considerations are increasingly prominent in cybercrime extradition cases.</a:t>
            </a:r>
          </a:p>
          <a:p>
            <a:r>
              <a:t>Extradition remains a critical tool in international cybercrime enforcement, balancing legal requirements with the need for effective cross-border justice.</a:t>
            </a:r>
          </a:p>
        </p:txBody>
      </p:sp>
    </p:spTree>
    <p:extLst>
      <p:ext uri="{BB962C8B-B14F-4D97-AF65-F5344CB8AC3E}">
        <p14:creationId xmlns:p14="http://schemas.microsoft.com/office/powerpoint/2010/main" val="5182414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Slide 6: Informal Cooperation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24/7 networks under the Budapest Convention provide urgent assistance in cybercrime cases.</a:t>
            </a:r>
          </a:p>
          <a:p>
            <a:r>
              <a:t>INTERPOL's Cyber Fusion Centre and EUROPOL's EC3 facilitate global and EU-wide cooperation.</a:t>
            </a:r>
          </a:p>
          <a:p>
            <a:r>
              <a:t>Joint investigation teams allow direct cross-border collaboration in cybercrime cases.</a:t>
            </a:r>
          </a:p>
          <a:p>
            <a:r>
              <a:t>Secure platforms like EUROPOL's SIENA enable protected information sharing.</a:t>
            </a:r>
          </a:p>
          <a:p>
            <a:r>
              <a:t>These mechanisms complement formal processes, enabling quick responses to the dynamic nature of cybercrime.</a:t>
            </a:r>
          </a:p>
        </p:txBody>
      </p:sp>
    </p:spTree>
    <p:extLst>
      <p:ext uri="{BB962C8B-B14F-4D97-AF65-F5344CB8AC3E}">
        <p14:creationId xmlns:p14="http://schemas.microsoft.com/office/powerpoint/2010/main" val="41202389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7: Challenges in International Legal Assistance for Cybercrime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Jurisdictional issues arise from the borderless nature of cybercrimes.</a:t>
            </a:r>
          </a:p>
          <a:p>
            <a:r>
              <a:t>Different legal systems complicate information sharing in cybercrime investigations.</a:t>
            </a:r>
          </a:p>
          <a:p>
            <a:r>
              <a:t>Preserving volatile digital evidence requires rapid coordination across borders.</a:t>
            </a:r>
          </a:p>
          <a:p>
            <a:r>
              <a:t>Encryption and anonymizing technologies pose obstacles to evidence collection in cybercrime cases.</a:t>
            </a:r>
          </a:p>
          <a:p>
            <a:r>
              <a:t>Maintaining clear chain of custody for digital evidence across borders is crucial but challenging.</a:t>
            </a:r>
          </a:p>
        </p:txBody>
      </p:sp>
    </p:spTree>
    <p:extLst>
      <p:ext uri="{BB962C8B-B14F-4D97-AF65-F5344CB8AC3E}">
        <p14:creationId xmlns:p14="http://schemas.microsoft.com/office/powerpoint/2010/main" val="31882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8: Data Protection and Privacy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The EU's GDPR impacts cross-border data transfers in cybercrime investigations.</a:t>
            </a:r>
          </a:p>
          <a:p>
            <a:r>
              <a:t>The Budapest Convention provides privacy safeguards in international cybercrime assistance.</a:t>
            </a:r>
          </a:p>
          <a:p>
            <a:r>
              <a:t>Standard contractual clauses and binding corporate rules facilitate lawful data transfers in investigations.</a:t>
            </a:r>
          </a:p>
          <a:p>
            <a:r>
              <a:t>Purpose limitation poses challenges in sharing cybercrime data across borders.</a:t>
            </a:r>
          </a:p>
          <a:p>
            <a:r>
              <a:t>These considerations reflect growing global concerns about personal information handling in cybercrime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12176217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9: Capacity Building and Technical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UNODC's Global Programme provides a comprehensive framework for cybercrime capacity building.</a:t>
            </a:r>
          </a:p>
          <a:p>
            <a:r>
              <a:t>The Council of Europe's C-PROC implements projects aligned with the Budapest Convention.</a:t>
            </a:r>
          </a:p>
          <a:p>
            <a:r>
              <a:t>Regional initiatives address specific needs in cybercrime response capabilities.</a:t>
            </a:r>
          </a:p>
          <a:p>
            <a:r>
              <a:t>Judicial and prosecutorial training programs are crucial for effective international legal assistance.</a:t>
            </a:r>
          </a:p>
          <a:p>
            <a:r>
              <a:t>Capacity building is key to ensuring a truly global and effective response to cybercrime.</a:t>
            </a:r>
          </a:p>
        </p:txBody>
      </p:sp>
    </p:spTree>
    <p:extLst>
      <p:ext uri="{BB962C8B-B14F-4D97-AF65-F5344CB8AC3E}">
        <p14:creationId xmlns:p14="http://schemas.microsoft.com/office/powerpoint/2010/main" val="1704385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Slide 10: Conclusion - The Future of International Legal Assistance in Cybercrime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International legal assistance in cybercrime cases is critical for combating global digital threats.</a:t>
            </a:r>
          </a:p>
          <a:p>
            <a:r>
              <a:t>Progress has been made in developing legal instruments and operational mechanisms for cybercrime assistance.</a:t>
            </a:r>
          </a:p>
          <a:p>
            <a:r>
              <a:t>Future efforts will likely focus on streamlining processes and enhancing informal cooperation in cybercrime cases.</a:t>
            </a:r>
          </a:p>
          <a:p>
            <a:r>
              <a:t>Continued capacity building is crucial for a truly global response to cybercrime.</a:t>
            </a:r>
          </a:p>
          <a:p>
            <a:r>
              <a:t>As the digital landscape evolves, so must the frameworks and practices of international legal assistance in cybercrime cases.</a:t>
            </a:r>
          </a:p>
        </p:txBody>
      </p:sp>
    </p:spTree>
    <p:extLst>
      <p:ext uri="{BB962C8B-B14F-4D97-AF65-F5344CB8AC3E}">
        <p14:creationId xmlns:p14="http://schemas.microsoft.com/office/powerpoint/2010/main" val="3575091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5AB018-D58A-4CE0-8653-F4DCC564191F}"/>
              </a:ext>
            </a:extLst>
          </p:cNvPr>
          <p:cNvGraphicFramePr/>
          <p:nvPr/>
        </p:nvGraphicFramePr>
        <p:xfrm>
          <a:off x="1030287" y="511106"/>
          <a:ext cx="10131425" cy="880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0066F7-5315-42F5-8E92-0EA5CC0B7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6074" y="1879534"/>
            <a:ext cx="3950268" cy="3950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: скругленные углы 4">
            <a:extLst>
              <a:ext uri="{FF2B5EF4-FFF2-40B4-BE49-F238E27FC236}">
                <a16:creationId xmlns:a16="http://schemas.microsoft.com/office/drawing/2014/main" id="{5D842802-8310-426E-A620-BAD20A0DFD3C}"/>
              </a:ext>
            </a:extLst>
          </p:cNvPr>
          <p:cNvSpPr txBox="1"/>
          <p:nvPr/>
        </p:nvSpPr>
        <p:spPr>
          <a:xfrm>
            <a:off x="219076" y="4991291"/>
            <a:ext cx="7114972" cy="808138"/>
          </a:xfrm>
          <a:prstGeom prst="round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>
            <a:noFill/>
          </a:ln>
          <a:effectLst/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txBody>
          <a:bodyPr spcFirstLastPara="0" vert="horz" wrap="square" lIns="137160" tIns="137160" rIns="137160" bIns="137160" numCol="1" spcCol="1270" anchor="ctr" anchorCtr="0">
            <a:noAutofit/>
          </a:bodyPr>
          <a:lstStyle>
            <a:lvl1pPr algn="ctr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2800"/>
              <a:t>WWW.GULYAMOV.ORG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E84B58-C3B1-4845-B96E-F65BFFE4DE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12" y="2193126"/>
            <a:ext cx="2247966" cy="224796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57DF15E8-E123-495C-8D4A-4445C1535E3D}"/>
              </a:ext>
            </a:extLst>
          </p:cNvPr>
          <p:cNvSpPr/>
          <p:nvPr/>
        </p:nvSpPr>
        <p:spPr>
          <a:xfrm>
            <a:off x="1642895" y="2193126"/>
            <a:ext cx="2247967" cy="2247966"/>
          </a:xfrm>
          <a:prstGeom prst="ellipse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00" r="-23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865809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3903</Words>
  <Application>Microsoft Office PowerPoint</Application>
  <PresentationFormat>Широкоэкранный</PresentationFormat>
  <Paragraphs>302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Презентация PowerPoint</vt:lpstr>
      <vt:lpstr>Introduction to Digital Forensics</vt:lpstr>
      <vt:lpstr>Digital Forensics Process Model</vt:lpstr>
      <vt:lpstr>Computer Forensics Techniques</vt:lpstr>
      <vt:lpstr>Network Forensics</vt:lpstr>
      <vt:lpstr>Mobile Device Forensics</vt:lpstr>
      <vt:lpstr>Cloud Forensics</vt:lpstr>
      <vt:lpstr>Anti-Forensics Techniques and Countermeasures</vt:lpstr>
      <vt:lpstr>Digital Forensics Tools</vt:lpstr>
      <vt:lpstr>Legal and Ethical Considerations</vt:lpstr>
      <vt:lpstr>Conclusion - The Future of Digital Forensics</vt:lpstr>
      <vt:lpstr>Introduction to AI in Cybercrime Prevention</vt:lpstr>
      <vt:lpstr>AI-Powered Threat Detection and Analysis</vt:lpstr>
      <vt:lpstr>AI in Cybercrime Prediction and Prevention</vt:lpstr>
      <vt:lpstr>AI Integration in Digital Forensics</vt:lpstr>
      <vt:lpstr>AI in Enhancing Cybersecurity Operations</vt:lpstr>
      <vt:lpstr>Legal Framework for AI in Cybercrime Prevention</vt:lpstr>
      <vt:lpstr>Ethical Considerations in AI Deployment</vt:lpstr>
      <vt:lpstr>Challenges in AI Deployment for Cybercrime Prevention</vt:lpstr>
      <vt:lpstr>International Cooperation in AI-Driven Cybercrime Prevention</vt:lpstr>
      <vt:lpstr>Conclusion - The Future of AI in Cybercrime Prevention</vt:lpstr>
      <vt:lpstr>Introduction to International Cyber Criminal Process</vt:lpstr>
      <vt:lpstr>Legal Foundations</vt:lpstr>
      <vt:lpstr>Jurisdictional Issues</vt:lpstr>
      <vt:lpstr>Actors in the International Cyber Criminal Process</vt:lpstr>
      <vt:lpstr>International Cooperation Mechanisms</vt:lpstr>
      <vt:lpstr>Extradition in Cybercrime Cases</vt:lpstr>
      <vt:lpstr>Electronic Evidence Handling</vt:lpstr>
      <vt:lpstr>Capacity Building and Technical Assistance</vt:lpstr>
      <vt:lpstr>Challenges in the International Cyber Criminal Process</vt:lpstr>
      <vt:lpstr>Conclusion - The Future of International Cyber Criminal Process</vt:lpstr>
      <vt:lpstr>Introduction to Cybercrime Qualification</vt:lpstr>
      <vt:lpstr>Legal Qualification of Cybercrimes</vt:lpstr>
      <vt:lpstr>Elements of Cybercrime Offenses</vt:lpstr>
      <vt:lpstr>Investigation Planning and Initial Response</vt:lpstr>
      <vt:lpstr>Digital Evidence Collection Techniques</vt:lpstr>
      <vt:lpstr>Digital Forensics Analysis</vt:lpstr>
      <vt:lpstr>Legal Challenges in Cybercrime Investigations</vt:lpstr>
      <vt:lpstr>International Cooperation in Cybercrime Investigations</vt:lpstr>
      <vt:lpstr>Emerging Technologies in Cybercrime Investigations</vt:lpstr>
      <vt:lpstr>Conclusion - The Future of Cybercrime Qualification and Investigation</vt:lpstr>
      <vt:lpstr>Slide 1: Introduction to International Legal Assistance in Cybercrime Cases</vt:lpstr>
      <vt:lpstr>Slide 2: Legal Framework for International Cybercrime Assistance</vt:lpstr>
      <vt:lpstr>Slide 3: Types of International Cybercrime Assistance</vt:lpstr>
      <vt:lpstr>Slide 4: Mutual Legal Assistance Treaties (MLATs) in Cybercrime Cases</vt:lpstr>
      <vt:lpstr>Slide 5: Extradition in Cybercrime Cases</vt:lpstr>
      <vt:lpstr>Slide 6: Informal Cooperation Mechanisms</vt:lpstr>
      <vt:lpstr>Slide 7: Challenges in International Legal Assistance for Cybercrime</vt:lpstr>
      <vt:lpstr>Slide 8: Data Protection and Privacy Considerations</vt:lpstr>
      <vt:lpstr>Slide 9: Capacity Building and Technical Assistance</vt:lpstr>
      <vt:lpstr>Slide 10: Conclusion - The Future of International Legal Assistance in Cybercrime Cases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Cybercrime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2024-09-09T18:51:44Z</dcterms:modified>
  <cp:category/>
</cp:coreProperties>
</file>