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59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Cybercrime encompasses criminal activities using computers or the Internet, posing significant challenges for legal systems worldwide.</a:t>
            </a:r>
          </a:p>
          <a:p>
            <a:r>
              <a:t>The Council of Europe categorizes cybercrime into cyber-dependent, cyber-enabled, and cyber-related crimes.</a:t>
            </a:r>
          </a:p>
          <a:p>
            <a:r>
              <a:t>Cybercrime's unique characteristics, including its borderless nature and potential for anonymity, complicate traditional law enforcement approaches.</a:t>
            </a:r>
          </a:p>
          <a:p>
            <a:r>
              <a:t>The transnational aspect of cybercrime often creates jurisdictional issues, necessitating international cooperation.</a:t>
            </a:r>
          </a:p>
          <a:p>
            <a:r>
              <a:t>As digital technologies permeate society, understanding cybercrime becomes crucial for developing effective legal responses.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Frameworks for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Budapest Convention on Cybercrime (2001) is the cornerstone of international efforts to combat cybercrime, defining core offenses and providing a foundation for national legislation.</a:t>
            </a:r>
          </a:p>
          <a:p>
            <a:r>
              <a:t>Regional efforts include the African Union Convention and the EU's Directive on Attacks against Information Systems.</a:t>
            </a:r>
          </a:p>
          <a:p>
            <a:r>
              <a:t>National approaches vary, with countries implementing comprehensive cybercrime legislation.</a:t>
            </a:r>
          </a:p>
          <a:p>
            <a:r>
              <a:t>Implementing these frameworks presents challenges, including varying offense definitions and procedural differences.</a:t>
            </a:r>
          </a:p>
          <a:p>
            <a:r>
              <a:t>The rapid evolution of technology often outpaces legislative responses, necessitating continuous review and adaptation of legal frameworks.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Cyber-dependent Crimes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Cyber-dependent crimes are offenses that can only be committed using computer systems or networks.</a:t>
            </a:r>
          </a:p>
          <a:p>
            <a:r>
              <a:t>These include illegal access (hacking), system interference, and data interference, as outlined in the Budapest Convention.</a:t>
            </a:r>
          </a:p>
          <a:p>
            <a:r>
              <a:t>Malware creation and distribution, and Distributed Denial of Service (DDoS) attacks are significant forms of cyber-dependent crimes.</a:t>
            </a:r>
          </a:p>
          <a:p>
            <a:r>
              <a:t>Challenges in prosecuting these crimes include attribution difficulties and jurisdictional complexities.</a:t>
            </a:r>
          </a:p>
          <a:p>
            <a:r>
              <a:t>As technologies evolve, so do cyber-dependent crime methods, necessitating continuous adaptation of legal definitions and investigative techniques.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Cyber-enabled Crimes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Cyber-enabled crimes are traditional offenses transformed by digital technologies.</a:t>
            </a:r>
          </a:p>
          <a:p>
            <a:r>
              <a:t>These include cyber fraud, identity theft, cyberstalking, online harassment, and child exploitation.</a:t>
            </a:r>
          </a:p>
          <a:p>
            <a:r>
              <a:t>Cryptocurrency-related crimes and ransomware attacks present new challenges for law enforcement.</a:t>
            </a:r>
          </a:p>
          <a:p>
            <a:r>
              <a:t>Investigating these crimes is complicated by anonymizing technologies and the internet's global nature.</a:t>
            </a:r>
          </a:p>
          <a:p>
            <a:r>
              <a:t>The transformation of traditional crimes through digital means requires adaptable legal approaches and international cooperation.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Cyber-related Crimes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Cyber-related crimes involve computer systems or networks playing an ancillary role in the commission of a crime.</a:t>
            </a:r>
          </a:p>
          <a:p>
            <a:r>
              <a:t>These include online intellectual property infringement, cyber terrorism, online hate speech, cyber espionage, and revenge porn.</a:t>
            </a:r>
          </a:p>
          <a:p>
            <a:r>
              <a:t>Varying legal approaches across jurisdictions reflect diverse cultural and legal perspectives.</a:t>
            </a:r>
          </a:p>
          <a:p>
            <a:r>
              <a:t>The role of social media platforms in facilitating or preventing these crimes has come under increasing scrutiny.</a:t>
            </a:r>
          </a:p>
          <a:p>
            <a:r>
              <a:t>Balancing cybercrime prevention with individual rights to privacy and free expression remains a significant challenge.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to Traditional Criminal Law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Applying territoriality and jurisdiction principles becomes complex in cyberspace.</a:t>
            </a:r>
          </a:p>
          <a:p>
            <a:r>
              <a:t>Determining mens rea and actus reus in cybercrime cases can be challenging, particularly with automated systems.</a:t>
            </a:r>
          </a:p>
          <a:p>
            <a:r>
              <a:t>The concept of harm may extend beyond physical or financial damage in cybercrime cases.</a:t>
            </a:r>
          </a:p>
          <a:p>
            <a:r>
              <a:t>Intent, knowledge, and accomplice liability take on new dimensions in cybercrime.</a:t>
            </a:r>
          </a:p>
          <a:p>
            <a:r>
              <a:t>Establishing criminal responsibility for AI or autonomous systems presents novel legal challenges.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Jurisdictional Challenges in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Traditional territoriality principles become problematic in cyberspace.</a:t>
            </a:r>
          </a:p>
          <a:p>
            <a:r>
              <a:t>The effects doctrine, active and passive nationality principles, and universal jurisdiction are considered in cybercrime prosecution.</a:t>
            </a:r>
          </a:p>
          <a:p>
            <a:r>
              <a:t>Mutual Legal Assistance Treaties (MLATs) facilitate cross-border investigations but face efficiency challenges.</a:t>
            </a:r>
          </a:p>
          <a:p>
            <a:r>
              <a:t>Cybercrime havens pose significant challenges to global prevention efforts.</a:t>
            </a:r>
          </a:p>
          <a:p>
            <a:r>
              <a:t>Cloud computing further complicates jurisdictional determinations in cybercrime cases.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Cybercrime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volatile nature of digital evidence necessitates rapid, specialized collection techniques.</a:t>
            </a:r>
          </a:p>
          <a:p>
            <a:r>
              <a:t>Attribution is often complex due to identity-obscuring techniques in cyberspace.</a:t>
            </a:r>
          </a:p>
          <a:p>
            <a:r>
              <a:t>Cross-border investigations require international cooperation, often slowed by legal differences.</a:t>
            </a:r>
          </a:p>
          <a:p>
            <a:r>
              <a:t>Digital forensics requires specialized expertise in cybercrime investigations.</a:t>
            </a:r>
          </a:p>
          <a:p>
            <a:r>
              <a:t>Advanced investigative techniques present legal and ethical dilemmas in cybercrime cases.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Approaches to Cybercrime Sentencing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Factors considered in cybercrime sentencing include damage extent, victim numbers, and attack sophistication.</a:t>
            </a:r>
          </a:p>
          <a:p>
            <a:r>
              <a:t>Financial penalties, asset forfeiture, and restitution orders are common in cybercrime cases.</a:t>
            </a:r>
          </a:p>
          <a:p>
            <a:r>
              <a:t>Computer and internet restrictions aim to prevent recidivism in cybercrime offenders.</a:t>
            </a:r>
          </a:p>
          <a:p>
            <a:r>
              <a:t>Alternative sentencing options are increasingly considered, especially for young or first-time cybercrime offenders.</a:t>
            </a:r>
          </a:p>
          <a:p>
            <a:r>
              <a:t>The effectiveness of current practices in deterring cybercrime remains debated.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Ongoing Challenges in Addressing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Cybercrime presents ongoing challenges for legal systems worldwide, requiring a multifaceted approach.</a:t>
            </a:r>
          </a:p>
          <a:p>
            <a:r>
              <a:t>Legal systems face hurdles including definitional ambiguities, jurisdictional complexities, and rapid technological change in addressing cybercrime.</a:t>
            </a:r>
          </a:p>
          <a:p>
            <a:r>
              <a:t>Balancing effective law enforcement with individual rights protection remains critical in combating cybercrime.</a:t>
            </a:r>
          </a:p>
          <a:p>
            <a:r>
              <a:t>Continuous education for legal professionals is vital in the ever-evolving field of cybercrime.</a:t>
            </a:r>
          </a:p>
          <a:p>
            <a:r>
              <a:t>As technology evolves, so must our understanding and legal frameworks to effectively address cybercriminal threats.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Cyberterrorism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Cyberterrorism involves using digital technologies to create fear, cause disruption, and advance political agendas.</a:t>
            </a:r>
          </a:p>
          <a:p>
            <a:r>
              <a:t>Key elements include political motives, use of digital technologies, and intent to cause fear or disruption.</a:t>
            </a:r>
          </a:p>
          <a:p>
            <a:r>
              <a:t>The 2015 Ukraine power grid cyberattack exemplifies the potential impact of cyberterrorism.</a:t>
            </a:r>
          </a:p>
          <a:p>
            <a:r>
              <a:t>Unique characteristics of cyberterrorism include anonymity, global reach, and the ability to cause significant damage with minimal resources.</a:t>
            </a:r>
          </a:p>
          <a:p>
            <a:r>
              <a:t>The complexity of distinguishing cyberterrorism from other forms of cybercrime and traditional terrorism is noted by international experts.</a:t>
            </a:r>
          </a:p>
        </p:txBody>
      </p:sp>
    </p:spTree>
    <p:extLst>
      <p:ext uri="{BB962C8B-B14F-4D97-AF65-F5344CB8AC3E}">
        <p14:creationId xmlns:p14="http://schemas.microsoft.com/office/powerpoint/2010/main" val="45391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International Legal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UN Security Council Resolution 1373 calls for preventing and suppressing terrorist acts, including those using digital technologies.</a:t>
            </a:r>
          </a:p>
          <a:p>
            <a:r>
              <a:t>The Council of Europe Convention on the Prevention of Terrorism addresses internet use for terrorist purposes.</a:t>
            </a:r>
          </a:p>
          <a:p>
            <a:r>
              <a:t>The UN Global Counter-Terrorism Strategy emphasizes coordinating efforts against all forms of terrorism, including cyber threats.</a:t>
            </a:r>
          </a:p>
          <a:p>
            <a:r>
              <a:t>National legislation varies, with some countries incorporating cyberterrorism into existing laws, while others enact specific provisions.</a:t>
            </a:r>
          </a:p>
          <a:p>
            <a:r>
              <a:t>Implementing these frameworks challenges balancing security imperatives with civil liberties and privacy rights in the digital domain.</a:t>
            </a:r>
          </a:p>
        </p:txBody>
      </p:sp>
    </p:spTree>
    <p:extLst>
      <p:ext uri="{BB962C8B-B14F-4D97-AF65-F5344CB8AC3E}">
        <p14:creationId xmlns:p14="http://schemas.microsoft.com/office/powerpoint/2010/main" val="1774045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Forms of Cyberterrorism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Cyberterrorism manifests in attacks on critical infrastructure, online recruitment and radicalization, propaganda dissemination, and terrorist financing through digital means.</a:t>
            </a:r>
          </a:p>
          <a:p>
            <a:r>
              <a:t>The 2015 Ukraine power grid cyberattack demonstrates the potential for widespread disruption.</a:t>
            </a:r>
          </a:p>
          <a:p>
            <a:r>
              <a:t>Terrorist groups exploit digital platforms for propaganda, as seen with Al-Qaeda's 'Inspire' magazine.</a:t>
            </a:r>
          </a:p>
          <a:p>
            <a:r>
              <a:t>Encrypted communication platforms are essential for terrorist operations, as evidenced in the 2015 Paris attacks planning.</a:t>
            </a:r>
          </a:p>
          <a:p>
            <a:r>
              <a:t>The concept of 'virtual planners' illustrates how terrorist groups leverage digital technologies to orchestrate attacks remotely.</a:t>
            </a:r>
          </a:p>
        </p:txBody>
      </p:sp>
    </p:spTree>
    <p:extLst>
      <p:ext uri="{BB962C8B-B14F-4D97-AF65-F5344CB8AC3E}">
        <p14:creationId xmlns:p14="http://schemas.microsoft.com/office/powerpoint/2010/main" val="332633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Psychological and Social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Cyberterrorism can create fear through information manipulation and fake news dissemination, exploiting rapid information spread in the digital age.</a:t>
            </a:r>
          </a:p>
          <a:p>
            <a:r>
              <a:t>The 2013 Syrian Electronic Army attack on AP's Twitter account demonstrates the potential to manipulate public perception.</a:t>
            </a:r>
          </a:p>
          <a:p>
            <a:r>
              <a:t>'Cyber fear' has emerged as a significant concern, potentially eroding trust in digital systems and institutions.</a:t>
            </a:r>
          </a:p>
          <a:p>
            <a:r>
              <a:t>Social media platforms serve dual roles in terrorist propaganda and counter-messaging.</a:t>
            </a:r>
          </a:p>
          <a:p>
            <a:r>
              <a:t>Media coverage significantly influences public perception, potentially amplifying or mitigating the psychological impact of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516061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Aspects of Cyberterrorism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DDoS attacks, exemplified by the 2007 Estonia cyberattacks, remain prevalent in cyberterrorism.</a:t>
            </a:r>
          </a:p>
          <a:p>
            <a:r>
              <a:t>Zero-day vulnerabilities pose significant threats to cybersecurity.</a:t>
            </a:r>
          </a:p>
          <a:p>
            <a:r>
              <a:t>Malware and ransomware, like WannaCry, demonstrate potential for widespread disruption.</a:t>
            </a:r>
          </a:p>
          <a:p>
            <a:r>
              <a:t>Industrial Control Systems and SCADA systems in critical infrastructure are vulnerable targets for cyberterrorists.</a:t>
            </a:r>
          </a:p>
          <a:p>
            <a:r>
              <a:t>Emerging technologies like AI present both risks and opportunities for detection and prevention of cyberterrorism.</a:t>
            </a:r>
          </a:p>
        </p:txBody>
      </p:sp>
    </p:spTree>
    <p:extLst>
      <p:ext uri="{BB962C8B-B14F-4D97-AF65-F5344CB8AC3E}">
        <p14:creationId xmlns:p14="http://schemas.microsoft.com/office/powerpoint/2010/main" val="1819696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Criminal Law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Existing terrorism laws are often applied to cyber activities, though cases like United States v. Valle highlight prosecution challenges.</a:t>
            </a:r>
          </a:p>
          <a:p>
            <a:r>
              <a:t>Some jurisdictions have enacted specific cyberterrorism offenses to address this emerging threat.</a:t>
            </a:r>
          </a:p>
          <a:p>
            <a:r>
              <a:t>Proving intent and causation in cyberterrorism cases presents unique challenges due to the indirect nature of cyber attacks.</a:t>
            </a:r>
          </a:p>
          <a:p>
            <a:r>
              <a:t>Material support statutes are important tools in prosecuting online terrorist activities.</a:t>
            </a:r>
          </a:p>
          <a:p>
            <a:r>
              <a:t>Attribution remains a significant hurdle in cyberterrorism cases, often requiring sophisticated digital forensics and international cooperation.</a:t>
            </a:r>
          </a:p>
        </p:txBody>
      </p:sp>
    </p:spTree>
    <p:extLst>
      <p:ext uri="{BB962C8B-B14F-4D97-AF65-F5344CB8AC3E}">
        <p14:creationId xmlns:p14="http://schemas.microsoft.com/office/powerpoint/2010/main" val="3231581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Investigating Cyberterrorism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Budapest Convention facilitates cross-border investigations and evidence sharing in cyberterrorism cases.</a:t>
            </a:r>
          </a:p>
          <a:p>
            <a:r>
              <a:t>Tracing and attributing cyberterrorist activities involves complex technical analysis.</a:t>
            </a:r>
          </a:p>
          <a:p>
            <a:r>
              <a:t>Digital forensics plays a crucial role, employing specialized techniques for evidence recovery and analysis.</a:t>
            </a:r>
          </a:p>
          <a:p>
            <a:r>
              <a:t>Intelligence agencies play a critical role, leveraging advanced capabilities while navigating legal and ethical considerations.</a:t>
            </a:r>
          </a:p>
          <a:p>
            <a:r>
              <a:t>Big data analytics and AI show promise in identifying cyberterrorist activities but raise privacy concerns.</a:t>
            </a:r>
          </a:p>
        </p:txBody>
      </p:sp>
    </p:spTree>
    <p:extLst>
      <p:ext uri="{BB962C8B-B14F-4D97-AF65-F5344CB8AC3E}">
        <p14:creationId xmlns:p14="http://schemas.microsoft.com/office/powerpoint/2010/main" val="2396555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Prevention and Countermeasures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Robust cybersecurity practices, aligned with frameworks like NIST, form the defense foundation against cyberterrorism.</a:t>
            </a:r>
          </a:p>
          <a:p>
            <a:r>
              <a:t>Cyber resilience emphasizes the need to withstand, adapt to, and recover from cyberterrorist incidents.</a:t>
            </a:r>
          </a:p>
          <a:p>
            <a:r>
              <a:t>International cooperation initiatives facilitate information sharing and best practices in countering cyberterrorism.</a:t>
            </a:r>
          </a:p>
          <a:p>
            <a:r>
              <a:t>Public-private partnerships are crucial in protecting critical infrastructure from cyberterrorist attacks.</a:t>
            </a:r>
          </a:p>
          <a:p>
            <a:r>
              <a:t>Public awareness campaigns and cyber hygiene education are essential for building societal resilience against cyberterrorism.</a:t>
            </a:r>
          </a:p>
        </p:txBody>
      </p:sp>
    </p:spTree>
    <p:extLst>
      <p:ext uri="{BB962C8B-B14F-4D97-AF65-F5344CB8AC3E}">
        <p14:creationId xmlns:p14="http://schemas.microsoft.com/office/powerpoint/2010/main" val="2634311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International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UN plays a central role through resolutions, expert groups, and initiatives promoting responsible state behavior in cyberspace.</a:t>
            </a:r>
          </a:p>
          <a:p>
            <a:r>
              <a:t>Regional frameworks incorporate provisions for cyber threat information sharing to combat cyberterrorism.</a:t>
            </a:r>
          </a:p>
          <a:p>
            <a:r>
              <a:t>Organizations like INTERPOL and EUROPOL facilitate operational cooperation in cyberterrorism investigations.</a:t>
            </a:r>
          </a:p>
          <a:p>
            <a:r>
              <a:t>Information sharing mechanisms enhance collective capabilities to detect and respond to cyberterrorist threats.</a:t>
            </a:r>
          </a:p>
          <a:p>
            <a:r>
              <a:t>Developing international norms for state behavior in cyberspace represents a long-term approach to creating a more secure digital environment.</a:t>
            </a:r>
          </a:p>
        </p:txBody>
      </p:sp>
    </p:spTree>
    <p:extLst>
      <p:ext uri="{BB962C8B-B14F-4D97-AF65-F5344CB8AC3E}">
        <p14:creationId xmlns:p14="http://schemas.microsoft.com/office/powerpoint/2010/main" val="4094001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Evolving Nature of Cyberterrorism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evolving nature of cyberterrorism necessitates continuous adaptation of legal, technical, and policy responses.</a:t>
            </a:r>
          </a:p>
          <a:p>
            <a:r>
              <a:t>Balancing effective counter-terrorism measures with civil liberties protection remains a central challenge in addressing cyberterrorism.</a:t>
            </a:r>
          </a:p>
          <a:p>
            <a:r>
              <a:t>Global cyberterrorism underscores the need for harmonized international efforts in legal cooperation, intelligence sharing, and capacity building.</a:t>
            </a:r>
          </a:p>
          <a:p>
            <a:r>
              <a:t>Continuous education for legal professionals and law enforcement is essential in combating cyberterrorism.</a:t>
            </a:r>
          </a:p>
          <a:p>
            <a:r>
              <a:t>Developing effective legal and policy responses is crucial for ensuring security in the digital age while safeguarding the benefits of digital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264249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Criminal Law Measures Against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Criminal law measures encompass substantive criminal law, procedural law, and international cooperation in addressing cybercrime.</a:t>
            </a:r>
          </a:p>
          <a:p>
            <a:r>
              <a:t>Cybercrime's transnational nature poses significant obstacles to effective law enforcement, often requiring multi-jurisdictional coordination.</a:t>
            </a:r>
          </a:p>
          <a:p>
            <a:r>
              <a:t>Rapid technological advancement necessitates continuous adaptation of legal frameworks for cybercrime.</a:t>
            </a:r>
          </a:p>
          <a:p>
            <a:r>
              <a:t>Criminal law measures must balance empowering law enforcement and safeguarding individual rights in the digital realm.</a:t>
            </a:r>
          </a:p>
          <a:p>
            <a:r>
              <a:t>These measures aim to combat evolving cyber threats while navigating complex jurisdictional and technological landscapes.</a:t>
            </a:r>
          </a:p>
        </p:txBody>
      </p:sp>
    </p:spTree>
    <p:extLst>
      <p:ext uri="{BB962C8B-B14F-4D97-AF65-F5344CB8AC3E}">
        <p14:creationId xmlns:p14="http://schemas.microsoft.com/office/powerpoint/2010/main" val="1466830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Substantive Criminal Law Measures at National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/>
          </a:p>
          <a:p>
            <a:r>
              <a:t>Key legislation like the U.S. Computer Fraud and Abuse Act and UK Computer Misuse Act illustrate diverse approaches to criminalizing cyber-specific offenses.</a:t>
            </a:r>
          </a:p>
          <a:p>
            <a:r>
              <a:t>The principle of technology neutrality aims to ensure legislation remains relevant amid rapid technological change.</a:t>
            </a:r>
          </a:p>
          <a:p>
            <a:r>
              <a:t>Challenges include defining cybercrime offenses, with debates on 'unauthorized access' and criminalizing security research.</a:t>
            </a:r>
          </a:p>
          <a:p>
            <a:r>
              <a:t>Some countries incorporate cyber elements into existing statutes, while others enact standalone cybercrime laws.</a:t>
            </a:r>
          </a:p>
          <a:p>
            <a:r>
              <a:t>Cybercrime offense elements often require collaboration between legal experts and cybersecurity professionals in drafting and interpreting legislation.</a:t>
            </a:r>
          </a:p>
        </p:txBody>
      </p:sp>
    </p:spTree>
    <p:extLst>
      <p:ext uri="{BB962C8B-B14F-4D97-AF65-F5344CB8AC3E}">
        <p14:creationId xmlns:p14="http://schemas.microsoft.com/office/powerpoint/2010/main" val="1341424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Procedural Criminal Law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evidence search and seizure procedures balance law enforcement needs with privacy protections in cybercrime investigations.</a:t>
            </a:r>
          </a:p>
          <a:p>
            <a:r>
              <a:t>Surveillance powers in cybercrime investigations raise complex legal and ethical questions.</a:t>
            </a:r>
          </a:p>
          <a:p>
            <a:r>
              <a:t>Many countries have established specialized cybercrime units within law enforcement agencies.</a:t>
            </a:r>
          </a:p>
          <a:p>
            <a:r>
              <a:t>Preserving digital evidence chain of custody presents unique challenges, requiring meticulous documentation and secure handling.</a:t>
            </a:r>
          </a:p>
          <a:p>
            <a:r>
              <a:t>These procedural measures aim to enable effective cybercrime investigations while addressing the unique characteristics of digital evidence.</a:t>
            </a:r>
          </a:p>
        </p:txBody>
      </p:sp>
    </p:spTree>
    <p:extLst>
      <p:ext uri="{BB962C8B-B14F-4D97-AF65-F5344CB8AC3E}">
        <p14:creationId xmlns:p14="http://schemas.microsoft.com/office/powerpoint/2010/main" val="2959373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Criminal Law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Budapest Convention on Cybercrime provides a comprehensive framework for substantive and procedural law in addressing cybercrime.</a:t>
            </a:r>
          </a:p>
          <a:p>
            <a:r>
              <a:t>Regional instruments like the African Union Convention and Arab Convention tailor cybercrime laws to specific contexts.</a:t>
            </a:r>
          </a:p>
          <a:p>
            <a:r>
              <a:t>UN General Assembly resolutions emphasize global cooperation in combating cybercrime.</a:t>
            </a:r>
          </a:p>
          <a:p>
            <a:r>
              <a:t>Implementing these instruments in national legal systems presents challenges, including differences in legal traditions and technical capacity.</a:t>
            </a:r>
          </a:p>
          <a:p>
            <a:r>
              <a:t>These international efforts aim to create a harmonized approach to combating cybercrime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503546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Jurisdictional Issues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Territorial jurisdiction becomes problematic in cyberspace, requiring new legal approaches.</a:t>
            </a:r>
          </a:p>
          <a:p>
            <a:r>
              <a:t>The effects doctrine allows jurisdiction based on crime impact location in cybercrime cases.</a:t>
            </a:r>
          </a:p>
          <a:p>
            <a:r>
              <a:t>Universal jurisdiction has been proposed for extreme cybercrime forms.</a:t>
            </a:r>
          </a:p>
          <a:p>
            <a:r>
              <a:t>Resolving jurisdictional conflicts often requires diplomatic negotiations and clear protocols.</a:t>
            </a:r>
          </a:p>
          <a:p>
            <a:r>
              <a:t>These jurisdictional complexities highlight the need for innovative legal approaches and enhanced international cooperation.</a:t>
            </a:r>
          </a:p>
        </p:txBody>
      </p:sp>
    </p:spTree>
    <p:extLst>
      <p:ext uri="{BB962C8B-B14F-4D97-AF65-F5344CB8AC3E}">
        <p14:creationId xmlns:p14="http://schemas.microsoft.com/office/powerpoint/2010/main" val="1087903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Cybercrime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Budapest Convention provides a framework for mutual assistance, extradition, and 24/7 contact points in cybercrime cases.</a:t>
            </a:r>
          </a:p>
          <a:p>
            <a:r>
              <a:t>INTERPOL and EUROPOL facilitate cross-border investigations and information sharing for cybercrime.</a:t>
            </a:r>
          </a:p>
          <a:p>
            <a:r>
              <a:t>Joint investigation teams allow direct collaboration in complex cybercrime cases.</a:t>
            </a:r>
          </a:p>
          <a:p>
            <a:r>
              <a:t>The G7 24/7 Network enables rapid response to cybercrime incidents.</a:t>
            </a:r>
          </a:p>
          <a:p>
            <a:r>
              <a:t>Cooperation with non-state actors is crucial for accessing relevant data in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072748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Extradition and Prosecution of Cybercriminals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Dual criminality principle complexity arises from varying national laws in cybercrime cases.</a:t>
            </a:r>
          </a:p>
          <a:p>
            <a:r>
              <a:t>The political offense exception may apply in state-sponsored or hacktivist cybercrime cases.</a:t>
            </a:r>
          </a:p>
          <a:p>
            <a:r>
              <a:t>The aut dedere aut judicare principle aims to prevent jurisdictional loopholes in cybercrime prosecution.</a:t>
            </a:r>
          </a:p>
          <a:p>
            <a:r>
              <a:t>EU's European Arrest Warrant system streamlines extradition within the EU for cybercrime cases.</a:t>
            </a:r>
          </a:p>
          <a:p>
            <a:r>
              <a:t>International organizations facilitate transnational cybercrime prosecution through information sharing and capacity building.</a:t>
            </a:r>
          </a:p>
        </p:txBody>
      </p:sp>
    </p:spTree>
    <p:extLst>
      <p:ext uri="{BB962C8B-B14F-4D97-AF65-F5344CB8AC3E}">
        <p14:creationId xmlns:p14="http://schemas.microsoft.com/office/powerpoint/2010/main" val="3156112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Capacity Building and Technical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Organizations like UNODC and Council of Europe offer programs to enhance national capabilities in combating cybercrime.</a:t>
            </a:r>
          </a:p>
          <a:p>
            <a:r>
              <a:t>Legislative assistance helps develop effective cybercrime laws aligning with international standards.</a:t>
            </a:r>
          </a:p>
          <a:p>
            <a:r>
              <a:t>Training programs focus on specialized skills for law enforcement, prosecutors, and judges in handling cybercrime cases.</a:t>
            </a:r>
          </a:p>
          <a:p>
            <a:r>
              <a:t>Digital forensics capability enhancement involves technical resources and knowledge transfer.</a:t>
            </a:r>
          </a:p>
          <a:p>
            <a:r>
              <a:t>These capacity-building initiatives aim to create a more equitable global response to cybercrime.</a:t>
            </a:r>
          </a:p>
        </p:txBody>
      </p:sp>
    </p:spTree>
    <p:extLst>
      <p:ext uri="{BB962C8B-B14F-4D97-AF65-F5344CB8AC3E}">
        <p14:creationId xmlns:p14="http://schemas.microsoft.com/office/powerpoint/2010/main" val="268272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Emerging Technologies and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Cryptocurrencies and blockchain challenge fund tracking and seizure in cybercrime investigations.</a:t>
            </a:r>
          </a:p>
          <a:p>
            <a:r>
              <a:t>AI-enabled cybercrimes raise questions about liability and legal concepts like intent.</a:t>
            </a:r>
          </a:p>
          <a:p>
            <a:r>
              <a:t>Quantum computing implications for cybersecurity require new approaches to securing digital evidence.</a:t>
            </a:r>
          </a:p>
          <a:p>
            <a:r>
              <a:t>IoT device proliferation expands the attack surface, raising liability questions in cybercrime cases.</a:t>
            </a:r>
          </a:p>
          <a:p>
            <a:r>
              <a:t>These technological advancements continually challenge legal systems to adapt and develop new frameworks for addressing evolving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2156415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Evolving Criminal Law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Criminal law measures countering cybercrime must evolve to address dynamic digital threats.</a:t>
            </a:r>
          </a:p>
          <a:p>
            <a:r>
              <a:t>Harmonizing cybercrime laws across jurisdictions is crucial for effective international cooperation.</a:t>
            </a:r>
          </a:p>
          <a:p>
            <a:r>
              <a:t>Capacity building ensures a truly global response, addressing disparities among nations in combating cybercrime.</a:t>
            </a:r>
          </a:p>
          <a:p>
            <a:r>
              <a:t>As technology advances, criminal law measures must adapt to emerging threats while upholding legal principles and human rights.</a:t>
            </a:r>
          </a:p>
          <a:p>
            <a:r>
              <a:t>Future cybercrime law effectiveness depends on legal systems' flexibility, innovation, and responsiveness to technological change.</a:t>
            </a:r>
          </a:p>
        </p:txBody>
      </p:sp>
    </p:spTree>
    <p:extLst>
      <p:ext uri="{BB962C8B-B14F-4D97-AF65-F5344CB8AC3E}">
        <p14:creationId xmlns:p14="http://schemas.microsoft.com/office/powerpoint/2010/main" val="1473087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Electronic evidence is defined as data created, manipulated, stored, or communicated by digital devices relevant to a case.</a:t>
            </a:r>
          </a:p>
          <a:p>
            <a:r>
              <a:t>Main categories of e-evidence include computer-generated data, computer-stored data, and metadata.</a:t>
            </a:r>
          </a:p>
          <a:p>
            <a:r>
              <a:t>Challenges in handling e-evidence include its volatility, volume, and need for authentication.</a:t>
            </a:r>
          </a:p>
          <a:p>
            <a:r>
              <a:t>Legal recognition of e-evidence has evolved, with key legislation providing frameworks for admissibility.</a:t>
            </a:r>
          </a:p>
          <a:p>
            <a:r>
              <a:t>As digital technology permeates society, understanding and effectively managing electronic evidence becomes increasingly critical for ensuring justice in the modern legal system.</a:t>
            </a:r>
          </a:p>
        </p:txBody>
      </p:sp>
    </p:spTree>
    <p:extLst>
      <p:ext uri="{BB962C8B-B14F-4D97-AF65-F5344CB8AC3E}">
        <p14:creationId xmlns:p14="http://schemas.microsoft.com/office/powerpoint/2010/main" val="3067490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Computer-generated evidence includes system logs and automated reports.</a:t>
            </a:r>
          </a:p>
          <a:p>
            <a:r>
              <a:t>Mobile device evidence, like SMS and GPS data, is increasingly important in investigations.</a:t>
            </a:r>
          </a:p>
          <a:p>
            <a:r>
              <a:t>Cloud-based evidence presents jurisdictional challenges, while IoT devices offer new data sources.</a:t>
            </a:r>
          </a:p>
          <a:p>
            <a:r>
              <a:t>Cryptocurrency transactions are crucial in digital financial crime cases.</a:t>
            </a:r>
          </a:p>
          <a:p>
            <a:r>
              <a:t>Each type of electronic evidence requires specific handling and analysis methods to ensure its integrity and admissibility in legal proceedings.</a:t>
            </a:r>
          </a:p>
        </p:txBody>
      </p:sp>
    </p:spTree>
    <p:extLst>
      <p:ext uri="{BB962C8B-B14F-4D97-AF65-F5344CB8AC3E}">
        <p14:creationId xmlns:p14="http://schemas.microsoft.com/office/powerpoint/2010/main" val="3829149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U.S. laws like the Electronic Communications Privacy Act guide accessing electronic communications as evidence.</a:t>
            </a:r>
          </a:p>
          <a:p>
            <a:r>
              <a:t>Landmark cases like Lorraine v. Markel American Insurance Co. established frameworks for evaluating e-evidence admissibility.</a:t>
            </a:r>
          </a:p>
          <a:p>
            <a:r>
              <a:t>Courts have adapted rules like hearsay and best evidence to accommodate electronic documents.</a:t>
            </a:r>
          </a:p>
          <a:p>
            <a:r>
              <a:t>Data protection laws, such as GDPR, impact e-evidence collection and use, especially in cross-border investigations.</a:t>
            </a:r>
          </a:p>
          <a:p>
            <a:r>
              <a:t>This evolving legal landscape reflects the ongoing challenge of adapting traditional legal principles to the unique characteristics of digital evidence.</a:t>
            </a:r>
          </a:p>
        </p:txBody>
      </p:sp>
    </p:spTree>
    <p:extLst>
      <p:ext uri="{BB962C8B-B14F-4D97-AF65-F5344CB8AC3E}">
        <p14:creationId xmlns:p14="http://schemas.microsoft.com/office/powerpoint/2010/main" val="193328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Collecting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U.S. Department of Justice guidelines provide a comprehensive framework for law enforcement in collecting e-evidence.</a:t>
            </a:r>
          </a:p>
          <a:p>
            <a:r>
              <a:t>Live data forensics capture volatile data, while forensic imaging creates exact copies of storage devices.</a:t>
            </a:r>
          </a:p>
          <a:p>
            <a:r>
              <a:t>Mobile device forensics has rapidly evolved with tools like Cellebrite UFED.</a:t>
            </a:r>
          </a:p>
          <a:p>
            <a:r>
              <a:t>Social media evidence collection has become crucial, as seen in cases like United States v. Meregildo.</a:t>
            </a:r>
          </a:p>
          <a:p>
            <a:r>
              <a:t>Collecting encrypted data as evidence leads to debates about compelled decryption and law enforcement powers.</a:t>
            </a:r>
          </a:p>
        </p:txBody>
      </p:sp>
    </p:spTree>
    <p:extLst>
      <p:ext uri="{BB962C8B-B14F-4D97-AF65-F5344CB8AC3E}">
        <p14:creationId xmlns:p14="http://schemas.microsoft.com/office/powerpoint/2010/main" val="3347501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Preserving Electronic Evidence Integrity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Write-blocking devices prevent inadvertent modification during collection of e-evidence.</a:t>
            </a:r>
          </a:p>
          <a:p>
            <a:r>
              <a:t>Hash values serve as digital fingerprints to verify integrity of electronic evidence.</a:t>
            </a:r>
          </a:p>
          <a:p>
            <a:r>
              <a:t>Proper storage involves physical security and environmental controls for e-evidence.</a:t>
            </a:r>
          </a:p>
          <a:p>
            <a:r>
              <a:t>Metadata preservation is crucial for file history information in electronic evidence.</a:t>
            </a:r>
          </a:p>
          <a:p>
            <a:r>
              <a:t>Documentation of the preservation process, following standards like ISO/IEC 27037:2012, is essential for maintaining chain of custody.</a:t>
            </a:r>
          </a:p>
        </p:txBody>
      </p:sp>
    </p:spTree>
    <p:extLst>
      <p:ext uri="{BB962C8B-B14F-4D97-AF65-F5344CB8AC3E}">
        <p14:creationId xmlns:p14="http://schemas.microsoft.com/office/powerpoint/2010/main" val="3237506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Analyzing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Forensic software like EnCase and FTK provide comprehensive analysis suites for e-evidence.</a:t>
            </a:r>
          </a:p>
          <a:p>
            <a:r>
              <a:t>Data carving recovers deleted files and fragments from electronic devices.</a:t>
            </a:r>
          </a:p>
          <a:p>
            <a:r>
              <a:t>Network log analysis traces attack origins in cybercrime investigations.</a:t>
            </a:r>
          </a:p>
          <a:p>
            <a:r>
              <a:t>Malware analysis is crucial for understanding cyber attacks and their evidence.</a:t>
            </a:r>
          </a:p>
          <a:p>
            <a:r>
              <a:t>AI and machine learning show promise in automating analysis, though their use in legal proceedings is debated.</a:t>
            </a:r>
          </a:p>
        </p:txBody>
      </p:sp>
    </p:spTree>
    <p:extLst>
      <p:ext uri="{BB962C8B-B14F-4D97-AF65-F5344CB8AC3E}">
        <p14:creationId xmlns:p14="http://schemas.microsoft.com/office/powerpoint/2010/main" val="3749032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Authentication and Admissibility of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Lorraine v. Markel American Insurance Co. outlined a five-part test for admissibility of e-evidence.</a:t>
            </a:r>
          </a:p>
          <a:p>
            <a:r>
              <a:t>Metadata plays a crucial role in authenticating electronic documents.</a:t>
            </a:r>
          </a:p>
          <a:p>
            <a:r>
              <a:t>Social media evidence authentication presents unique challenges, as seen in Commonwealth v. Mangel.</a:t>
            </a:r>
          </a:p>
          <a:p>
            <a:r>
              <a:t>Expert witnesses are crucial in authenticating complex electronic evidence.</a:t>
            </a:r>
          </a:p>
          <a:p>
            <a:r>
              <a:t>International approaches, like those from the Council of Europe, provide frameworks for cross-border investigations involving e-evidence.</a:t>
            </a:r>
          </a:p>
        </p:txBody>
      </p:sp>
    </p:spTree>
    <p:extLst>
      <p:ext uri="{BB962C8B-B14F-4D97-AF65-F5344CB8AC3E}">
        <p14:creationId xmlns:p14="http://schemas.microsoft.com/office/powerpoint/2010/main" val="763922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Handling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Data volatility requires rapid collection techniques for electronic evidence.</a:t>
            </a:r>
          </a:p>
          <a:p>
            <a:r>
              <a:t>Cloud-based evidence introduces jurisdictional complexities in investigations.</a:t>
            </a:r>
          </a:p>
          <a:p>
            <a:r>
              <a:t>Encrypted evidence debates continue regarding compelled decryption.</a:t>
            </a:r>
          </a:p>
          <a:p>
            <a:r>
              <a:t>Chain of custody maintenance requires meticulous documentation for e-evidence.</a:t>
            </a:r>
          </a:p>
          <a:p>
            <a:r>
              <a:t>Ethical considerations, particularly regarding privacy rights, remain at the forefront of discussions on electronic evidence handling.</a:t>
            </a:r>
          </a:p>
        </p:txBody>
      </p:sp>
    </p:spTree>
    <p:extLst>
      <p:ext uri="{BB962C8B-B14F-4D97-AF65-F5344CB8AC3E}">
        <p14:creationId xmlns:p14="http://schemas.microsoft.com/office/powerpoint/2010/main" val="3374642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Electronic Evidence in Various Cybercrime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Hacking cases involve log files and malware samples as crucial electronic evidence.</a:t>
            </a:r>
          </a:p>
          <a:p>
            <a:r>
              <a:t>Child exploitation cases require sensitive multimedia evidence handling.</a:t>
            </a:r>
          </a:p>
          <a:p>
            <a:r>
              <a:t>Cryptocurrency crimes involve blockchain analysis as a form of electronic evidence.</a:t>
            </a:r>
          </a:p>
          <a:p>
            <a:r>
              <a:t>Dark web investigations require specialized tools to penetrate anonymity layers and gather evidence.</a:t>
            </a:r>
          </a:p>
          <a:p>
            <a:r>
              <a:t>Each cybercrime type presents unique challenges in electronic evidence collection, analysis, and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292498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The Future of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Technological evolution continually presents new challenges and opportunities in electronic evidence handling.</a:t>
            </a:r>
          </a:p>
          <a:p>
            <a:r>
              <a:t>Ongoing training for legal professionals and forensic experts is crucial in dealing with e-evidence.</a:t>
            </a:r>
          </a:p>
          <a:p>
            <a:r>
              <a:t>International cooperation and standardization efforts are essential for addressing global cybercrime and its evidence.</a:t>
            </a:r>
          </a:p>
          <a:p>
            <a:r>
              <a:t>The future may see increased AI integration in forensic analysis of electronic evidence.</a:t>
            </a:r>
          </a:p>
          <a:p>
            <a:r>
              <a:t>As the digital age progresses, electronic evidence's role in ensuring justice while maintaining legal integrity and individual rights will grow increasingly important.</a:t>
            </a:r>
          </a:p>
        </p:txBody>
      </p:sp>
    </p:spTree>
    <p:extLst>
      <p:ext uri="{BB962C8B-B14F-4D97-AF65-F5344CB8AC3E}">
        <p14:creationId xmlns:p14="http://schemas.microsoft.com/office/powerpoint/2010/main" val="25231652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Slide 1: Introduction to Cyber Criminology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/>
          </a:p>
          <a:p>
            <a:r>
              <a:t>Cyber criminology studies criminal behavior in the digital realm, focusing on cybercrime causation and its impact on physical space.</a:t>
            </a:r>
          </a:p>
          <a:p>
            <a:r>
              <a:t>It draws from classical criminological theories, adapting them to cyberspace, and incorporates elements from computer science, psychology, and sociology.</a:t>
            </a:r>
          </a:p>
          <a:p>
            <a:r>
              <a:t>Key resources include the Oxford Handbook of Cyber Criminology and the International Journal of Cyber Criminology.</a:t>
            </a:r>
          </a:p>
          <a:p>
            <a:r>
              <a:t>Research institutions like the Center for Cybercrime Research at Michigan State University contribute significantly to the field.</a:t>
            </a:r>
          </a:p>
          <a:p>
            <a:r>
              <a:t>This interdisciplinary approach provides a holistic understanding of cybercriminal behavior, reflecting the unique challenges posed by the digital environment.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6664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2: Adaptation of Traditional Criminological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Routine Activity Theory examines how online behaviors create victimization opportunities in cyberspace.</a:t>
            </a:r>
          </a:p>
          <a:p>
            <a:r>
              <a:t>Social Learning Theory explains cybercriminal skills transmission within online communities.</a:t>
            </a:r>
          </a:p>
          <a:p>
            <a:r>
              <a:t>General Theory of Crime focuses on self-control in cybercriminal behavior.</a:t>
            </a:r>
          </a:p>
          <a:p>
            <a:r>
              <a:t>Space Transition Theory, specifically developed for cyber criminology, examines behavior changes between physical and cyber spaces.</a:t>
            </a:r>
          </a:p>
          <a:p>
            <a:r>
              <a:t>While these adaptations provide valuable insights, critics argue that cyberspace's unique characteristics may require entirely new theoretical approaches.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917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3: Cybercrime and Cybercriminal Typologies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Wall proposes cyber-trespass, cyber-deceptions, cyber-pornography, and cyber-violence categories.</a:t>
            </a:r>
          </a:p>
          <a:p>
            <a:r>
              <a:t>Furnell categorizes cybercriminals as pranksters, hackers, thieves, and cyber-terrorists.</a:t>
            </a:r>
          </a:p>
          <a:p>
            <a:r>
              <a:t>The FBI classifies based on motivation: ideology, ego, entertainment, financial gain, and espionage.</a:t>
            </a:r>
          </a:p>
          <a:p>
            <a:r>
              <a:t>The UN Office on Drugs and Crime and EU Convention on Cybercrime provide international frameworks for categorization.</a:t>
            </a:r>
          </a:p>
          <a:p>
            <a:r>
              <a:t>These typologies offer organizational frameworks but face challenges in keeping pace with rapidly evolving technologies and criminal techniques.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71841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4: Psychological Factors in Cybercriminal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"Dark Triad" personality traits correlate with certain cybercriminal activities.</a:t>
            </a:r>
          </a:p>
          <a:p>
            <a:r>
              <a:t>The online disinhibition effect explains extreme behaviors in cyberspace.</a:t>
            </a:r>
          </a:p>
          <a:p>
            <a:r>
              <a:t>Online radicalization and cyber terrorism highlight digital platforms' power in shaping extreme beliefs.</a:t>
            </a:r>
          </a:p>
          <a:p>
            <a:r>
              <a:t>Anonymity can lead to moral disengagement in cybercriminal activities.</a:t>
            </a:r>
          </a:p>
          <a:p>
            <a:r>
              <a:t>These factors demonstrate the complex interplay between individual psychology and the digital environment in fostering cybercriminal activities.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0590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5: Sociological Factors Influencing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Online subcultures foster cybercriminal activities by providing knowledge and social reinforcement.</a:t>
            </a:r>
          </a:p>
          <a:p>
            <a:r>
              <a:t>Social inequality and the digital divide impact cybercrime patterns.</a:t>
            </a:r>
          </a:p>
          <a:p>
            <a:r>
              <a:t>Gender dynamics in cybercrime reflect and challenge traditional roles.</a:t>
            </a:r>
          </a:p>
          <a:p>
            <a:r>
              <a:t>Cyberspace social norms often differ from physical spaces, influencing criminal behavior.</a:t>
            </a:r>
          </a:p>
          <a:p>
            <a:r>
              <a:t>These sociological perspectives highlight the importance of understanding broader social contexts in addressing cybercrime.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8577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Slide 6: Economic Factors in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Cybercrime is often a rational economic activity, driven by profit motives.</a:t>
            </a:r>
          </a:p>
          <a:p>
            <a:r>
              <a:t>The underground cybercrime market operates as a complex economic ecosystem.</a:t>
            </a:r>
          </a:p>
          <a:p>
            <a:r>
              <a:t>Cryptocurrencies have revolutionized cybercrime finances.</a:t>
            </a:r>
          </a:p>
          <a:p>
            <a:r>
              <a:t>Different types of cybercrime operate on business-like models.</a:t>
            </a:r>
          </a:p>
          <a:p>
            <a:r>
              <a:t>These economic perspectives emphasize the need to understand and address the financial motivations behind cybercrime.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7308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7: Technological Factors Shaping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Anonymizing technologies facilitate covert operations in cybercrime.</a:t>
            </a:r>
          </a:p>
          <a:p>
            <a:r>
              <a:t>Social media platforms are grounds for various cybercrimes.</a:t>
            </a:r>
          </a:p>
          <a:p>
            <a:r>
              <a:t>AI and machine learning are double-edged swords in cybercrime.</a:t>
            </a:r>
          </a:p>
          <a:p>
            <a:r>
              <a:t>Mobile technologies are prime cybercrime targets.</a:t>
            </a:r>
          </a:p>
          <a:p>
            <a:r>
              <a:t>These technological aspects highlight the dynamic nature of the cybercrime landscape, emphasizing the need for continuous adaptation in cybersecurity strategies.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480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8: Profiling Cybercriminals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Behavioral analysis techniques are applied to cybercrime investigations.</a:t>
            </a:r>
          </a:p>
          <a:p>
            <a:r>
              <a:t>Demographic research reveals diverse cybercriminal profiles.</a:t>
            </a:r>
          </a:p>
          <a:p>
            <a:r>
              <a:t>Script analysis maps cybercriminal modus operandi.</a:t>
            </a:r>
          </a:p>
          <a:p>
            <a:r>
              <a:t>Social network analysis reveals cybercriminal organization structures.</a:t>
            </a:r>
          </a:p>
          <a:p>
            <a:r>
              <a:t>These profiling efforts aim to understand characteristics, motivations, and behavior patterns of digital offenders.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70056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Slide 9: Victimology in Cyber Criminology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Victimization surveys reveal targeting patterns in cybercrime.</a:t>
            </a:r>
          </a:p>
          <a:p>
            <a:r>
              <a:t>Online routine activities theory links digital behaviors to victimization risk.</a:t>
            </a:r>
          </a:p>
          <a:p>
            <a:r>
              <a:t>Research highlights cybercrime victimization's psychological impact.</a:t>
            </a:r>
          </a:p>
          <a:p>
            <a:r>
              <a:t>Victim behavior is crucial in cybercrime prevention.</a:t>
            </a:r>
          </a:p>
          <a:p>
            <a:r>
              <a:t>These victimology studies provide critical insights for developing targeted prevention strategies and support 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56918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10: Conclusion - Implications of Cyber Criminology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criminology provides critical insights for cybercrime prevention and policy development.</a:t>
            </a:r>
          </a:p>
          <a:p>
            <a:r>
              <a:t>Its multifaceted approach necessitates interdisciplinary strategies in addressing cybercrime.</a:t>
            </a:r>
          </a:p>
          <a:p>
            <a:r>
              <a:t>Cybercriminal profiling and victimology inform targeted interventions.</a:t>
            </a:r>
          </a:p>
          <a:p>
            <a:r>
              <a:t>The field must remain dynamic to capture evolving digital criminal behavior.</a:t>
            </a:r>
          </a:p>
          <a:p>
            <a:r>
              <a:t>By providing evidence-based insights, cyber criminology shapes more effective, nuanced, and ethical approaches to creating a safer digital environment.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521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3970</Words>
  <Application>Microsoft Office PowerPoint</Application>
  <PresentationFormat>Широкоэкранный</PresentationFormat>
  <Paragraphs>332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Cybercrime</vt:lpstr>
      <vt:lpstr>Legal Frameworks for Cybercrime</vt:lpstr>
      <vt:lpstr>Cyber-dependent Crimes</vt:lpstr>
      <vt:lpstr>Cyber-enabled Crimes</vt:lpstr>
      <vt:lpstr>Cyber-related Crimes</vt:lpstr>
      <vt:lpstr>Challenges to Traditional Criminal Law Concepts</vt:lpstr>
      <vt:lpstr>Jurisdictional Challenges in Cybercrime</vt:lpstr>
      <vt:lpstr>Challenges in Cybercrime Investigations</vt:lpstr>
      <vt:lpstr>Approaches to Cybercrime Sentencing</vt:lpstr>
      <vt:lpstr>Conclusion - Ongoing Challenges in Addressing Cybercrime</vt:lpstr>
      <vt:lpstr>Introduction to Cyberterrorism</vt:lpstr>
      <vt:lpstr>International Legal Frameworks</vt:lpstr>
      <vt:lpstr>Forms of Cyberterrorism</vt:lpstr>
      <vt:lpstr>Psychological and Social Dimensions</vt:lpstr>
      <vt:lpstr>Technical Aspects of Cyberterrorism</vt:lpstr>
      <vt:lpstr>Criminal Law Approaches</vt:lpstr>
      <vt:lpstr>Investigating Cyberterrorism</vt:lpstr>
      <vt:lpstr>Prevention and Countermeasures</vt:lpstr>
      <vt:lpstr>International Cooperation</vt:lpstr>
      <vt:lpstr>Conclusion - Evolving Nature of Cyberterrorism</vt:lpstr>
      <vt:lpstr>Introduction to Criminal Law Measures Against Cybercrime</vt:lpstr>
      <vt:lpstr>Substantive Criminal Law Measures at National Level</vt:lpstr>
      <vt:lpstr>Procedural Criminal Law Measures</vt:lpstr>
      <vt:lpstr>International Criminal Law Instruments</vt:lpstr>
      <vt:lpstr>Jurisdictional Issues in Cybercrime Cases</vt:lpstr>
      <vt:lpstr>International Cooperation in Cybercrime Investigations</vt:lpstr>
      <vt:lpstr>Extradition and Prosecution of Cybercriminals</vt:lpstr>
      <vt:lpstr>Capacity Building and Technical Assistance</vt:lpstr>
      <vt:lpstr>Emerging Technologies and Cybercrime</vt:lpstr>
      <vt:lpstr>Conclusion - Evolving Criminal Law Measures</vt:lpstr>
      <vt:lpstr>Introduction to Electronic Evidence</vt:lpstr>
      <vt:lpstr>Types of Electronic Evidence</vt:lpstr>
      <vt:lpstr>Legal Framework for Electronic Evidence</vt:lpstr>
      <vt:lpstr>Collecting Electronic Evidence</vt:lpstr>
      <vt:lpstr>Preserving Electronic Evidence Integrity</vt:lpstr>
      <vt:lpstr>Analyzing Electronic Evidence</vt:lpstr>
      <vt:lpstr>Authentication and Admissibility of Electronic Evidence</vt:lpstr>
      <vt:lpstr>Challenges in Handling Electronic Evidence</vt:lpstr>
      <vt:lpstr>Electronic Evidence in Various Cybercrime Types</vt:lpstr>
      <vt:lpstr>Conclusion - The Future of Electronic Evidence</vt:lpstr>
      <vt:lpstr>Slide 1: Introduction to Cyber Criminology</vt:lpstr>
      <vt:lpstr>Slide 2: Adaptation of Traditional Criminological Theories</vt:lpstr>
      <vt:lpstr>Slide 3: Cybercrime and Cybercriminal Typologies</vt:lpstr>
      <vt:lpstr>Slide 4: Psychological Factors in Cybercriminal Behavior</vt:lpstr>
      <vt:lpstr>Slide 5: Sociological Factors Influencing Cybercrime</vt:lpstr>
      <vt:lpstr>Slide 6: Economic Factors in Cybercrime</vt:lpstr>
      <vt:lpstr>Slide 7: Technological Factors Shaping Cybercrime</vt:lpstr>
      <vt:lpstr>Slide 8: Profiling Cybercriminals</vt:lpstr>
      <vt:lpstr>Slide 9: Victimology in Cyber Criminology</vt:lpstr>
      <vt:lpstr>Slide 10: Conclusion - Implications of Cyber Criminology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Cybercrime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2024-09-09T18:52:08Z</dcterms:modified>
  <cp:category/>
</cp:coreProperties>
</file>