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8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337" r:id="rId34"/>
    <p:sldId id="338" r:id="rId35"/>
    <p:sldId id="339" r:id="rId36"/>
    <p:sldId id="340" r:id="rId37"/>
    <p:sldId id="341" r:id="rId38"/>
    <p:sldId id="342" r:id="rId39"/>
    <p:sldId id="343" r:id="rId40"/>
    <p:sldId id="344" r:id="rId41"/>
    <p:sldId id="345" r:id="rId42"/>
    <p:sldId id="346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4" r:id="rId51"/>
    <p:sldId id="355" r:id="rId52"/>
    <p:sldId id="359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233B7C-CC55-4AAC-B9E9-52A43982AB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BB98D53-F875-4E68-B9F9-25BDE5C86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69F056-3683-4227-8A38-2474D25E9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7B9B5-4E0C-4139-8674-C9A3527E34B0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188B59-F02A-4FA1-8F62-764275B15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544A3F-9F02-472A-A02B-EB5DCA1B0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1E6D-43E6-4190-91BE-02F1888E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496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8352E3-6665-4855-848D-E0C561A70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BEB184-07F7-4F29-A64F-587900B41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A6FFA6-8222-4CBA-81C0-01BE3ACE2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7B9B5-4E0C-4139-8674-C9A3527E34B0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45869D-B37D-46C6-95AB-8047971AD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D55CE4-16E8-41B4-8B7B-D4E6B9A26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1E6D-43E6-4190-91BE-02F1888E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067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5524F-47B2-4F0B-BFD0-EE95D0622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29A5FA-BA6A-46E8-8493-4E60B3A26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EC80AC-6D1E-467A-AAE4-93A8DE5E7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7B9B5-4E0C-4139-8674-C9A3527E34B0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339205-A71C-41F9-A194-C0645737A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903A34-78AD-4E74-9F84-484480BDC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1E6D-43E6-4190-91BE-02F1888E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633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A95FD6-F3D9-4A56-BF31-B0A0C1C8A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7618F9-AE53-4F96-86F8-47F38F32BE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B570D2-4252-471D-A64B-1C5E2843B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4994B7A-3AD4-4A2F-8E2E-DF5B2D753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7B9B5-4E0C-4139-8674-C9A3527E34B0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A70A558-2809-412E-A207-0951214B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29BF41-DC4D-495E-A40F-2004B34A3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1E6D-43E6-4190-91BE-02F1888E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493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B747A0-00F7-4660-ACA1-F9AF36B92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5C0D3E-D74A-4583-9CB5-77376AED3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53C3B0-F3AC-4233-9AED-6E5E213A86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0A79938-070B-4E54-93BD-94BB284248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05F9AAE-25A3-4EC9-93AD-E9D56FD677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7E0DC8D-0DD6-4736-911E-3B49530EC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7B9B5-4E0C-4139-8674-C9A3527E34B0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EECDCD7-510F-465B-9FD3-CFE7D376F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69CA6AD-DC8C-4BF5-8462-7A0FC3FA9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1E6D-43E6-4190-91BE-02F1888E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422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7F4B1F-85CA-4745-B17B-F3717AA95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B7DD30D-167E-4A5D-88C7-7295F3845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7B9B5-4E0C-4139-8674-C9A3527E34B0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78AE3FD-8A51-4F41-A2C0-28DE3EC22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828BDEA-3366-430C-A85B-160A7094E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1E6D-43E6-4190-91BE-02F1888E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446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90B9CD9-DAAC-4F78-B073-BA83178AA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7B9B5-4E0C-4139-8674-C9A3527E34B0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1E460D8-2036-461D-AC79-7857673F4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2BFE8D-C21E-4AF3-AFD8-45572582C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1E6D-43E6-4190-91BE-02F1888E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69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DACE5A-2D8C-449A-90F7-99958102F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4EF420-5C17-4639-AF03-34BB6FEC9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9434BB-BE89-485B-9F55-6F00A1740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DF749AA-BB4B-43C7-A247-DBF2D6D45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7B9B5-4E0C-4139-8674-C9A3527E34B0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D37CC19-8828-495C-9D75-CCE6E5516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C33DDE9-DF08-4E9E-9CD1-1AA518679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1E6D-43E6-4190-91BE-02F1888E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010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095D9C-712D-4189-A254-4952CE415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1D6FFE8-981B-425D-9A38-8C55831AB1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F242656-76A9-4323-A0A1-961E505759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ECEA92F-AA31-45F5-8AE8-F37E67B32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7B9B5-4E0C-4139-8674-C9A3527E34B0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4284A9-0DEA-4433-BC1E-BCEC1F9EA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2D73A3-33A3-4856-A998-354D1F2E9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1E6D-43E6-4190-91BE-02F1888E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737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B00772-55BD-4FC2-98D8-A98CC254A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D920EF8-8375-47FE-82B0-5D856D5C0A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0F2215-2834-4E2B-8A27-6FFD41BC4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7B9B5-4E0C-4139-8674-C9A3527E34B0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5BDB09-EC06-44C5-BA10-598128B9D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035D94-93D3-4394-8C8A-B7EC96280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1E6D-43E6-4190-91BE-02F1888E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78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71523F-CA82-4D80-B5AA-4178EA4F47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7409EAC-A4CB-42CA-B1E8-413923EAC5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02D781-B652-4F0B-86BB-A5A2671D5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7B9B5-4E0C-4139-8674-C9A3527E34B0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D3C685-2E10-46F3-9CA6-8B1A58615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E3509B-7C30-460C-8102-A7FD592CD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1E6D-43E6-4190-91BE-02F1888E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47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B6D2A4-5516-4E76-812C-432E9D5C4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F67EA7-096E-4465-B8A3-1C50763BAC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3A39FC-5C3B-4600-A736-D02A47E9A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7B9B5-4E0C-4139-8674-C9A3527E34B0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F739D0-DC92-4F13-9898-36AEA964A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52961D-F49A-4AFF-AE32-C3460F8D6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1E6D-43E6-4190-91BE-02F1888E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554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AF249E-E55B-4F22-AACE-86317E4B1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6F9A89-A85F-42F2-B5CA-59EBA420F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715B55-6411-4881-AA60-32A405F684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7B9B5-4E0C-4139-8674-C9A3527E34B0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92FE25-234F-42B1-B281-0A005D7E0E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097B18-8599-4181-A447-BB6F16C128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E1E6D-43E6-4190-91BE-02F1888E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919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B38995-A941-4E77-A597-EFCF4FA63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102AB1-C7E6-48D8-8EBC-4B15DD8C53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F3DAFD-AA9A-4ADE-A142-31B3B7622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22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A9D3DD-D082-4A8E-B13A-04EBF01D0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Авторское право в цифровую эпоху - Обзор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2815A4-F8E4-4C5E-8A25-B43A935CF0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Цифровая эпоха трансформировала авторское право, бросая вызов традиционным концепциям и требуя новых подходов.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усилия распространяют защиту авторских прав на цифровую среду, вводя такие понятия, как право на доведение до всеобщего сведения.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Эволюция авторского права отражает тонкий баланс между защитой прав создателей и обеспечением публичного доступа к информации и культуре.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Легкое воспроизведение и распространение в цифровую эпоху бросают вызов традиционным понятиям дефицита и контроля, лежащим в основе авторского 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Авторское право должно адаптироваться к новым формам творческого выражения, методам распространения и моделям потребления.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861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3251A6-1C61-40F3-95ED-69F4AC079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Новые объекты защиты авторских прав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720CD1-E5D2-4332-B2B2-DB2DDBB300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Авторское право на программное обеспечение, защита веб-сайтов и пользовательских интерфейсов, цифровое искусство и невзаимозаменяемые токены (NFT) являются ключевыми областями новой защиты авторских прав.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о базах данных распространяет защиту, подобную авторскому праву, на базы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Статус авторских прав на работы, созданные ИИ, остается предметом обсуждения, поднимая вопросы об авторстве и творчестве без прямого участия человека.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Видеоигры представляют уникальные проблемы из-за их множественных слоев охраняемых авторским правом элементов.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Технологии дополненной и виртуальной реальности вводят новые формы творческого выражения, проверяя границы существующих категорий авторского 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311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844F5F-570D-4BB7-A98D-11C9A5431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Управление цифровыми правами и технические средства защиты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7AFB31-F776-472D-8C79-32B7DC3601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управления цифровыми правами (DRM) и технические средства защиты (TPM) являются важнейшими инструментами для обеспечения соблюдения авторских прав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договоры и национальные законы запрещают обход DRM и TPM.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Существует напряженность между DRM и добросовестным использованием, особенно в цифровом сохранении и архивировании.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Широкое распространение DRM в стриминговых сервисах и электронных книгах вызвало дебаты о правах потребителей и цифровой собственности.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Необходим сбалансированный подход для защиты интересов правообладателей при сохранении прав пользователей и содействии инновациям.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376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F7833E-DDAD-4673-8210-B16BB8204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Добросовестное использование в цифровом контексте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E93EE3-6CE5-4EB4-A1E1-A4737DB4CD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Доктрина добросовестного использования была переосмыслена для цифровых технологий, расширяя концепцию "трансформативного использования" для включения крупномасштабных проектов по оцифровке.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Юрисдикции Великобритании и Содружества наций расширили исключения добросовестного использования для цифровых применений.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Цифровое семплирование в музыке и контент, создаваемый пользователями, создают проблемы для анализа добросовестного использования.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Деятельность по анализу текста и данных вызывает дискуссии о добросовестном использовании при вычислительном анализе защищенных авторским правом работ.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Роль добросовестного использования в обратной разработке программного обеспечения остается спорной.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686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4898F-7764-4FA6-87D9-08A7D03FE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Доктрина первой продажи и цифровые товары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EE41990-BB97-401A-BAF0-D3F28FCA97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Применение доктрины первой продажи к цифровым товарам бросает вызов традиционным представлениям о владении и контроле.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Дело UsedSoft v. Oracle в ЕС применило исчерпание прав к загруженному программному обеспечению, потенциально разрешая перепродажу "использованных" лицензий на программное обеспечение.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Дело Capitol Records v. ReDigi в США постановило против применения первой продажи к цифровым музыкальным файлам.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Цифровое исчерпание остается спорным, балансируя права потребителей и вторичные рынки с интересами правообладателей.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Библиотеки сталкиваются с проблемами при цифровом кредитовании, поскольку лицензирование электронных книг часто ограничивает практику кредитования.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975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7DADEC-EA8C-45C4-BA29-A2015AFC5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Режим ответственности для онлайн-сервис провайдеров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0E9E7E-3D07-483E-B524-B6E451A565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DMCA США и Директива ЕС об электронной коммерции устанавливают положения о "безопасной гавани" для OSP, отвечающих определенным условиям.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уведомления и удаления, хотя и эффективна, подвергается критике за потенциальные злоупотребления.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Статья 17 Директивы ЕС об авторском праве вводит новые обязательства для некоторых OSP, включая спорные требования к "фильтрам загрузки".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Проблема заключается в создании основы, которая защищает авторские права, способствуя инновациям и сохраняя открытый характер интернета.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Развивающиеся обязанности онлайн-платформ отражают продолжающиеся дебаты о балансе между обеспечением соблюдения авторских прав и свободой выражения в интернете.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973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547C6F-360A-4238-8D1A-7CC61DDD9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Одноранговый обмен файлами и авторское право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BF1A1E-6BE3-4289-9ECA-25C296330F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Знаковые дела, такие как A&amp;M Records v. Napster и MGM Studios v. Grokster, установили принципы ответственности для P2P-провайдеров.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Правовой статус децентрализованных P2P-технологий остается сложным.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Стратегии правоприменения эволюционировали, включая системы градуированного ответа, хотя их эффективность обсуждается.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 провайдеров интернет-услуг оказывается все большее давление по борьбе с нарушениями P2P, что поднимает вопросы об их ответственности и сетевом нейтралитете.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вызовы привели к значительным изменениям в бизнес-моделях индустрии авторского права, при этом стриминговые сервисы появились как рыночный ответ.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608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760ECA-972A-495E-84C9-A5ABBF847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Новые модели лицензирования цифрового контента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6FBD20F-A303-412C-850B-1CCD321D70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Лицензии Creative Commons предлагают гибкие разрешения при сохранении определенных прав.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Лицензии с открытым исходным кодом, такие как GPL, способствуют совместной разработке программного обеспечения.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Стриминговые и подписные модели трансформируют цифровое распространение, поднимая вопросы о владении и доступе.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ЕС фокусируется на облегчении трансграничного лицензирования на едином цифровом рынке.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Блокчейн и смарт-контракты предлагают потенциал для управления цифровыми правами, хотя широкое внедрение сталкивается с проблемами.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521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DC0ABF-C796-4A27-BACC-3FC956B85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Цифровое сохранение и произведения-сироты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4D0FE9-E55D-4DE0-8D32-125EADC31D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Многие юрисдикции ввели исключения для деятельности по сохранению в библиотеках и архивах.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о произведениях-сиротах устанавливает рамки для использования работ с неопознаваемыми правообладателями.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Знаковые дела прояснили добросовестное использование для цифрового сохранения и доступа к библиотекам.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Архивирование веб-сайтов и сохранение программного обеспечения создают сложные проблемы с авторскими правами.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Пересечение с законами о защите данных добавляет сложности усилиям по цифровому сохранению.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3205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722CBF-63A6-496C-9E12-CFD2D03CB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Адаптация авторского права к цифровой эпохе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1B2F16-3823-48FE-BF41-684289A399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включают согласование территориальных законов с глобальным цифровым контентом, что требует международной гармонизации.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Новые модели лицензирования и бизнеса демонстрируют адаптируемость системы авторского права, но подчеркивают необходимость гибких правовых рамок.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Сохранение исключений из авторского права в цифровом контексте имеет решающее значение для поддержания баланса между защитой и доступом.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Прецедентное право играет ключевую роль в интерпретации авторского права для цифровых работ.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Продолжающаяся эволюция авторского права должна стремиться к балансу, который поддерживает стимулы для творчества, одновременно принимая трансформационный потенциал цифровых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980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0EB684-4205-4217-BF08-E960F7604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Обзор защиты программного обеспечения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969F7D-E887-4F40-975E-608E84E45F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программного обеспечения включает многогранный подход, включая авторское право, патенты, коммерческую тайну и особые режимы.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Договор ВОИС по авторскому праву и Соглашение TRIPS признают компьютерные программы как литературные произведения, обеспечивая международный консенсус по авторскому праву как основной защите.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Реализация варьируется в разных юрисдикциях, особенно в отношении патентоспособности программного обеспечения и защиты нелитеральных элементов.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Уникальная природа программного обеспечения бросает вызов традиционным парадигмам интеллектуальной собственности.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Необходимы адаптивные правовые рамки для решения проблемы двойственной природы программного обеспечения как литературного произведения и функциональной технологии в цифровой экономике.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062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9FF90C-A0B6-4DD2-A160-E70C06E79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Защита авторских прав на программное обеспечение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E83B3A-EE44-45F1-8B18-7315AA278E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авторских прав является краеугольным камнем защиты программного обеспечения во всем мире, предлагая низкие барьеры для защиты и длительный срок действия прав.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об авторском праве США и Директива ЕС о программном обеспечении обеспечивают всестороннюю защиту компьютерных программ, включая исходный и объектный код.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Знаковые дела сформировали контуры защиты, решая вопросы, такие как дихотомия идеи/выражения и защита графического интерфейса пользователя.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Длительный срок защиты авторских прав, обычно 70 лет после смерти автора, обсуждается как потенциально чрезмерный, учитывая быстрый технологический прогресс.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Авторское право остается основным средством защиты программного обеспечения, балансируя доступность с долгосрочными исключительными правами.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766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863F38-46CE-4BEB-B8E7-CE0241C12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Патентная защита программного обеспечения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64ED2B-0573-4961-989B-EF8D3CE3F0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Патентная защита программного обеспечения значительно эволюционировала, отражая дебаты о соответствующем объеме для инноваций, реализованных на компьютере.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США дело Diamond v. Diehr открыло двери для патентов на программное обеспечение, в то время как Alice Corp. v. CLS Bank сузило правомочность.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Европейский подход, регулируемый EPC, более ограничительный, требуя от изобретений программного обеспечения неочевидного решения технических проблем.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Бизнес-методы и алгоритмы ИИ создают текущие проблемы в патентоспособности.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развивающийся ландшафт отражает попытки сбалансировать защиту инноваций с предотвращением слишком широких патентов, которые могут задушить прогресс.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584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6A5E47-B8CB-4284-85DD-48495C821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Защита коммерческой тайны для программного обеспечения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ACF6BE-7944-4C00-A0AF-B46356248F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коммерческой тайны дополняет другие стратегии защиты программного обеспечения, особенно для ценных, непубличных компонентов.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Соглашения о неразглашении критически важны для сохранения конфиденциальности, особенно в контексте разработки и лицензирования.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Движение открытого исходного кода создает проблемы для защиты коммерческой тайны, но компании разработали стратегии для балансирования открытости с патентной защитой.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Мобильность сотрудников создает значительные риски, требуя тщательного управления доступом и соглашениями о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коммерческой тайны предоставляет гибкий инструмент для защиты инноваций в программном обеспечении, особенно в быстро развивающихся областях.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5866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18A1E5-B9A8-4498-AAB4-53A564265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Процедуры регистрации защиты программного обеспечения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2CE408-82D6-4B29-8F68-40C2E94E5A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Регистрация авторских прав, хотя и не обязательна, предлагает значительные преимущества, включая возможность подачи иска о нарушении и потенциал для установленных законом убытков.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Бюро авторских прав США позволяет депонировать отредактированный исходный код для защиты коммерческой тайны.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Регистрация патентов на программное обеспечение включает сложные требования к раскрытию информации, балансируя адекватное описание с избеганием слишком широких требований.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Регистрация товарных знаков защищает названия и логотипы программных продуктов, причем Мадридская система предлагает централизованную международную защиту.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Выбор метода защиты часто зависит от конкретных аспектов программного обеспечения и бизнес-стратегии.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0261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D0C976-B51D-4A37-9945-16481021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Лицензирование открытого исходного кода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E09491-1793-4242-BAC4-C6021B87D0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Лицензирование открытого исходного кода произвело революцию в разработке программного обеспечения, способствуя сотрудничеству при сохранении определенных прав.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GNU General Public License (GPL) оказывает большое влияние, с его положением о копилефте, обеспечивающим сохранение тех же условий в производных работах.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Правовая применимость лицензий открытого исходного кода была подтверждена в делах, таких как Jacobsen v. Katzer.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Совместимость лицензий создает проблемы для разработчиков.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Лицензирование открытого исходного кода создало обширный общий фонд свободно доступного кода, значительно влияя на практики разработки программного обеспечения и бизнес-модели.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8552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80A7D0-F75A-4A40-8840-602EAC08A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Лицензирование проприетарного программного обеспечения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7975BF-26C0-4F9C-9D9B-1011CC538E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Лицензирование проприетарного программного обеспечения остается доминирующим для коммерческого распространения, охватывая различные подходы для разных рынков и моделей развертывания.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EULA устанавливают условия использования, причем правовая применимость электронных контрактов подтверждена в делах, таких как ProCD v. Zeidenberg.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Модели SaaS смещают акцент с бессрочного владения на подписной доступ, вводя новые правовые рамки.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Трансграничное лицензирование вводит сложные юрисдикционные вопросы.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Проприетарное лицензирование продолжает развиваться, балансируя контроль поставщика с потребностями пользователей и адаптируясь к новым моделям распространения и потребления.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3323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0056AB-1039-4F44-B86F-F4A6034C0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Специализированные проблемы лицензирования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56C84D-DCD2-4F5D-9B38-3DBE96812F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Лицензирование мобильных приложений через магазины, специфичные для платформы, создает новые парадигмы распространения.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Лицензирование игрового программного обеспечения охватывает виртуальные экономики, поднимая вопросы о виртуальной собственности.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Лицензирование программного обеспечения устройств IoT решает вопросы механизмов обновления и долгосрочной поддержки.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Лицензирование ИИ и машинного обучения борется с вопросами собственности на обучающие данные и автономно генерируемые результаты.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Облачные вычисления требуют структурированных соглашений для разделения данных и уровней обслуживания.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4336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84A630-9807-4325-B209-CDC2A86E2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Обеспечение соблюдения лицензий на программное обеспечение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ED5794-BAB4-474A-B40E-66DA0CE08C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Технические методы, такие как системы активации, обеспечивают первичную защиту от несанкционированного использования.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действия за нарушение условий лицензии установили важные прецеденты, как в деле MDY Industries v. Blizzard Entertainment.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Трансграничное обеспечение соблюдения представляет проблемы, особенно для облачных сервисов.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Права на аудит в корпоративных лицензиях проверяют соблюдение, но могут создавать напряженность.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Пересечение с антимонопольным законодательством становится все более заметным в обеспечении соблюдения лицензий на программное обеспечение.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7590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058BC1-E22B-493C-8C54-3D02ADD3F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Будущее защиты и лицензирования программного обеспечения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DDC104-A379-49A1-B575-02F946D470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и лицензирование программного обеспечения критически важны для цифровой экономики, балансируя инновации и права интеллектуальной собственности.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Модели лицензирования продолжают развиваться, адаптируясь к технологическим и бизнес-изменениям.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Остаются проблемы в гармонизации международных подходов, решении вопросов новых технологий и обеспечении справедливой конкуренции.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Будущее законодательства о программном обеспечении, вероятно, увидит уточненное применение концепций ИС, новые модели лицензирования для новых технологий и повышенное внимание к балансированию проприетарных прав с преимуществами открытых инноваций.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Эффективные правовые рамки для программного обеспечения будут иметь решающее значение для стимулирования инноваций, обеспечения совместимости и поддержания доверия к цифровым системам в мире, все более зависимом от программного обеспечения.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3677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38B37C-986B-4767-B6CA-5CE96DBB6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Обзор патентов в ИТ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46D430A-3778-4AC1-B50B-A5B57FB5B2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Патенты в ИТ охватывают широкий спектр инноваций в вычислениях, программном обеспечении и цифровых системах, бросая вызов традиционным парадигмам патентования.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Абстрактная природа многих ИТ-инноваций напрягает границы патентоспособности предмета.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Патенты служат как оборонительными активами, так и стимулами для инноваций в ИТ-индустрии.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Основные юрисдикции, такие как США, ЕС и Япония, показывают постепенное расширение патентоспособности предмета с периодами перекалибровки.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Развивающийся ландшафт отражает постоянные усилия по балансированию защиты инноваций с сохранением абстрактных идей в общественном достоянии.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378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1723B4-CC5D-4282-8BB4-6EB796E3D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Патентоспособность предмета в ИТ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3C4EE4-22E5-4F79-8E19-F211C5BD9B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Определение патентоспособности предмета в ИТ является сложным из-за абстрактной природы многих инноваций.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Законодательство США дает широкое определение, но судебные толкования накладывают ограничения, особенно для программного обеспечения и бизнес-методов.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Европа явно исключает компьютерные программы "как таковые" из патентоспособности, но EPO разработало нюансированный подход, фокусирующийся на техническом характере.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ИИ, машинное обучение и блокчейн-технологии представляют новые вызовы, размывая границы между абстрактными методами и конкретными приложениями.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разработки отражают постоянные усилия по адаптации патентного права к быстро развивающимся ИТ-инновациям при сохранении фундаментальных принципов патентоспособности.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896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7A1991-C4D5-49F0-8938-62CD1A328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Новизна и неочевидность в ИТ-патентах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E611DD8-4A13-4339-A732-FBE127C937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Оценка новизны и неочевидности в ИТ-патентах сложна из-за быстрого технологического прогресса и инкрементальных инноваций.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KSR International Co. v. Teleflex Inc. подчеркнуло гибкий подход к неочевидности в США.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Оценка предшествующего уровня техники сложна из-за разнообразных источников, включая репозитории с открытым исходным кодом.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"специалиста в данной области" критически важна, варьируясь в разных технологических доменах.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Разработка с открытым исходным кодом влияет на рассмотрение новизны, а оборонительные публикации являются стратегическими инструментами.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3274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1D8A5E-00E7-4618-84C2-E839300CD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Составление заявок на ИТ-патенты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F2C3B2-3D18-47D7-AE4D-A73D5260FB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Составление заявок на ИТ-патенты требует баланса между технической точностью и юридической широтой.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Функциональные притязания сталкиваются с ограничениями, требуя конкретных структурных описаний.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Детальные описания, блок-схемы и диаграммы критически важны для поддержки притязаний и обеспечения возможности реализации.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Притязания в формате средство-плюс-функция актуальны, но требуют тщательного составления.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Стратегии покрытия как аппаратных, так и программных реализаций становятся все более важными.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8548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A2A1D3-D8F5-426F-9AF9-064F850BF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Патенты, необходимые для стандартов (SEP) в ИТ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B3BCEA-3B98-4CFF-9ADC-A2DC77AC0F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Патенты, необходимые для стандартов (SEP), критически важны в ИТ, особенно для телекоммуникаций и сетевых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Лицензирование FRAND направлено на балансирование прав патентообладателей с принятием стандартизированных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дела, такие как Huawei v. ZTE и FTC v. Qualcomm, сформировали правовой ландшафт.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Пересечение SEP с антимонопольным законодательством заметно, с пристальным вниманием к потенциальному злоупотреблению рыночной властью.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Эра IoT подчеркивает расширение зависимых от стандартов технологий, требуя адаптивных моделей лицензирования.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2855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A8B389-BC4E-4105-836C-C4F40643A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Непрактикующие субъекты (NPE) в ИТ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F30FA9-1326-4F79-B07D-9D56ECC2B7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Непрактикующие субъекты (NPE) значительно влияют на ИТ-сектор, вызывая дебаты о балансе патентных прав и инноваций.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Америки об изобретениях ввел меры по сдерживанию злоупотреблений судебными разбирательствами, включая процедуры пост-грантового пересмотра.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eBay Inc. v. MercExchange установил четырехфакторный тест для судебных запретов, влияя на стратегии NPE.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Оборонительные стратегии эволюционировали, включая патентных агрегаторов и соглашения о перекрестном лицензировании.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Недавние решения Верховного суда сформировали ландшафт судебных разбирательств NPE.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3557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E30AC3-D4BA-4A94-BC26-0135333B4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Открытое программное обеспечение и ИТ-патенты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4A60DC7-7C7A-490F-A845-BDA17F0ADE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Открытое программное обеспечение и ИТ-патенты представляют сложные юридические и философские соображения.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Патентные общины и обещания защищают проекты с открытым исходным кодом от патентной агрессии.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Основные лицензии на открытое ПО включают положения, касающиеся патентных вопросов.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Соблюдение патентных требований в разработке открытого ПО требует тщательного отслеживания вкладов.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Открытое ПО значительно влияет на рассмотрение предшествующего уровня техники при патентной экспертизе.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4805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7EFCAA-9805-4DDA-B336-8A96593C4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Патентование ИИ и машинного обучения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41717C-8329-405F-91D1-BA2C3AB7F4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Патентование ИИ и машинного обучения представляет новые проблемы в отношении патентоспособности предмета.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Дебаты об изобретательстве ИИ бросают вызов традиционным понятиям, что демонстрируют патентные заявки DABUS.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Описание алгоритмов ИИ в патентах требует баланса между детализацией и конкурентным преимуществом.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Патенты на ИИ пересекаются с законами о защите данных, добавляя сложности.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Очевидна патентная гонка по ИИ среди технологических гигантов.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0802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81A578-BEBD-4789-A8E6-7E4078B3A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Международные аспекты патентования в ИТ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7F3433-620D-4E92-99C0-639EE32C2B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Договор о патентной кооперации упрощает многострановые патентные заявки, но существуют значительные различия в критериях патентоспособности между юрисдикциями.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Обеспечение соблюдения патентов для облачных изобретений представляет юрисдикционные проблемы.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Азиатские рынки, особенно Китай, становятся все более важными в глобальных стратегиях ИТ-патентования.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Патентный перевод для ИТ-изобретений сложен из-за технической сложности.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Успешные глобальные стратегии часто сочетают подачи PCT, стратегические национальные входы и адаптированные наступательные и оборонительные подходы для разных рынков.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3678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FD981E-B54D-4BA7-A70A-5740CE581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Будущее патентования в ИТ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AFE766-D14A-459D-8D0D-5A61BD35AE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Патентование в ИТ представляет уникальные проблемы, отражающие динамичную природу сектора.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и машинное обучение вносят новые измерения, бросая вызов традиционным патентным концепциям.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Глобальные ИТ-инновации подчеркивают важность международного сотрудничества, одновременно высвечивая проблемы, связанные с различными национальными подходами.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ИТ-компании принимают многогранные стратегии ИС, сочетающие патенты с открытыми инновациями и коммерческой тайной.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Будущее патентования в ИТ, вероятно, увидит уточнения в правовых доктринах, практиках экспертизы и международной гармонизации, стремясь поощрять революционные инновации при сохранении совместного технологического прогресса.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2773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9FDF0D-9F40-4A5B-8860-BC327EAAA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интеллектуальную собственность, созданную 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2E5B6F-716E-4340-8845-2155DC32B9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Интеллектуальная собственность, созданная ИИ, бросает вызов традиционным представлениям об авторстве, владении и творчестве.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ВОИС инициировала глобальную дискуссию по ИС и ИИ, признавая трансграничный характер этих проблем.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ИС, созданная ИИ, включает текст, изображения, музыку и изобретения, каждое из которых представляет уникальные правовые проблемы.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Правовой статус ИС, созданной ИИ, остается неопределенным в основных юрисдикциях, таких как США, ЕС, Великобритания и Китай.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 мере развития систем ИИ вопросы авторства, владения и соответствующей защиты ИС для работ, созданных ИИ, будут формировать политику инноваций и творческие индустрии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6479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4ACC7A-ED3B-4823-A1DF-AB5A57A8B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Авторское право и работы, созданные 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BC5747-5F1F-4E9B-8629-73FABF760C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США требуют человеческого авторства, исключая работы, созданные исключительно машинами.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Великобритания предоставляет защиту авторских прав для работ, созданных компьютером, определяя автора как лицо, организовавшее создание работы.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оригинальности создает проблемы для работ, созданных ИИ, традиционно основанных на человеческом творчестве.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Потенциальное совместное авторство между людьми и системами ИИ поднимает вопросы о степени человеческого творческого вклада, необходимого для правомочности на авторское право.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Продолжительность авторского права для работ, созданных ИИ, может отличаться от стандартных сроков.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2403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5CDCB7-6E54-4ABF-BED8-D207C141C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Изобретения, созданные ИИ, и патентное право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50C17E-2484-44EA-B91A-18C9A37701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USPTO и EPO отклонили патентные заявки, называющие системы ИИ в качестве единственных изобретателей, подтверждая требование наличия изобретателей-людей.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Стандарт "специалиста в данной области" для оценки неочевидности становится сложным в случае изобретений, созданных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Экономическое влияние разрешения или запрета изобретательства ИИ значительно.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Сторонники утверждают, что это могло бы стимулировать инновации в ИИ, в то время как критики предупреждают о потенциальных патентных дебрях и снижении человеческой изобретательской деятельности.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вопросы отражают напряженность между традиционными патентными концепциями и возможностями ИИ в изобретательских процессах.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6006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03AAC4-B2B1-46B3-A2B9-F3D342EEA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Бренды, созданные ИИ, и законодательство о товарных знаках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D17407-A5E7-42FD-9B8C-567DF5C507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Хотя это явно не рассматривается в руководствах USPTO, фундаментальные требования различительности и использования в торговле применяются к брендам, созданным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Установление различительности для брендов, созданных ИИ, может быть сложным, если они основаны на существующих рыночных тенденциях.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Потенциал ИИ для непреднамеренного создания нарушающих знаков поднимает вопросы ответственности.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Роль ИИ в поиске и очистке товарных знаков, вероятно, расширится, предлагая эффективность, но вызывая опасения по поводу чрезмерного правоприменения.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Пересечение знаков, созданных ИИ, с географическими указаниями и культурными символами добавляет сложности, требуя учета культурной чувствительности и местных регламентов.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0848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AD4032-09B7-41B5-BB54-0CDD9BF5B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Защита коммерческой тайны для систем 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EC99BA-19E5-460D-9B04-8CA4DBD385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коммерческой тайны предлагает ценный путь для сохранения систем ИИ, алгоритмов и результатов.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Поддержание секретности в совместной разработке ИИ создает проблемы, требуя тщательного управления информацией.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Результаты ИИ как коммерческие тайны поднимают вопросы о "секретной" информации, генерируемой автономными системами.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Пересечение защиты коммерческой тайны и патентной защиты требует стратегического принятия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Мобильность сотрудников представляет риски для коммерческих тайн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4598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710FFF-652D-42B0-A648-3F44D9D79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Владение и передача ИС, созданной 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D66392-3CBA-4362-B4D4-18B6087E96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Доктрина "работы по найму" потенциально может приписать право собственности организации, заказавшей ИИ, но ее применимость остается непроверенной.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Предложены различные модели владения, включая разработчика ИИ, пользователя или совместное владение.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Модели ИИ с открытым исходным кодом усложняют вопросы владения.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Договорные соглашения играют решающую роль в определении владения, особенно в коммерческих контекстах.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Потенциал для прямого перехода работ, созданных ИИ, в общественное достояние поднимает возможности для расширения свободно доступных творческих работ.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1779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BDBCF0-FFD3-47DA-BBB8-72D0649C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Моральные права и работы, созданные 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48D96F-2270-4094-A51A-35CB44CC9A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Бернская конвенция и французское законодательство формулируют моральные права в терминах человеческого авторства.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Права на атрибуцию для работ ИИ поднимают вопросы о творческой идентичности и представлении происхождения.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Права на целостность результатов ИИ представляют практические проблемы в возражении против модификаций.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Потенциал ИИ для нарушения моральных прав человека-автора вносит новые измерения в дебаты.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Пересечение моральных прав с законами о защите данных в контексте ИИ представляет новые проблемы в балансировании творческих прав с проблемами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8765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510CCC-D141-4796-85CA-467112BC1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Работы, созданные ИИ, и нарушение ИС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5B432AC-3313-4DD5-94E3-FC4E60D757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"невиновного нарушения" может потребовать переоценки, поскольку нарушение, созданное ИИ, бросает вызов традиционным представлениям о виновности.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Доктрины добросовестного использования могут потребовать адаптации для работ, созданных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Обнаружение нарушений в контенте, созданном ИИ, создает технические проблемы, потенциально требуя сложных технологий распознавания.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Потенциал ИИ для массового нарушения представляет проблемы для правообладателей и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Потенциальные защиты в делах о нарушениях ИИ могут изменить судебные процессы по ИС.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8349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2941E1-4EF5-4FB3-B305-E584ECCF3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Международные подходы к ИС, созданной 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88D0F0-7C6C-48EC-A1DA-E39570F224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Консультации ВОИС направлены на содействие диалогу между государствами-членами по вопросам ИС, созданной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Скоординированный план ЕС рассматривает последствия для ИС в своей стратегии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Китай и Япония подчеркивают защиту ИС в содействии инновациям в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Развивающиеся страны сталкиваются с уникальными проблемами в балансировании участия в ИИ с проблемами технологических разрывов.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Потенциальное появление "убежищ ИИ" может внести новую динамику в глобальный инновационный ландшафт.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0354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ED6923-643F-4847-BB48-68EB4D52E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Будущие соображения для ИС, созданной 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81BAA8-BA5B-4ECA-8309-2C8B5D451C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рамки должны развиваться, чтобы приспособиться к ИИ, сохраняя при этом основные принципы ИС.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Решение этих проблем требует междисциплинарного сотрудничества.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Этические последствия, включая ответственность и потенциальное вытеснение человеческого творчества, должны рассматриваться наряду с правовыми и экономическими факторами.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крайне важно для разработки гармонизированных подходов к управлению работами, созданными ИИ, через границы.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Хорошо разработанные политики ИС для работ, созданных ИИ, будут иметь решающее значение для использования потенциала ИИ при решении его уникальных проблем, формируя будущее инноваций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9671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2B18ED-0A8C-4751-B49D-9884B1A03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цифровые идентификаторы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A0A40D-020E-4A6A-B60C-78DA2859AA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идентификаторы, такие как доменные имена, метатеги и ключевые слова, имеют решающее значение для онлайн-брендинга и электронной коммерции.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ВОИС и ICANN играют ключевые роли в управлении этими идентификаторами, особенно через разрешение споров о доменных именах.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цифровые идентификаторы служат краеугольными камнями онлайн-идентичности и узнаваемости бренда.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Их эволюция отражает более широкое развитие интернет-экосистемы.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Правовой статус этих идентификаторов различается в основных юрисдикциях, таких как США, ЕС и Китай, отражая различные подходы к балансированию защиты ИС с поощрением цифровых инноваций и свободы слова.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60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B7D82F-B8C5-43BF-8266-502229081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Доменные имена и интеллектуальная собственность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9D3B5E-D904-4A37-AB13-35EF798B66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Политики ICANN регулируют распределение и управление доменными именами, в то время как DNS переводит читаемые человеком домены в IP-адреса.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США (ACPA) борется с недобросовестной регистрацией доменов, нарушающих товарные знаки.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Регистрация обычно следует принципу "первым пришел, первым обслужен", потенциально конфликтуя с владельцами товарных знаков.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"Недобросовестная" регистрация включает киберсквоттинг и тайпосквоттинг.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Знаковые дела, такие как Sporty's Farm v. Sportsman's Market, формируют правовой ландшафт, устанавливая прецеденты для интерпретации недобросовестности и законных интересов в регистрации доменов.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4398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69E10B-7BE8-4ED9-89E9-52E33877C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Единая политика разрешения споров о доменных именах (UDRP)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5C69B0-2562-4917-80D2-BA18386707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UDRP является основным механизмом разрешения споров о доменных именах, предлагая упрощенный процесс для владельцев товарных знаков оспаривать регистрации.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решения, такие как Yahoo! Inc. v. Akash Arora, устанавливают принципы оценки недобросовестности и вводящего в заблуждение сходства.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"Обратный захват доменного имени" защищает от злоупотребления жалобами.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Новые gTLD расширяют доменное пространство, вводя новые сложности защиты товарных знаков.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система балансирует глобальную согласованность с национальной спецификой в разрешении конфликтов интеллектуальной собственности, связанных с доменами.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1453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F313E2-C859-4879-9E98-CB3A90EBA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Метатеги и их юридическое значение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BD1BAC-8033-4E08-866E-E046A33AF5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Юридическое значение метатегов эволюционировало с изменениями в релевантности SEO.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Brookfield Communications v. West Coast Entertainment установил доктрину "первоначальной путаницы интересов" для цифровых контекстов.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Видимые и невидимые метатеги различаются в юридическом анализе.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Законодательство о товарных знаках и добросовестное использование пересекаются в контекстах метатегов, особенно для описательного или номинативного использования.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эволюция отражает динамическое взаимодействие между технологическими изменениями и юридическими интерпретациями в цифровой защите товарных знаков.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1659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6BCBFD-759F-41CE-ABD9-C2E307BF1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Контекстная реклама и законодательство о товарных знаках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3805F8-4239-46AD-9A66-F854F5E79F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Контекстная реклама является центральной в цифровом законодательстве о товарных знаках.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Политика Google AdWords балансирует интересы владельцев товарных знаков, рекламодателей и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Дела в США, такие как Rescuecom v. Google, рассматривают вопрос о том, является ли продажа ключевых слов "использованием в коммерции" согласно Закону Ланхэма.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Путаница потребителей остается ключевой, при этом суды признают искушенность пользователей.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область подчеркивает сложный баланс между защитой товарных знаков, честной конкуренцией и развивающимися практиками цифровой рекламы в различных правовых системах и технологических платформах.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1389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2F1CD-D411-480D-B311-B3666CA49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Имена пользователей в социальных сетях как активы бренда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F9AA98-1491-4D9E-B833-3203B16C81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Имена пользователей в социальных сетях являются критическими активами бренда с управлением, специфичным для платформы.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Дела, такие как LaRussa v. Twitter, подчеркивают проблемы применения традиционных принципов товарных знаков в этих контекстах.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"Сквоттинг имен пользователей" параллелен киберсквоттингу, побуждая политики платформ против недобросовестных регистраций.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Верифицированные аккаунты добавляют измерение в споры, влияя на оценки путаницы.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область отражает необходимость адаптации стратегий защиты товарных знаков к уникальным характеристикам сред социальных медиа.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6108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C865D-0938-485C-850E-F15C790DF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Хэштеги и законодательство о товарных знаках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790B43-F9A1-49EC-B5B4-91ECC9CBE8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Хэштеги размывают границы между активами бренда и пользовательским контентом.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USPTO признает хэштеги как потенциальные товарные знаки, если они служат функциям идентификации источника.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Дела, такие как Eksouzian v. Albanese, формируют правовой ландшафт вокруг споров о хэштегах.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Хэштеги пересекаются с доктринами добросовестного использования, поднимая сложные правовые вопросы.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область подчеркивает эволюционирующую природу законодательства о товарных знаках в адаптации к новым формам цифрового выражения и взаимодействия с брендом.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0446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3B0843-549C-412B-A9CB-2277FD0CA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Защита названий и иконок мобильных приложений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B72A37-B52C-4252-813E-4344B65594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названий и иконок мобильных приложений включает законодательство о товарных знаках, авторское право и управление платформами.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Политики магазинов приложений часто превышают традиционные стандарты товарных знаков.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иконок приложений пересекается с авторским правом и законодательством о товарных знаках.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Глобальное распространение приложений требует многоюрисдикционных стратегий.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область отражает многогранные проблемы защиты цифровых идентификаторов в быстро развивающейся экосистеме мобильных приложений.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4606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57F07-6B6F-4556-B7CD-1E33BC6BB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Географические указания в цифровых пространствах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4EB3EB-9BEA-487F-B99D-40005ACA2C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Женевский акт ВОИС обеспечивает международную структуру защиты географических указаний.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Дела, такие как Comité Interprofessionnel du Vin de Champagne v. Vickers, подчеркивают проблемы защиты региональных обозначений в глобальной доменной системе.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Использование географических указаний в метатегах и ключевых словах поднимает межюрисдикционные вопросы.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Географические указания пересекаются с географическими gTLD, потенциально конфликтуя.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область подчеркивает сложности защиты традиционных идентификаторов на глобальном цифровом рынке.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67446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C239F5-0EC7-4F9E-94EF-461739608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Будущее защиты цифровых идентификаторов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4C7538-9A75-485D-9EAB-FDBD15F5E8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цифровых идентификаторов балансирует защиту бренда, инновации и свободу выражения.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Территориальные права на товарные знаки сталкиваются с глобальной природой интернета.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Саморегулирование и отраслевые практики становятся все более важными в быстро развивающихся цифровых средах.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Альтернативные механизмы разрешения споров предлагают эффективные модели разрешения конфликтов.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рамки должны развиваться вместе с цифровым ландшафтом для управления этими важнейшими элементами онлайн-идентичности и коммерции.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8732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796559-49C3-40BD-99C7-86897E6C0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DF9CCF-202D-4DF3-A89D-FF2063869A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5CC7C6-64DA-4D8D-A7BE-99AB817880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8006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4508</Words>
  <Application>Microsoft Office PowerPoint</Application>
  <PresentationFormat>Широкоэкранный</PresentationFormat>
  <Paragraphs>513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Авторское право в цифровую эпоху - Обзор </vt:lpstr>
      <vt:lpstr>Новые объекты защиты авторских прав </vt:lpstr>
      <vt:lpstr>Управление цифровыми правами и технические средства защиты </vt:lpstr>
      <vt:lpstr>Добросовестное использование в цифровом контексте </vt:lpstr>
      <vt:lpstr>Доктрина первой продажи и цифровые товары </vt:lpstr>
      <vt:lpstr>Режим ответственности для онлайн-сервис провайдеров </vt:lpstr>
      <vt:lpstr>Одноранговый обмен файлами и авторское право </vt:lpstr>
      <vt:lpstr>Новые модели лицензирования цифрового контента </vt:lpstr>
      <vt:lpstr>Цифровое сохранение и произведения-сироты </vt:lpstr>
      <vt:lpstr>Адаптация авторского права к цифровой эпохе </vt:lpstr>
      <vt:lpstr>Обзор защиты программного обеспечения </vt:lpstr>
      <vt:lpstr>Защита авторских прав на программное обеспечение </vt:lpstr>
      <vt:lpstr>Патентная защита программного обеспечения </vt:lpstr>
      <vt:lpstr>Защита коммерческой тайны для программного обеспечения </vt:lpstr>
      <vt:lpstr>Процедуры регистрации защиты программного обеспечения </vt:lpstr>
      <vt:lpstr>Лицензирование открытого исходного кода </vt:lpstr>
      <vt:lpstr>Лицензирование проприетарного программного обеспечения </vt:lpstr>
      <vt:lpstr>Специализированные проблемы лицензирования </vt:lpstr>
      <vt:lpstr>Обеспечение соблюдения лицензий на программное обеспечение </vt:lpstr>
      <vt:lpstr>Будущее защиты и лицензирования программного обеспечения </vt:lpstr>
      <vt:lpstr>Обзор патентов в ИТ </vt:lpstr>
      <vt:lpstr>Патентоспособность предмета в ИТ </vt:lpstr>
      <vt:lpstr>Новизна и неочевидность в ИТ-патентах </vt:lpstr>
      <vt:lpstr>Составление заявок на ИТ-патенты </vt:lpstr>
      <vt:lpstr>Патенты, необходимые для стандартов (SEP) в ИТ </vt:lpstr>
      <vt:lpstr>Непрактикующие субъекты (NPE) в ИТ </vt:lpstr>
      <vt:lpstr>Открытое программное обеспечение и ИТ-патенты </vt:lpstr>
      <vt:lpstr>Патентование ИИ и машинного обучения </vt:lpstr>
      <vt:lpstr>Международные аспекты патентования в ИТ </vt:lpstr>
      <vt:lpstr>Будущее патентования в ИТ </vt:lpstr>
      <vt:lpstr>Введение в интеллектуальную собственность, созданную ИИ </vt:lpstr>
      <vt:lpstr>Авторское право и работы, созданные ИИ </vt:lpstr>
      <vt:lpstr>Изобретения, созданные ИИ, и патентное право </vt:lpstr>
      <vt:lpstr>Бренды, созданные ИИ, и законодательство о товарных знаках </vt:lpstr>
      <vt:lpstr>Защита коммерческой тайны для систем ИИ </vt:lpstr>
      <vt:lpstr>Владение и передача ИС, созданной ИИ </vt:lpstr>
      <vt:lpstr>Моральные права и работы, созданные ИИ </vt:lpstr>
      <vt:lpstr>Работы, созданные ИИ, и нарушение ИС </vt:lpstr>
      <vt:lpstr>Международные подходы к ИС, созданной ИИ </vt:lpstr>
      <vt:lpstr>Будущие соображения для ИС, созданной ИИ </vt:lpstr>
      <vt:lpstr>Введение в цифровые идентификаторы </vt:lpstr>
      <vt:lpstr>Доменные имена и интеллектуальная собственность </vt:lpstr>
      <vt:lpstr>Единая политика разрешения споров о доменных именах (UDRP) </vt:lpstr>
      <vt:lpstr>Метатеги и их юридическое значение </vt:lpstr>
      <vt:lpstr>Контекстная реклама и законодательство о товарных знаках </vt:lpstr>
      <vt:lpstr>Имена пользователей в социальных сетях как активы бренда </vt:lpstr>
      <vt:lpstr>Хэштеги и законодательство о товарных знаках </vt:lpstr>
      <vt:lpstr>Защита названий и иконок мобильных приложений </vt:lpstr>
      <vt:lpstr>Географические указания в цифровых пространствах </vt:lpstr>
      <vt:lpstr>Будущее защиты цифровых идентификаторов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и принципы защиты персональных данных </dc:title>
  <dc:creator>User</dc:creator>
  <cp:lastModifiedBy>User</cp:lastModifiedBy>
  <cp:revision>4</cp:revision>
  <dcterms:created xsi:type="dcterms:W3CDTF">2024-09-11T20:06:13Z</dcterms:created>
  <dcterms:modified xsi:type="dcterms:W3CDTF">2024-09-14T07:56:01Z</dcterms:modified>
</cp:coreProperties>
</file>