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33B7C-CC55-4AAC-B9E9-52A43982A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B98D53-F875-4E68-B9F9-25BDE5C86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69F056-3683-4227-8A38-2474D25E9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188B59-F02A-4FA1-8F62-764275B15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544A3F-9F02-472A-A02B-EB5DCA1B0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496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352E3-6665-4855-848D-E0C561A70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BEB184-07F7-4F29-A64F-587900B4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A6FFA6-8222-4CBA-81C0-01BE3ACE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45869D-B37D-46C6-95AB-8047971AD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D55CE4-16E8-41B4-8B7B-D4E6B9A2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06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5524F-47B2-4F0B-BFD0-EE95D0622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29A5FA-BA6A-46E8-8493-4E60B3A26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EC80AC-6D1E-467A-AAE4-93A8DE5E7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339205-A71C-41F9-A194-C0645737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903A34-78AD-4E74-9F84-484480BDC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63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95FD6-F3D9-4A56-BF31-B0A0C1C8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7618F9-AE53-4F96-86F8-47F38F32B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B570D2-4252-471D-A64B-1C5E2843B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994B7A-3AD4-4A2F-8E2E-DF5B2D753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70A558-2809-412E-A207-0951214B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29BF41-DC4D-495E-A40F-2004B34A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93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747A0-00F7-4660-ACA1-F9AF36B9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5C0D3E-D74A-4583-9CB5-77376AED3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53C3B0-F3AC-4233-9AED-6E5E213A8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A79938-070B-4E54-93BD-94BB284248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5F9AAE-25A3-4EC9-93AD-E9D56FD67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E0DC8D-0DD6-4736-911E-3B49530EC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ECDCD7-510F-465B-9FD3-CFE7D376F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9CA6AD-DC8C-4BF5-8462-7A0FC3FA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42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F4B1F-85CA-4745-B17B-F3717AA95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B7DD30D-167E-4A5D-88C7-7295F3845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8AE3FD-8A51-4F41-A2C0-28DE3EC22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28BDEA-3366-430C-A85B-160A7094E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4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90B9CD9-DAAC-4F78-B073-BA83178A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E460D8-2036-461D-AC79-7857673F4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2BFE8D-C21E-4AF3-AFD8-45572582C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6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ACE5A-2D8C-449A-90F7-99958102F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EF420-5C17-4639-AF03-34BB6FEC9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9434BB-BE89-485B-9F55-6F00A1740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F749AA-BB4B-43C7-A247-DBF2D6D4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37CC19-8828-495C-9D75-CCE6E5516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33DDE9-DF08-4E9E-9CD1-1AA518679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010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95D9C-712D-4189-A254-4952CE41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D6FFE8-981B-425D-9A38-8C55831AB1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242656-76A9-4323-A0A1-961E50575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CEA92F-AA31-45F5-8AE8-F37E67B32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4284A9-0DEA-4433-BC1E-BCEC1F9EA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2D73A3-33A3-4856-A998-354D1F2E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73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00772-55BD-4FC2-98D8-A98CC254A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920EF8-8375-47FE-82B0-5D856D5C0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0F2215-2834-4E2B-8A27-6FFD41BC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5BDB09-EC06-44C5-BA10-598128B9D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035D94-93D3-4394-8C8A-B7EC96280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71523F-CA82-4D80-B5AA-4178EA4F4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409EAC-A4CB-42CA-B1E8-413923EAC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02D781-B652-4F0B-86BB-A5A2671D5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D3C685-2E10-46F3-9CA6-8B1A58615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E3509B-7C30-460C-8102-A7FD592C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47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6D2A4-5516-4E76-812C-432E9D5C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F67EA7-096E-4465-B8A3-1C50763BA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3A39FC-5C3B-4600-A736-D02A47E9A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739D0-DC92-4F13-9898-36AEA964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52961D-F49A-4AFF-AE32-C3460F8D6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55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AF249E-E55B-4F22-AACE-86317E4B1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6F9A89-A85F-42F2-B5CA-59EBA420F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715B55-6411-4881-AA60-32A405F684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7B9B5-4E0C-4139-8674-C9A3527E34B0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92FE25-234F-42B1-B281-0A005D7E0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097B18-8599-4181-A447-BB6F16C12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E1E6D-43E6-4190-91BE-02F1888E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91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E8C1C-9D22-4820-9B3E-E6FB15AD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DAA1CD-BCBD-4C5B-82F7-C6B7DDF30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EDC8E0-89F3-48FC-8941-6D53AD8D2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3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69BC5-11BB-46B0-8F65-5D33BE240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Основы и принципы защиты персональных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EE1AF0-10A9-4CB5-8D58-D4A970178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широко определяет персональные данные, охватывая традиционные и современные идентификаторы.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Основные принципы включают законность, справедливость, прозрачность, ограничение целей и минимизацию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Псевдонимизация и анонимизация предлагают стратегии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ландшафт значительно изменился с 1970 года под влиянием законов о правах человека и международных инструментов.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рамки, особенно GDPR ЕС, сформировали глобальные подходы к защите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5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B3552-CDCE-4DD4-B69B-9FE2C2428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Принципы защиты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74B2BC-46AD-4884-8CBD-94B0EFE17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5 GDPR излагает ключевые принципы: законность, справедливость, прозрачность, ограничение целей, минимизация данных и ограничение 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Ограничение целей требует сбора данных только для конкретных, законных целей.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Минимизация данных и ограничение хранения соответствуют стандартам ISO, требуя только необходимого сбора и хранения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Целостность и конфиденциальность требуют соответствующих мер безопасности, поддерживаемых стандартами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Территориальная сфера действия законов о защите данных расширилась для решения проблем трансграничных цифровых потоков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12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452F0-C9C6-40AC-9B4B-A482A802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Права субъектов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A6E2CC-9E66-4874-9476-6AF4481D0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Современные законы о защите данных предоставляют субъектам данных всеобъемлющие права, подчеркивая индивидуальный контроль над персональными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права включают информирование и доступ, исправление, удаление, переносимость данных и возражение против обработки.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переносимость данных позволяет физическим лицам получать и передавать свои данные между поставщиками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Ограничения и исключения из этих прав требуют тщательного балансирования с другими интересами.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осуществление этих прав имеет решающее значение для поддержания доверия к цифровой экосистеме.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08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E6E616-0C91-40C0-8BA4-B67734E2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Обязанности контроллеров и обработчиков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21B5AC-BB18-4438-8D2E-46EBCA3AF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включают защиту данных по дизайну и по умолчанию, оценку воздействия на защиту данных и обязательства по ведению учета.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Меры безопасности и требования к уведомлению о нарушениях критически важны для защиты персональных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Обязательства по международной передаче данных отражают глобальный характер потоков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Совместный контроль признает сложные отношения в современных экосистемах обработки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Обработчики данных имеют конкретные обязательства, включая действия только по документированным инструкциям контроллера.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6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EF2493-40CF-49E8-B089-60CE43B4F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Международные передачи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D855D2-BB5A-4B9F-9F2C-3C29877E1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 решения о достаточности позволяет свободный поток данных в юрисдикции с эквивалентным уровнем 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Стандартные договорные условия и обязательные корпоративные правила обеспечивают правовую основу для передачи при отсутствии решений о достаточности.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Schrems II значительно повлияло на этот ландшафт, признав недействительным Щит конфиденциальности ЕС-США.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инициативы, такие как система Трансграничных правил конфиденциальности АТЭС, предлагают альтернативные рамки.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управление международными передачами требует баланса между содействием глобальному потоку данных и защитой фундаментальных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712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41A18-E58F-4A46-B7F8-FC3FC7F8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Исполнение и средства правовой защиты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4F2BA0-34E3-4FE0-AA42-B6F78C1AD2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Надзорные органы играют ключевую роль, обладая широкими следственными и корректирующими полномочиями.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Заметные правоприменительные действия демонстрируют значительные штрафы за несоблюдение.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компенсацию обеспечивает субъектам данных возможность добиваться возмещения ущерба.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трансграничных случаях механизм ведущего надзорного органа направлен на обеспечение последовательного применения правил.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тенденция в правоприменительных действиях отражает растущую готовность налагать значительные штрафы.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205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88038-AE86-4AFB-AAE7-EE93200A5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Отраслевые регулирования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DB67C4-E3CF-43B9-8329-091255709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Регулирования в секторе здравоохранения, такие как HIPAA в США и положения GDPR, отражают чувствительность медицинской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финансовых данных регулируется такими нормативными актами, как GLBA и PSD2.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данных в телекоммуникациях решает проблемы в электронных коммуникациях.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данных детей привлекла повышенное внимание с такими регулированиями, как COPPA и статья 8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данных в правоохранительных органах и национальной безопасности направлена на балансирование потребностей безопасности с правами на неприкосновенность частной жизни.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78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909DEB-68CC-4871-A616-627AAA8A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Развивающийся ландшафт защиты персональных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6A691B-3CAA-4272-AAD5-B0B584191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Взаимодействие между всеобъемлющими законами и отраслевыми регулированиями создает многоуровневый подход к защите личной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Текущие проблемы включают балансирование прав на неприкосновенность частной жизни с технологическими инновациями и экономическими интересами.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ИИ, блокчейн и IoT, продолжают изменять ландшафт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Тенденция к глобальной конвергенции принципов защиты данных сосуществует с региональными различиями в подходах.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в решении трансграничных проблем и содействии глобально согласованному подходу к управлению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71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1B67C-0542-4CC0-B026-C9B9033CA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Осведомленность общественности и будущие вызовы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2A2EA5-1187-4D80-9466-E76D5DA7EC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Осведомленность общественности и образование о правах и обязанностях в области защиты данных остаются важными.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защиты персональных данных будет играть фундаментальную роль в поддержании доверия к цифровой экосистеме.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Постоянный диалог между законодателями, технологами и гражданским обществом будет формировать будущее защиты персональных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Проблема заключается в создании гибких, но надежных рамок, которые могут адаптироваться к технологическим достижениям.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Последовательная защита фундаментальных прав во всех юрисдикциях и секторах остается ключевой целью.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88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B2C010-52CB-40E5-A255-4FE10D942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Заключение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9DBC4E-9B71-4EC3-B37A-549483425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персональных данных является критическим аспектом современного цифрового ландшафта.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Она требует тонкого баланса между индивидуальной конфиденциальностью, технологическими инновациями и экономическими интересами.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тенденция к всеобъемлющим законам о защите данных сосуществует с отраслевыми регулированиями.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исполнение, значимые средства правовой защиты и международное сотрудничество имеют решающее значение для обеспечения соблюдения.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Постоянная эволюция принципов и практик защиты данных необходима для поддержания доверия к цифровой экосистеме.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975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D8171-90F4-4565-841B-29E4133A5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безопасность персональных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7D9EF7-55B5-4256-B622-345A904B2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Безопасность персональных данных включает меры по защите информации физических лиц от несанкционированного доступа, использования, раскрытия, нарушения, изменения или уничтожения.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Триада CIA (Конфиденциальность, Целостность и Доступность) концептуализирует подход к безопасности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Увеличивающаяся частота и серьезность утечек данных подчеркивают важность надежных мер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стандарты, такие как ISO/IEC 27001 и NIST Cybersecurity Framework, предоставляют комплексные руководства по эффективным мерам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налагают на организации конкретные обязательства по внедрению соответствующих технических и организационных мер.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819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5DCBD-4401-41A4-94C3-9A6A5441A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Правовой ландшафт безопасности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EB94A5-C2FE-4BBD-8ECB-849A05E31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требует принятия соответствующих технических и организационных мер для обеспечения безопасности данных, учитывая такие факторы, как современное состояние технологий и затраты на внедрение.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CCPA в США устанавливает стандарт "разумной безопасности".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АТЭС по конфиденциальности, принятая 21 экономикой Азиатско-Тихоокеанского региона, подчеркивает необходимость защиты персональной информации от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регулирования, такие как HIPAA в здравоохранении, налагают дополнительные требования.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"современного уровня" мер безопасности вносит динамический элемент в правовое соответствие.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486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FA02D-6A5E-4363-9DFD-858B84F8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Организационные меры по обеспечению безопасности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D6A7AD-7272-4906-B119-C0D53EB15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Системы управления информационной безопасностью (СУИБ) обеспечивает систематический подход к управлению конфиденциальной информацией.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включают разработку политик безопасности, обучение сотрудников и применение принципа наименьших привилегий.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воздействия на защиту данных (DPIA) позволяют проактивно выявлять уязвимости.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конфиденциальности по дизайну и по умолчанию подчеркивает интеграцию соображений конфиденциальности на протяжении всего процесса разработки и внедрения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меры в совокупности создают надежную позицию безопасности и способствуют формированию культуры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060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A69C7-DBF7-4850-8270-5460B8EE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Технические меры по обеспечению безопасности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BE36DC-8CEB-4B8F-B1DD-713F212E4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защищает данные в состоянии покоя и при передаче.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Меры сетевой безопасности, включая межсетевые экраны и системы обнаружения вторжений, защищают от внешних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Решения по обеспечению безопасности конечных точек защищают отдельные устройства.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Многофакторная аутентификация повышает контроль доступа.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блокчейн и гомоморфное шифрование, предлагают перспективные пути повышения безопасности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1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5ED27-493A-4E61-A05C-F79F54A7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Реагирование на утечки данных и уведомление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C37AC2-15A2-42EC-8CD8-8A2E10CA1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требует уведомления властей в течение 72 часов и лиц, подверженных высокому риску, без неоправданной задержки.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штатов США регулируют уведомление о нарушениях, при этом SB-1386 Калифорнии является первопроходческим примером.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Эффективный план реагирования включает обнаружение инцидента, сдерживание, расследование, коммуникацию с заинтересованными сторонами и пост-инцидентный анализ.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Громкие случаи, такие как утечки данных Target и Marriott, демонстрируют значительные юридические и репутационные последствия.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процедуры обеспечивают эффективное реагирование организаций на инциденты безопасности при соблюдении юридических обязательств.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32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59906-7697-40DE-9A2B-C20B8809A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Оценка и управление рисками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8431FE-2601-419C-B8A8-D97EE7E11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 31000 и NIST Risk Management Framework предоставляют структурированные подходы к идентификации, анализу и оценке рисков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Моделирование угроз позволяет систематически идентифицировать потенциальные угрозы.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Сканирование уязвимостей и тестирование на проникновение выявляют слабые места.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остаточного риска признает невозможность устранения всех рисков, что требует критериев принятия риска.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последствия неадекватного управления рисками значительны, как показывает случай с урегулированием Equifax.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34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A26DF-547D-4B38-AD81-A81599CB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Управление рисками третьих сторон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F9B91-8D47-4F0A-8B08-46815D9D0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28 GDPR налагает конкретные обязательства на обработчиков данных и требует от контролеров обеспечения соответствия обработчиков.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Безопасность цепочки поставок, рассматриваемая в NIST SP 800-161, подчеркивает комплексный подход к управлению рисками во всей экосистеме.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включают тщательную оценку безопасности, проверку сертификатов и включение надежных положений о безопасности в контракты.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разделенной ответственности в облачных вычислениях требует четкого разграничения обязанностей по обеспечению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Громкие инциденты, такие как утечка данных Target, подчеркивают потенциальные последствия неадекватного 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878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C0328-0166-405E-8185-48E23A9F0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стандарты безопасности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65E74F-9E26-4259-AEDC-AFFA3FCAC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27001 предлагает систематический подход к управлению информационной безопасностью.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Cybersecurity Framework организует деятельность по пяти основным функциям.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стандарты, такие как PCI DSS, налагают дополнительные требования.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ЕС о кибербезопасности и ENISA способствуют гармонизации в Европе.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Соблюдение признанных стандартов может обеспечить юридическую защиту, демонстрируя должную осмотрительность.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683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BAB93-E29A-4F7E-8820-F539D5D9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Технологические достижения и вызовы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051868-5B96-41EC-8929-0BD26ED49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вводят новые векторы 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поднимают вопросы о защите данных и предвзятости.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предлагает перспективные применения в управлении идентификацией и безопасном обмене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вычисления стимулируют исследования в области квантово-устойчивой криптографии.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Архитектура нулевого доверия представляет собой смену парадигмы в сетевой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707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FB185-DF6F-486E-A83F-A0C612E2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Заключение и перспективы на будущее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90EC57-FD91-4B43-9DDF-C96F1C370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персональных данных в цифровую эпоху требует целостного подхода, интегрирующего правовое соответствие, организационные меры и технические средства контроля.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должны формировать культуру безопасности, балансируя надежную защиту с удобством использования и эффективностью.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крайне важно для решения глобальных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Технологии, улучшающие конфиденциальность, предлагают перспективные пути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Надежные меры безопасности данных становятся критически важными для поддержания доверия, защиты прав на неприкосновенность частной жизни и обеспечения устойчивости цифровой экосистемы.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111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57DE1-76EC-49C8-AE99-91A55FEF3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права субъектов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AE6C2D-B9F2-4F5C-87DF-D70871C71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субъектов данных стали фундаментальными в современном законодательстве о конфиденциальности, отражая индивидуальную автономию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права включают доступ, исправление, удаление и переносимость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Осуществление этих прав сталкивается с проблемами в эпоху больших данных и повсеместного сбора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Рабочая группа по статье 29 предоставила руководство по реализации этих прав, подчеркивая прозрачность и доступность.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права представляют собой сдвиг в динамике власти между отдельными лицами и обработчиками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051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7770F1-E4A5-4128-898D-74B3EC05D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 на информацию и доступ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5F58AA-0394-4DAD-8429-948FC5401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информацию и доступ позволяет лицам понимать и проверять законность обработки персональных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Статьи 13 и 14 GDPR требуют от контроллеров данных предоставлять исчерпывающую информацию о целях обработки, сроках хранения и автоматизированном принятии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доступа позволяет лицам получать подтверждение обработки данных и получать копии своих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представление технической информации в понятной форме.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Nowak v Data Protection Commissioner разъяснило широкий объем персональных данных, подпадающих под права доступа.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604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31131-4409-4555-8D20-55B1FDE85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Права на исправление и удаление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FB73D9-5061-474F-9F59-3AD8368BD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16 GDPR позволяет исправлять неточные данные, что является сложной задачей в средах больших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"Право быть забытым" (статья 17 GDPR) позволяет удалять данные при определенных обстоятельствах.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Существуют исключения для юридических обязательств, интересов общественного здравоохранения и целей архивирования.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в распределенных системах создает технические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права подчеркивают напряженность между интересами индивидуальной конфиденциальности и общественными выгодами от хранения и доступности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806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8DF62-4FFE-4D14-9A1F-599277F1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 на переносимость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F48953-099D-45BB-8679-83BDF5174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переносимость данных усиливает индивидуальный контроль над персональными данными, одновременно способствуя конкуренции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Оно позволяет субъектам данных получать свои данные в структурированном, машиночитаемом формате и передавать их другому контроллеру.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проблемы включают стандартизированные форматы и взаимодействующие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инициативы, такие как Open Banking, демонстрируют его трансформационный потенциал.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Необходимо балансировать это право с правами интеллектуальной собственности и коммерческой тайной.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554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6D3899-093F-4D7B-9DD6-A3F300DBB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 не подвергаться автоматизированному принятию решений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4F4873-28CD-4901-8CDF-BD61135D8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22 GDPR запрещает исключительно автоматизированные решения со значительными последствиями, с некоторыми исключениями.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определение "исключительно автоматизированных" решений и объяснение результатов, основанных на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Гарантии включают право на вмешательство человека и оспаривание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с антидискриминационными законами добавляет сложности.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 право отражает растущее осознание влияния ИИ на отдельных лиц и необходимость человеческого надзора в значимых решениях.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063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DFD51-49A6-44B2-8EEF-B75838DD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Права на возражение и ограничение обработки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6112D5-2394-46D3-8A27-BE2814D3B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21 GDPR устанавливает право возражать против обработки на основе законных интересов или общественных интересов.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18 позволяет ограничивать обработку в определенных обстоятельствах.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отказа CCPA позволяют жителям Калифорнии предотвращать продажу личной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этих прав в сложных экосистемах данных является сложной задачей, требующей детального контроля над деятельностью по обработке.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"веских законных оснований" для продолжения обработки вводит балансировочный тест для каждого конкретного случая.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426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384141-D9AB-4367-A1D6-DC879633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Обязанности субъектов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4E969B-63EB-4A37-B35E-00BF2FAC1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Регламенты по защите данных косвенно устанавливают обязанности для отдельных лиц в управлении своими персональными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 включает предоставление точной информации, информирование контроллеров об изменениях и добросовестное осуществление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Некоторые юрисдикции признают "злоупотребление" осуществлением прав, позволяя контроллерам отказывать или взимать плату за необоснованные запросы.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Необходимо балансировать права субъектов данных с более широкими общественными интересами, особенно в контексте общественного здравоохранения или правоохранительной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субъектов данных в поддержании собственной безопасности данных подчеркивает общую ответственность за защиту данных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540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2806B5-59F4-4539-A916-5CA68EEBC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 осуществлении прав субъектов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DDA97B-C7AA-428D-9F8D-99EA8EACB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Надежная проверка личности имеет решающее значение для предотвращения несанкционированного доступа.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Онлайн-порталы и инструменты могут упростить осуществление прав, но фрагментация данных на разных платформах усложняет комплексную реализацию.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Органы по защите данных предоставляют руководство и вмешиваются в споры.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конфиденциальности по дизайну подчеркивают интеграцию защиты данных в разработку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повышения конфиденциальности, такие как системы управления личной информацией, предлагают перспективные пути расширения возможностей.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780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2EBEA2-8217-4B0A-A7A9-0E41719DF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Ограничения и исключения из прав субъектов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71B9A5-3C7B-4A85-8A4D-2DF0BBF49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23 GDPR допускает ограничения, необходимые для национальной безопасности, обороны или общественных интересов.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CCPA включает исключения для соблюдения законодательства и определенных деловых операций.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Контроллеры могут отказать в "явно необоснованных или чрезмерных" запросах.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этих прав с другими фундаментальными правами, такими как свобода выражения, требует тщательного рассмотрения.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"несоразмерных усилий" признает практические ограничения для контроллеров.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100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11E4D-CFAF-4B4F-99EF-BA9EE7BC7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Заключение и перспективы на будущее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EED1CD-1C64-49ED-B411-3E0600E77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и обязанности субъектов данных в цифровой среде имеют решающее значение для расширения возможностей отдельных лиц и обеспечения ответственной обработки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сталкивается с проблемами в сложных цифровых экосистемах, требуя постоянных инноваций в правовых рамках и технологиях.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Органы по защите данных играют ключевую роль в обеспечении соблюдения и продвижении.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конфиденциальности по дизайну предлагают многообещающий подход к встраиванию защиты данных в системы и процессы.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справедливой цифровой экосистемы зависит от расширения возможностей ответственных субъектов данных, поддерживаемых надежными правовыми рамками, инновационными технологиями и общим обязательством соблюдать принципы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4923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C4F5F8-1AFB-468D-ADB7-25E17897F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трансграничные передачи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E5D980-EDF5-4983-8AFE-B351B58CE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передачи данных имеют решающее значение для глобальной цифровой экономики, способствуя международной торговле и инновациям.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ландшафт значительно изменился со времен Руководящих принципов ОЭСР 1980 года, отражая конфиденциальность как фундаментальное право.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ЕС, особенно GDPR, оказал большое влияние на глобальные стандарты.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инициативы, такие как система APEC CBPR, предлагают альтернативные механизмы для ответственных потоков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необходимости передачи данных с правами на неприкосновенность частной жизни остается ключевой проблемой в взаимосвязанном цифровом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51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769A4-E5F4-404D-83E6-4603CC5B1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Правовые рамки для трансграничных передач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FBDA98-0124-44A8-A042-A083C520F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сильно варьируются от комплексных регламентов до отраслевых правил и региональных соглашений.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устанавливает многоуровневую систему, отдавая приоритет решениям о достаточности, соответствующим гарантиям и конкретным отступлениям.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APEC CBPR предлагает гибкий подход, основанный на подотчетности.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законы, такие как Закон о кибербезопасности Китая и LGPD Бразилии, вводят значительные положения.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Двусторонние и многосторонние соглашения еще больше усложняют ландшафт, как видно на примере аннулированного Privacy Shield между ЕС и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25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FC210-82D8-44AC-B6FF-06A30B4C5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Решения о достаточности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A312D9-5A27-4E64-85C8-22ABD68FE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Решения о достаточности, как изложено в статье 45 GDPR, являются центральными в подходе ЕС к трансграничным передачам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Критерии оценки всеобъемлющи, охватывая такие факторы, как верховенство закона, права человека, законодательство, права субъектов данных и независимый надзор.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Несколько юрисдикций были признаны адекватными, включая Японию, Южную Корею и постбрекситскую Великобританию.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Schrems II аннулировало Privacy Shield между ЕС и США, подчеркивая непрочный характер решений о достаточности.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 привело к рекомендациям по дополнительным мерам для передачи данных, подчеркивая необходимость постоянной оценки.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368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FB1337-9A59-439B-881E-1BFCA109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Соответствующие гарантии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AC87-8DB8-4D0C-AE0E-034D4F0F2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 отсутствии решений о достаточности организации полагаются на соответствующие гарантии для законной трансграничной передачи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46 GDPR описывает их, включая Стандартные договорные положения (SCC), Обязательные корпоративные правила (BCR), утвержденные кодексы поведения и механизмы сертификации.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Schrems II усложнило реализацию, требуя дополнительных мер для устранения потенциальных недостатков в правовой защите третьих стран.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Практическая реализация часто требует тщательной Оценки воздействия на защиту данных для оценки рисков и эффективности мер по смягчению последствий.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сложный ландшафт требует тщательного, многогранного подхода для обеспечения соответствия и эффективной защиты данных при трансграничных передачах.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129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C821D-2C21-42B8-97C6-F5B067FBA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Отступления для конкретных ситуаций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E4CD50-C9DE-431B-9963-F171AE3642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49 GDPR предусматривает отступления для конкретных ситуаций, когда отсутствуют решения о достаточности или соответствующие гарантии.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Они интерпретируются ограничительно для случайных, неповторяющихся передач.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Отступления включают явное согласие, необходимость для контракта, общественный интерес, юридические претензии, жизненные интересы и передачи из публичных реестров.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Последним средством являются передачи на основе "неопровержимых законных интересов" контроллера, при соблюдении строгих условий.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структура обеспечивает гибкость для необходимых передач при сохранении высоких стандартов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966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3C092-36D4-4DB7-AEE8-267D9C06B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Требования локализации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DA961C-3C8B-44CC-971A-E1F0E5569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локализации данных стали значительным фактором в трансграничных передачах данных, часто конфликтуя с принципами свободного потока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Такие страны, как Россия, Китай и Индия, внедрили или предложили строгие меры локализации для определенных категорий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Экономическое влияние локализации данных обсуждается, исследования предполагают негативное воздействие на ВВП и инвестиции.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требования часто противоречат международным торговым соглашениям, продвигающим свободный поток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"суверенитета данных" лежит в основе многих усилий по локализации, отражая озабоченность национальной безопасностью, доступом правоохранительных органов и экономической конкурентоспособностью.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556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188A1-4185-4551-8B42-45A60222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соглашения о передаче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CEEF01-FE43-4C0D-9CBE-2593AAF3A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соглашения о передаче данных облегчают трансграничные потоки, обеспечивая при этом защиту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Аннулирование Privacy Shield между ЕС и США подчеркнуло проблемы в согласовании различных подходов к защите данных и наблюдению.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рамки, такие как система APEC CBPR и Типовые договорные положения АСЕАН, способствуют гармонизации практик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Двусторонние соглашения, такие как сделка между Японией и Великобританией по передаче данных, демонстрируют потенциал для индивидуальных договоренностей.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соглашения играют решающую роль в балансировании защиты данных с потребностями глобальной цифровой 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3285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DB9B86-B9C1-4A02-A34A-07AE05060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Обеспечение соблюдения правил трансграничной передачи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B9F41A-114D-4680-98CD-91B14027E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наделяет органы власти полномочиями налагать существенные штрафы за нарушения правил трансграничной передачи.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Надзорные органы играют решающую роль в мониторинге и расследовании.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соблюдения правил против организаций без присутствия в ЕС создает проблемы, часто требуя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Экстерриториальная юрисдикция расширяет охват законодательства ЕС, хотя практическое обеспечение остается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Помимо формальных штрафов, организации сталкиваются с репутационными рисками из-за несоблюдения.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824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5355D-21E2-4B4B-8FA7-5B4B20B58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Технические и организационные меры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4332F4-B67C-4AB9-A02A-FDDBAE638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меры включают современное шифрование, VPN, псевдонимизацию, надежный контроль доступа и стратегии минимизации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Жизненно важны безопасные протоколы передачи файлов, регулярные аудиты безопасности и программы обучения сотрудников.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должна руководствоваться комплексными оценками рисков, учитывающими конкретные угрозы и уязвимости каждого сценария передачи.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меры необходимы для снижения рисков, связанных с международными потоками данных, и обеспечения соответствия нормативным требованиям.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Изменяющийся характер киберугроз требует постоянной адаптации и улучшения этих технических и организационных мер 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949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8CAAC-20C5-4D65-9D2E-B7BB06914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Заключение и перспективы на будущее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83BA34-FB66-46D1-AB6C-3F3BC5DAF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Ландшафт трансграничных передач данных представляет сложные правовые, технические и организационные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защиты данных со свободным потоком информации остается центральным, отражая необходимость защиты конфиденциальности при обеспечении возможностей для экономики, основанной на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Тенденции локализации данных создают проблемы для глобальных бизнес-операций.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Достижение баланса между надежной защитой и необходимыми потоками данных требует постоянного диалога, международного сотрудничества и инновационных технологий повышения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трансграничными передачами данных остается ключевым в формировании будущего глобального информационного общества, требуя адаптивных и нюансированных подходов для решения возникающих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9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45BCD-63A9-4B68-8964-923CC0EFD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ответственность в законодательстве о защите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06ACC8-57CD-4D13-A9FC-EF2C182EC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Ответственность в законодательстве о защите данных включает административные, гражданские и уголовные последствия за нарушения.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Наблюдается тенденция к более строгим наказаниям, отражающая растущую ценность персональных данных и признание конфиденциальности как фундаментального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 ОЭСР подчеркивает разнообразные подходы к ответственности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ответственности служит как сдерживающим фактором, так и механизмом возмещения ущерба.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сложная структура адаптируется к развивающейся цифровой среде и связанным с ней проблемам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6343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9BAE6-6BAB-4301-AC77-4A6BBF2CA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Административная структура ответственности </a:t>
            </a:r>
            <a:r>
              <a:rPr lang="en-US"/>
              <a:t>GDPR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61A563-402D-4D40-860E-EB9B3E317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вводит двухуровневую систему штрафов с максимальными штрафами в 20 миллионов евро или 4% глобального годового оборота.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83(2) описывает факторы для наложения штрафов, включая характер, тяжесть и продолжительность нарушений.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Громкие дела демонстрируют применение этих штрафов, например, штраф в 50 миллионов евро, наложенный на Google французским CNIL.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совет по защите данных подчеркивает эффективность, пропорциональность и сдерживающий эффект при применении штрафов.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Взыскание штрафов с организаций без присутствия в ЕС создает проблемы, подчеркивая необходимость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1105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5F356-0F36-4755-8CAE-AA4B50667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Гражданская ответственность и права на компенсацию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6C7DAF-61A1-4982-83E6-B422546DA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82 GDPR позволяет субъектам данных требовать компенсацию за материальный или нематериальный ущерб, возникший в результате нарушений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Положение признает нематериальный вред от нарушений конфиденциальности и разграничивает ответственность между контроллерами и обработчиками.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вводит коллективное возмещение ущерба, позволяя представительские иски при масштабных нарушениях.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Появилось киберстрахование для покрытия ответственности за защиту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ответственности за защиту данных с деликтным правом представляет сложные юридические вопросы в различных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677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B6078F-E85E-4CFA-B6F9-BBEA09FC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Уголовная ответственность за нарушения защиты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4C34C4-BD7C-414A-AB59-90E7C6D2F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84 GDPR требует от государств-членов установить правила о наказаниях, включая уголовные, за серьезные нарушения.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варьируется в разных юрисдикциях, с примерами в Великобритании, Франции и Германии.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CCPA США также включает положения об уголовных наказаниях в конкретных случаях.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 уголовном преследовании включают установление умысла и требование специализированных знаний от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Сдерживающий эффект уголовных санкций остается предметом дискуссий в формировании корпоративного поведения.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8462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E7BD5F-7B17-4082-9800-398E13513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Корпоративная ответственность в защите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9B48A5-5A28-45BC-9239-1E6377499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24 GDPR требует от контроллеров внедрять соответствующие меры, обеспечивающие соответствие, подкрепленные принципом подотчетности.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Сотрудники по защите данных играют ключевую роль в снижении рисков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Субсидиарная ответственность распространяет корпоративную ответственность на действия сотрудников, подчеркивая важность комплексного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Документированные программы соответствия крайне важны для снижения ответственности и часто учитываются регуляторами при оценке штрафов.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с принципами корпоративного управления подчеркивает необходимость вовлечения совета директоров в защиту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8502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3DF73-3ADD-4989-8E4F-1CA309A65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ответственности в международных передачах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C7D046-011F-47CD-87FD-9F4583B1B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Глава V GDPR устанавливает рамки для международных передач данных, с комплексным распределением ответственности, примером чего являются Стандартные договорные условия.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Решение Schrems II значительно повлияло на этот ландшафт, требуя оценки стандартов третьих стран в каждом конкретном случае.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Солидарная ответственность в международном обмене данными добавляет сложности, особенно между юрисдикциями.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Обязательные корпоративные правила предлагают механизм управления внутригрупповой ответственностью в транснациональных корпорациях.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ответственности между юрисдикциями остается сложным, часто требуя сотрудничества между национальными органами.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4266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6AB1B-1F5E-478B-ACDD-DA89796FF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Отраслевые режимы ответственности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2E853D-F264-4CFF-A129-E383BE478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HIPAA устанавливает рамки для защиты медицинской информации с гражданскими и уголовными наказаниями за нарушения.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Грэмма-Лича-Блайли в финансовом секторе налагает специфические обязательства на финансовые учреждения.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COPPA устанавливает отдельный режим для нарушений в отношении данных детей.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PCI DSS, хотя и не является законом, налагает договорные обязательства за обработку данных платежных карт.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работающие в нескольких отраслях, должны тщательно ориентироваться в этих разнообразных требованиях.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0309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10BBF-067C-4617-BCF6-649374DC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Защита и смягчающие факторы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BB96F0-17A7-4944-B207-5D1A023CD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83(2) GDPR вводит "всю должную осмотрительность" как смягчающий фактор при оценке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Надежные программы соответствия и демонстрируемая подотчетность могут значительно повлиять на оценку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Своевременное уведомление о нарушениях и эффективное реагирование на инциденты могут смягчить потенциальную ответственность.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дизайну" служит как юридическим обязательством, так и потенциальной защитой.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Соблюдение отраслевых стандартов может служить доказательством должной осмотрительности в практиках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0319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66741-4783-4DEB-9C0A-6648C002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в межюрисдикционном правоприменении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D95269-297C-4983-B347-A4B1582706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совет по защите данных обеспечивает последовательное применение GDPR во всех государствах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 "единого окна" направлен на упрощение трансграничного правоприменения, хотя реализация сталкивается с проблемами.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инициативы сотрудничества, такие как GPEN, облегчают обмен информацией между органами власти.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Количественная оценка ущерба, особенно нематериального, остается сложной в делах о защите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Взыскание штрафов с организаций без местного присутствия создает практические проблемы в правоприменении.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3121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A5AFB-0401-4A5A-8E07-0BCA48A06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Развивающийся ландшафт ответственности за защиту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CD5AF5-2851-4B9C-AFF8-9FE0DEB88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Ландшафт ответственности отражает сложное взаимодействие правовых, технологических и социальных факторов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Тенденция к более строгим наказаниям сигнализирует о растущем признании важности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Прецедентное право играет решающую роль в формировании интерпретации ответственности в защите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Хорошо разработанные режимы ответственности критически важны для поддержания доверия, защиты прав и содействия ответственным инновациям.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Конечная цель - содействие соблюдению и уважению конфиденциальности, обеспечение того, чтобы преимущества цифровых инноваций реализовывались в рамках защиты индивидуальных прав и общественных ценностей.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8919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F8FBE-0020-430F-B968-FD2582026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2348A5-1CEE-43E1-B6B0-E7B46A64E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08CF5F-1ADF-4BCF-910A-C260D9D69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994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4129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Основы и принципы защиты персональных данных </vt:lpstr>
      <vt:lpstr>Принципы защиты данных </vt:lpstr>
      <vt:lpstr>Права субъектов данных </vt:lpstr>
      <vt:lpstr>Обязанности контроллеров и обработчиков данных </vt:lpstr>
      <vt:lpstr>Международные передачи данных </vt:lpstr>
      <vt:lpstr>Исполнение и средства правовой защиты </vt:lpstr>
      <vt:lpstr>Отраслевые регулирования </vt:lpstr>
      <vt:lpstr>Развивающийся ландшафт защиты персональных данных </vt:lpstr>
      <vt:lpstr>Осведомленность общественности и будущие вызовы </vt:lpstr>
      <vt:lpstr>Заключение </vt:lpstr>
      <vt:lpstr>Введение в безопасность персональных данных </vt:lpstr>
      <vt:lpstr>Правовой ландшафт безопасности данных </vt:lpstr>
      <vt:lpstr>Организационные меры по обеспечению безопасности данных </vt:lpstr>
      <vt:lpstr>Технические меры по обеспечению безопасности данных </vt:lpstr>
      <vt:lpstr>Реагирование на утечки данных и уведомление </vt:lpstr>
      <vt:lpstr>Оценка и управление рисками </vt:lpstr>
      <vt:lpstr>Управление рисками третьих сторон </vt:lpstr>
      <vt:lpstr>Международные стандарты безопасности данных </vt:lpstr>
      <vt:lpstr>Технологические достижения и вызовы </vt:lpstr>
      <vt:lpstr>Заключение и перспективы на будущее </vt:lpstr>
      <vt:lpstr>Введение в права субъектов данных </vt:lpstr>
      <vt:lpstr>Право на информацию и доступ </vt:lpstr>
      <vt:lpstr>Права на исправление и удаление </vt:lpstr>
      <vt:lpstr>Право на переносимость данных </vt:lpstr>
      <vt:lpstr>Право не подвергаться автоматизированному принятию решений </vt:lpstr>
      <vt:lpstr>Права на возражение и ограничение обработки </vt:lpstr>
      <vt:lpstr>Обязанности субъектов данных </vt:lpstr>
      <vt:lpstr>Проблемы в осуществлении прав субъектов данных </vt:lpstr>
      <vt:lpstr>Ограничения и исключения из прав субъектов данных </vt:lpstr>
      <vt:lpstr>Заключение и перспективы на будущее </vt:lpstr>
      <vt:lpstr>Введение в трансграничные передачи данных </vt:lpstr>
      <vt:lpstr>Правовые рамки для трансграничных передач данных </vt:lpstr>
      <vt:lpstr>Решения о достаточности </vt:lpstr>
      <vt:lpstr>Соответствующие гарантии </vt:lpstr>
      <vt:lpstr>Отступления для конкретных ситуаций </vt:lpstr>
      <vt:lpstr>Требования локализации данных </vt:lpstr>
      <vt:lpstr>Международные соглашения о передаче данных </vt:lpstr>
      <vt:lpstr>Обеспечение соблюдения правил трансграничной передачи </vt:lpstr>
      <vt:lpstr>Технические и организационные меры </vt:lpstr>
      <vt:lpstr>Заключение и перспективы на будущее </vt:lpstr>
      <vt:lpstr>Введение в ответственность в законодательстве о защите данных </vt:lpstr>
      <vt:lpstr>Административная структура ответственности GDPR </vt:lpstr>
      <vt:lpstr>Гражданская ответственность и права на компенсацию </vt:lpstr>
      <vt:lpstr>Уголовная ответственность за нарушения защиты данных </vt:lpstr>
      <vt:lpstr>Корпоративная ответственность в защите данных </vt:lpstr>
      <vt:lpstr>Проблемы ответственности в международных передачах данных </vt:lpstr>
      <vt:lpstr>Отраслевые режимы ответственности </vt:lpstr>
      <vt:lpstr>Защита и смягчающие факторы </vt:lpstr>
      <vt:lpstr>Проблемы в межюрисдикционном правоприменении </vt:lpstr>
      <vt:lpstr>Развивающийся ландшафт ответственности за защиту данных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и принципы защиты персональных данных </dc:title>
  <dc:creator>User</dc:creator>
  <cp:lastModifiedBy>User</cp:lastModifiedBy>
  <cp:revision>4</cp:revision>
  <dcterms:created xsi:type="dcterms:W3CDTF">2024-09-11T20:06:13Z</dcterms:created>
  <dcterms:modified xsi:type="dcterms:W3CDTF">2024-09-14T07:56:10Z</dcterms:modified>
</cp:coreProperties>
</file>