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5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60" r:id="rId5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50" d="100"/>
          <a:sy n="150" d="100"/>
        </p:scale>
        <p:origin x="2802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7C1E60-AF54-4C89-9AF8-494D025AC834}" type="doc">
      <dgm:prSet loTypeId="urn:microsoft.com/office/officeart/2005/8/layout/vList2" loCatId="list" qsTypeId="urn:microsoft.com/office/officeart/2005/8/quickstyle/3d4" qsCatId="3D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F50955B1-F1FC-4B2C-896B-FC25392A892D}">
      <dgm:prSet/>
      <dgm:spPr/>
      <dgm:t>
        <a:bodyPr/>
        <a:lstStyle/>
        <a:p>
          <a:pPr algn="ctr"/>
          <a:r>
            <a:rPr lang="en-US" b="1">
              <a:solidFill>
                <a:schemeClr val="tx1">
                  <a:lumMod val="85000"/>
                  <a:lumOff val="15000"/>
                </a:schemeClr>
              </a:solidFill>
            </a:rPr>
            <a:t>THANK YOU FOR THE ATTENTION!</a:t>
          </a:r>
          <a:endParaRPr lang="ru-RU" b="1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35D90321-16E9-4A20-AFB9-662F296F0DCB}" type="parTrans" cxnId="{36301CAC-3BAA-4C20-87BE-AF1EE948DC4E}">
      <dgm:prSet/>
      <dgm:spPr/>
      <dgm:t>
        <a:bodyPr/>
        <a:lstStyle/>
        <a:p>
          <a:endParaRPr lang="ru-RU" b="1"/>
        </a:p>
      </dgm:t>
    </dgm:pt>
    <dgm:pt modelId="{DC055FC5-CF5F-4E8D-BC93-4482768845EE}" type="sibTrans" cxnId="{36301CAC-3BAA-4C20-87BE-AF1EE948DC4E}">
      <dgm:prSet/>
      <dgm:spPr/>
      <dgm:t>
        <a:bodyPr/>
        <a:lstStyle/>
        <a:p>
          <a:endParaRPr lang="ru-RU" b="1"/>
        </a:p>
      </dgm:t>
    </dgm:pt>
    <dgm:pt modelId="{0D7D96C8-4CA2-4989-80A2-9106DE6DB30A}" type="pres">
      <dgm:prSet presAssocID="{A57C1E60-AF54-4C89-9AF8-494D025AC834}" presName="linear" presStyleCnt="0">
        <dgm:presLayoutVars>
          <dgm:animLvl val="lvl"/>
          <dgm:resizeHandles val="exact"/>
        </dgm:presLayoutVars>
      </dgm:prSet>
      <dgm:spPr/>
    </dgm:pt>
    <dgm:pt modelId="{3959F2A9-61F3-410C-BFA0-7F57F0CD5AD9}" type="pres">
      <dgm:prSet presAssocID="{F50955B1-F1FC-4B2C-896B-FC25392A892D}" presName="parentText" presStyleLbl="node1" presStyleIdx="0" presStyleCnt="1" custLinFactNeighborX="-1164" custLinFactNeighborY="544">
        <dgm:presLayoutVars>
          <dgm:chMax val="0"/>
          <dgm:bulletEnabled val="1"/>
        </dgm:presLayoutVars>
      </dgm:prSet>
      <dgm:spPr/>
    </dgm:pt>
  </dgm:ptLst>
  <dgm:cxnLst>
    <dgm:cxn modelId="{56084323-A3B7-44ED-ACC2-F94F73AC98E4}" type="presOf" srcId="{A57C1E60-AF54-4C89-9AF8-494D025AC834}" destId="{0D7D96C8-4CA2-4989-80A2-9106DE6DB30A}" srcOrd="0" destOrd="0" presId="urn:microsoft.com/office/officeart/2005/8/layout/vList2"/>
    <dgm:cxn modelId="{36301CAC-3BAA-4C20-87BE-AF1EE948DC4E}" srcId="{A57C1E60-AF54-4C89-9AF8-494D025AC834}" destId="{F50955B1-F1FC-4B2C-896B-FC25392A892D}" srcOrd="0" destOrd="0" parTransId="{35D90321-16E9-4A20-AFB9-662F296F0DCB}" sibTransId="{DC055FC5-CF5F-4E8D-BC93-4482768845EE}"/>
    <dgm:cxn modelId="{67E047EA-438D-4DA5-9A52-4B110F33F0C4}" type="presOf" srcId="{F50955B1-F1FC-4B2C-896B-FC25392A892D}" destId="{3959F2A9-61F3-410C-BFA0-7F57F0CD5AD9}" srcOrd="0" destOrd="0" presId="urn:microsoft.com/office/officeart/2005/8/layout/vList2"/>
    <dgm:cxn modelId="{EB8EAA4F-2EA8-41FC-9688-105B68A21D76}" type="presParOf" srcId="{0D7D96C8-4CA2-4989-80A2-9106DE6DB30A}" destId="{3959F2A9-61F3-410C-BFA0-7F57F0CD5AD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59F2A9-61F3-410C-BFA0-7F57F0CD5AD9}">
      <dsp:nvSpPr>
        <dsp:cNvPr id="0" name=""/>
        <dsp:cNvSpPr/>
      </dsp:nvSpPr>
      <dsp:spPr>
        <a:xfrm>
          <a:off x="0" y="13088"/>
          <a:ext cx="10131425" cy="8634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>
              <a:solidFill>
                <a:schemeClr val="tx1">
                  <a:lumMod val="85000"/>
                  <a:lumOff val="15000"/>
                </a:schemeClr>
              </a:solidFill>
            </a:rPr>
            <a:t>THANK YOU FOR THE ATTENTION!</a:t>
          </a:r>
          <a:endParaRPr lang="ru-RU" sz="3600" b="1" kern="120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42151" y="55239"/>
        <a:ext cx="10047123" cy="7791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747B82-8691-47A5-8350-43560D518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648E250-AC0A-4AD2-A086-CFEED071E4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-1" y="0"/>
            <a:ext cx="12191998" cy="6857999"/>
          </a:xfrm>
        </p:spPr>
      </p:pic>
    </p:spTree>
    <p:extLst>
      <p:ext uri="{BB962C8B-B14F-4D97-AF65-F5344CB8AC3E}">
        <p14:creationId xmlns:p14="http://schemas.microsoft.com/office/powerpoint/2010/main" val="835994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Foundations and Principles of Personal Data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GDPR defines personal data broadly, encompassing traditional and modern identifiers.</a:t>
            </a:r>
          </a:p>
          <a:p>
            <a:r>
              <a:t>Core principles include lawfulness, fairness, transparency, purpose limitation, and data minimization.</a:t>
            </a:r>
          </a:p>
          <a:p>
            <a:r>
              <a:t>Pseudonymization and anonymization offer data protection strategies.</a:t>
            </a:r>
          </a:p>
          <a:p>
            <a:r>
              <a:t>The legal landscape has evolved significantly since 1970, influenced by human rights laws and international instruments.</a:t>
            </a:r>
          </a:p>
          <a:p>
            <a:r>
              <a:t>Regional frameworks, notably the EU's GDPR, have shaped global approaches to data protection.</a:t>
            </a:r>
          </a:p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Data Protection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GDPR Article 5 outlines key principles: lawfulness, fairness, transparency, purpose limitation, data minimization, and storage limitation.</a:t>
            </a:r>
          </a:p>
          <a:p>
            <a:r>
              <a:t>Purpose limitation mandates data collection for specific, legitimate purposes only.</a:t>
            </a:r>
          </a:p>
          <a:p>
            <a:r>
              <a:t>Data minimization and storage limitation align with ISO standards, requiring only necessary data collection and retention.</a:t>
            </a:r>
          </a:p>
          <a:p>
            <a:r>
              <a:t>Integrity and confidentiality require appropriate security measures, supported by cybersecurity standards.</a:t>
            </a:r>
          </a:p>
          <a:p>
            <a:r>
              <a:t>The territorial scope of data protection laws has expanded to address borderless digital data flows.</a:t>
            </a:r>
          </a:p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Data Subject Rights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Modern data protection laws grant comprehensive rights to data subjects, emphasizing individual control over personal data.</a:t>
            </a:r>
          </a:p>
          <a:p>
            <a:r>
              <a:t>These rights include information and access, rectification, erasure, data portability, and objection to processing.</a:t>
            </a:r>
          </a:p>
          <a:p>
            <a:r>
              <a:t>The right to data portability allows individuals to receive and transfer their data between service providers.</a:t>
            </a:r>
          </a:p>
          <a:p>
            <a:r>
              <a:t>Limitations and exceptions to these rights necessitate careful balancing with other interests.</a:t>
            </a:r>
          </a:p>
          <a:p>
            <a:r>
              <a:t>Effective exercise of these rights is crucial for maintaining trust in the digital ecosystem.</a:t>
            </a:r>
          </a:p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Responsibilities of Data Controllers and Processors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Key concepts include data protection by design and default, Data Protection Impact Assessments, and record-keeping obligations.</a:t>
            </a:r>
          </a:p>
          <a:p>
            <a:r>
              <a:t>Security measures and breach notification requirements are critical for safeguarding personal data.</a:t>
            </a:r>
          </a:p>
          <a:p>
            <a:r>
              <a:t>International data transfer obligations reflect the global nature of data flows.</a:t>
            </a:r>
          </a:p>
          <a:p>
            <a:r>
              <a:t>Joint controllership acknowledges complex relationships in modern data processing ecosystems.</a:t>
            </a:r>
          </a:p>
          <a:p>
            <a:r>
              <a:t>Data processors have specific obligations, including acting only on documented controller instructions.</a:t>
            </a:r>
          </a:p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International Data Transfers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adequacy decision mechanism allows free flow of data to jurisdictions with equivalent protection levels.</a:t>
            </a:r>
          </a:p>
          <a:p>
            <a:r>
              <a:t>Standard Contractual Clauses and Binding Corporate Rules provide legal bases for transfers in absence of adequacy decisions.</a:t>
            </a:r>
          </a:p>
          <a:p>
            <a:r>
              <a:t>The Schrems II decision significantly impacted this landscape, invalidating the EU-US Privacy Shield.</a:t>
            </a:r>
          </a:p>
          <a:p>
            <a:r>
              <a:t>Regional initiatives like the APEC Cross-Border Privacy Rules system offer alternative frameworks.</a:t>
            </a:r>
          </a:p>
          <a:p>
            <a:r>
              <a:t>Effective governance of international transfers requires balancing global data flow facilitation with fundamental rights protection.</a:t>
            </a:r>
          </a:p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Enforcement and Remedies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Supervisory authorities play a pivotal role, with extensive investigative and corrective powers.</a:t>
            </a:r>
          </a:p>
          <a:p>
            <a:r>
              <a:t>Notable enforcement actions demonstrate significant penalties for non-compliance.</a:t>
            </a:r>
          </a:p>
          <a:p>
            <a:r>
              <a:t>The right to compensation ensures data subjects can seek redress for damages.</a:t>
            </a:r>
          </a:p>
          <a:p>
            <a:r>
              <a:t>In cross-border cases, the lead supervisory authority mechanism aims to ensure consistent application of rules.</a:t>
            </a:r>
          </a:p>
          <a:p>
            <a:r>
              <a:t>The global trend in enforcement actions reflects increasing willingness to impose significant penalties.</a:t>
            </a:r>
          </a:p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Sector-Specific Regulations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Healthcare sector regulations like HIPAA in the US and GDPR provisions reflect the sensitivity of medical information.</a:t>
            </a:r>
          </a:p>
          <a:p>
            <a:r>
              <a:t>Financial data protection is governed by regulations such as GLBA and PSD2.</a:t>
            </a:r>
          </a:p>
          <a:p>
            <a:r>
              <a:t>Telecommunications data protection addresses challenges in electronic communications.</a:t>
            </a:r>
          </a:p>
          <a:p>
            <a:r>
              <a:t>Children's data protection has gained increased attention with regulations like COPPA and GDPR Article 8.</a:t>
            </a:r>
          </a:p>
          <a:p>
            <a:r>
              <a:t>Law enforcement and national security data protection aim to balance security needs with privacy rights.</a:t>
            </a:r>
          </a:p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The Evolving Landscape of Personal Data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t>The interplay between comprehensive laws and sector-specific regulations creates a multi-layered approach to safeguarding personal information.</a:t>
            </a:r>
          </a:p>
          <a:p>
            <a:r>
              <a:t>Ongoing challenges include balancing privacy rights with technological innovation and economic interests.</a:t>
            </a:r>
          </a:p>
          <a:p>
            <a:r>
              <a:t>Emerging technologies like AI, blockchain, and IoT continue to reshape the data landscape.</a:t>
            </a:r>
          </a:p>
          <a:p>
            <a:r>
              <a:t>A trend towards global convergence in data protection principles coexists with regional differences in approach.</a:t>
            </a:r>
          </a:p>
          <a:p>
            <a:r>
              <a:t>International cooperation is crucial in addressing cross-border issues and fostering a globally coherent approach to data governance.</a:t>
            </a:r>
          </a:p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Public Awareness and Future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Public awareness and education about data protection rights and responsibilities remain essential.</a:t>
            </a:r>
          </a:p>
          <a:p>
            <a:r>
              <a:t>The future of personal data protection will play a fundamental role in maintaining trust in the digital ecosystem.</a:t>
            </a:r>
          </a:p>
          <a:p>
            <a:r>
              <a:t>Ongoing dialogue between lawmakers, technologists, and civil society will shape the future of personal data protection.</a:t>
            </a:r>
          </a:p>
          <a:p>
            <a:r>
              <a:t>The challenge lies in creating flexible yet robust frameworks that can adapt to technological advancements.</a:t>
            </a:r>
          </a:p>
          <a:p>
            <a:r>
              <a:t>Consistent protection of fundamental rights across jurisdictions and sectors remains a key goal.</a:t>
            </a:r>
          </a:p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Personal data protection is a critical aspect of the modern digital landscape.</a:t>
            </a:r>
          </a:p>
          <a:p>
            <a:r>
              <a:t>It requires a delicate balance between individual privacy, technological innovation, and economic interests.</a:t>
            </a:r>
          </a:p>
          <a:p>
            <a:r>
              <a:t>The global trend towards comprehensive data protection laws coexists with sector-specific regulations.</a:t>
            </a:r>
          </a:p>
          <a:p>
            <a:r>
              <a:t>Effective enforcement, meaningful remedies, and international cooperation are crucial for ensuring compliance.</a:t>
            </a:r>
          </a:p>
          <a:p>
            <a:r>
              <a:t>The ongoing evolution of data protection principles and practices is essential in maintaining trust in the digital ecosystem.</a:t>
            </a:r>
          </a:p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Introduction to Personal Data 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t>Personal data security encompasses measures to protect individuals' information from unauthorized access, use, disclosure, disruption, modification, or destruction.</a:t>
            </a:r>
          </a:p>
          <a:p>
            <a:r>
              <a:t>The CIA triad (Confidentiality, Integrity, and Availability) conceptualizes the approach to data security.</a:t>
            </a:r>
          </a:p>
          <a:p>
            <a:r>
              <a:t>Data breaches' increasing frequency and severity underscore the importance of robust security measures.</a:t>
            </a:r>
          </a:p>
          <a:p>
            <a:r>
              <a:t>International standards like ISO/IEC 27001 and the NIST Cybersecurity Framework provide comprehensive guidelines for effective security measures.</a:t>
            </a:r>
          </a:p>
          <a:p>
            <a:r>
              <a:t>Legal frameworks impose specific obligations on organizations to implement appropriate technical and organizational measures.</a:t>
            </a:r>
          </a:p>
        </p:txBody>
      </p:sp>
    </p:spTree>
    <p:extLst>
      <p:ext uri="{BB962C8B-B14F-4D97-AF65-F5344CB8AC3E}">
        <p14:creationId xmlns:p14="http://schemas.microsoft.com/office/powerpoint/2010/main" val="40438145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Legal Landscape of Data 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GDPR mandates appropriate technical and organizational measures for data security, considering factors like state of the art and implementation costs.</a:t>
            </a:r>
          </a:p>
          <a:p>
            <a:r>
              <a:t>The CCPA imposes a 'reasonable security' standard in the US.</a:t>
            </a:r>
          </a:p>
          <a:p>
            <a:r>
              <a:t>The APEC Privacy Framework, adopted by 21 Asia-Pacific economies, emphasizes protecting personal information against risks.</a:t>
            </a:r>
          </a:p>
          <a:p>
            <a:r>
              <a:t>Sector-specific regulations, like HIPAA in healthcare, impose additional requirements.</a:t>
            </a:r>
          </a:p>
          <a:p>
            <a:r>
              <a:t>The concept of 'state of the art' security measures introduces a dynamic element to legal compliance.</a:t>
            </a:r>
          </a:p>
        </p:txBody>
      </p:sp>
    </p:spTree>
    <p:extLst>
      <p:ext uri="{BB962C8B-B14F-4D97-AF65-F5344CB8AC3E}">
        <p14:creationId xmlns:p14="http://schemas.microsoft.com/office/powerpoint/2010/main" val="2986606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Organizational Measures for Data 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Implementing an Information Security Management System (ISMS) provides a systematic approach to managing sensitive information.</a:t>
            </a:r>
          </a:p>
          <a:p>
            <a:r>
              <a:t>Key components include developing security policies, employee training, and implementing the principle of least privilege.</a:t>
            </a:r>
          </a:p>
          <a:p>
            <a:r>
              <a:t>Data Protection Impact Assessments (DPIAs) enable proactive vulnerability identification.</a:t>
            </a:r>
          </a:p>
          <a:p>
            <a:r>
              <a:t>The concept of privacy by design and default emphasizes integrating privacy considerations throughout system development and implementation.</a:t>
            </a:r>
          </a:p>
          <a:p>
            <a:r>
              <a:t>These measures collectively create a robust security posture and foster a culture of security.</a:t>
            </a:r>
          </a:p>
        </p:txBody>
      </p:sp>
    </p:spTree>
    <p:extLst>
      <p:ext uri="{BB962C8B-B14F-4D97-AF65-F5344CB8AC3E}">
        <p14:creationId xmlns:p14="http://schemas.microsoft.com/office/powerpoint/2010/main" val="23588549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Technical Measures for Data 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t>Encryption protects data at rest and in transit.</a:t>
            </a:r>
          </a:p>
          <a:p>
            <a:r>
              <a:t>Network security measures, including firewalls and intrusion detection systems, defend against external threats.</a:t>
            </a:r>
          </a:p>
          <a:p>
            <a:r>
              <a:t>Endpoint security solutions protect individual devices.</a:t>
            </a:r>
          </a:p>
          <a:p>
            <a:r>
              <a:t>Multi-factor authentication enhances access control.</a:t>
            </a:r>
          </a:p>
          <a:p>
            <a:r>
              <a:t>Emerging technologies like blockchain and homomorphic encryption offer promising avenues for enhancing data security.</a:t>
            </a:r>
          </a:p>
        </p:txBody>
      </p:sp>
    </p:spTree>
    <p:extLst>
      <p:ext uri="{BB962C8B-B14F-4D97-AF65-F5344CB8AC3E}">
        <p14:creationId xmlns:p14="http://schemas.microsoft.com/office/powerpoint/2010/main" val="28234597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Data Breach Response and Notification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GDPR mandates notification to authorities within 72 hours and to high-risk individuals without undue delay.</a:t>
            </a:r>
          </a:p>
          <a:p>
            <a:r>
              <a:t>US state laws govern breach notification, with California's SB-1386 as a pioneering example.</a:t>
            </a:r>
          </a:p>
          <a:p>
            <a:r>
              <a:t>An effective response plan includes incident detection, containment, investigation, stakeholder communication, and post-incident review.</a:t>
            </a:r>
          </a:p>
          <a:p>
            <a:r>
              <a:t>High-profile cases like Target and Marriott breaches demonstrate significant legal and reputational consequences.</a:t>
            </a:r>
          </a:p>
          <a:p>
            <a:r>
              <a:t>These procedures ensure organizations can respond effectively to security incidents while complying with legal obligations.</a:t>
            </a:r>
          </a:p>
        </p:txBody>
      </p:sp>
    </p:spTree>
    <p:extLst>
      <p:ext uri="{BB962C8B-B14F-4D97-AF65-F5344CB8AC3E}">
        <p14:creationId xmlns:p14="http://schemas.microsoft.com/office/powerpoint/2010/main" val="31020685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Risk Assessment and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ISO 31000 and the NIST Risk Management Framework provide structured approaches to identifying, analyzing, and evaluating security risks.</a:t>
            </a:r>
          </a:p>
          <a:p>
            <a:r>
              <a:t>Threat modeling enables systematic identification of potential threats.</a:t>
            </a:r>
          </a:p>
          <a:p>
            <a:r>
              <a:t>Vulnerability scanning and penetration testing identify weaknesses.</a:t>
            </a:r>
          </a:p>
          <a:p>
            <a:r>
              <a:t>The concept of residual risk acknowledges the impossibility of eliminating all risks, necessitating risk acceptance criteria.</a:t>
            </a:r>
          </a:p>
          <a:p>
            <a:r>
              <a:t>Legal implications of inadequate risk management are significant, as demonstrated by cases like the Equifax settlement.</a:t>
            </a:r>
          </a:p>
        </p:txBody>
      </p:sp>
    </p:spTree>
    <p:extLst>
      <p:ext uri="{BB962C8B-B14F-4D97-AF65-F5344CB8AC3E}">
        <p14:creationId xmlns:p14="http://schemas.microsoft.com/office/powerpoint/2010/main" val="15625679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Third-Party Risk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t>GDPR Article 28 imposes specific obligations on data processors and requires controllers to ensure processors' compliance.</a:t>
            </a:r>
          </a:p>
          <a:p>
            <a:r>
              <a:t>Supply chain security, addressed in NIST SP 800-161, emphasizes a comprehensive approach to managing risks throughout the ecosystem.</a:t>
            </a:r>
          </a:p>
          <a:p>
            <a:r>
              <a:t>Best practices include thorough security assessments, reviewing certifications, and incorporating robust security provisions in contracts.</a:t>
            </a:r>
          </a:p>
          <a:p>
            <a:r>
              <a:t>The shared responsibility model in cloud computing necessitates clear delineation of security responsibilities.</a:t>
            </a:r>
          </a:p>
          <a:p>
            <a:r>
              <a:t>High-profile incidents like the Target breach underscore the potential consequences of inadequate management.</a:t>
            </a:r>
          </a:p>
        </p:txBody>
      </p:sp>
    </p:spTree>
    <p:extLst>
      <p:ext uri="{BB962C8B-B14F-4D97-AF65-F5344CB8AC3E}">
        <p14:creationId xmlns:p14="http://schemas.microsoft.com/office/powerpoint/2010/main" val="10775390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International Data Security Standards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ISO/IEC 27001 offers a systematic approach to information security management.</a:t>
            </a:r>
          </a:p>
          <a:p>
            <a:r>
              <a:t>The NIST Cybersecurity Framework organizes activities into five core functions.</a:t>
            </a:r>
          </a:p>
          <a:p>
            <a:r>
              <a:t>Sector-specific standards like PCI DSS impose additional requirements.</a:t>
            </a:r>
          </a:p>
          <a:p>
            <a:r>
              <a:t>The EU Cybersecurity Act and ENISA promote harmonization across Europe.</a:t>
            </a:r>
          </a:p>
          <a:p>
            <a:r>
              <a:t>Adherence to recognized standards can provide legal protection, demonstrating due diligence.</a:t>
            </a:r>
          </a:p>
        </p:txBody>
      </p:sp>
    </p:spTree>
    <p:extLst>
      <p:ext uri="{BB962C8B-B14F-4D97-AF65-F5344CB8AC3E}">
        <p14:creationId xmlns:p14="http://schemas.microsoft.com/office/powerpoint/2010/main" val="7734987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Technological Advancements and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IoT devices introduce new attack vectors.</a:t>
            </a:r>
          </a:p>
          <a:p>
            <a:r>
              <a:t>AI and machine learning raise questions about data protection and bias.</a:t>
            </a:r>
          </a:p>
          <a:p>
            <a:r>
              <a:t>Blockchain offers promising applications in identity management and secure data sharing.</a:t>
            </a:r>
          </a:p>
          <a:p>
            <a:r>
              <a:t>Quantum computing spurs research into quantum-safe cryptography.</a:t>
            </a:r>
          </a:p>
          <a:p>
            <a:r>
              <a:t>Zero trust architecture represents a paradigm shift in network security.</a:t>
            </a:r>
          </a:p>
        </p:txBody>
      </p:sp>
    </p:spTree>
    <p:extLst>
      <p:ext uri="{BB962C8B-B14F-4D97-AF65-F5344CB8AC3E}">
        <p14:creationId xmlns:p14="http://schemas.microsoft.com/office/powerpoint/2010/main" val="36218535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Conclusion and Future Outlook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t>Protecting personal data in the digital age requires a holistic approach integrating legal compliance, organizational measures, and technical controls.</a:t>
            </a:r>
          </a:p>
          <a:p>
            <a:r>
              <a:t>Organizations must foster a security culture balancing robust protection with usability and efficiency.</a:t>
            </a:r>
          </a:p>
          <a:p>
            <a:r>
              <a:t>International cooperation is crucial for addressing global challenges.</a:t>
            </a:r>
          </a:p>
          <a:p>
            <a:r>
              <a:t>Privacy-enhancing technologies offer promising avenues for data protection.</a:t>
            </a:r>
          </a:p>
          <a:p>
            <a:r>
              <a:t>Robust data security measures become critical for maintaining trust, protecting privacy rights, and ensuring digital ecosystem resilience.</a:t>
            </a:r>
          </a:p>
        </p:txBody>
      </p:sp>
    </p:spTree>
    <p:extLst>
      <p:ext uri="{BB962C8B-B14F-4D97-AF65-F5344CB8AC3E}">
        <p14:creationId xmlns:p14="http://schemas.microsoft.com/office/powerpoint/2010/main" val="3055444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 to Data Subject Rights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Data subject rights have become fundamental in modern privacy legislation, reflecting individual autonomy in the digital age.</a:t>
            </a:r>
          </a:p>
          <a:p>
            <a:r>
              <a:t>These rights include access, rectification, erasure, and data portability.</a:t>
            </a:r>
          </a:p>
          <a:p>
            <a:r>
              <a:t>Exercising these rights faces challenges in the era of big data and ubiquitous data collection.</a:t>
            </a:r>
          </a:p>
          <a:p>
            <a:r>
              <a:t>The Article 29 Working Party has provided guidance on implementing these rights, emphasizing transparency and accessibility.</a:t>
            </a:r>
          </a:p>
          <a:p>
            <a:r>
              <a:t>These rights represent a shift in power dynamics between individuals and data processors.</a:t>
            </a:r>
          </a:p>
        </p:txBody>
      </p:sp>
    </p:spTree>
    <p:extLst>
      <p:ext uri="{BB962C8B-B14F-4D97-AF65-F5344CB8AC3E}">
        <p14:creationId xmlns:p14="http://schemas.microsoft.com/office/powerpoint/2010/main" val="22596499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Right to Information and Access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right to information and access enables individuals to understand and verify the lawfulness of personal data processing.</a:t>
            </a:r>
          </a:p>
          <a:p>
            <a:r>
              <a:t>GDPR Articles 13 and 14 require data controllers to provide comprehensive information about processing purposes, retention periods, and automated decision-making.</a:t>
            </a:r>
          </a:p>
          <a:p>
            <a:r>
              <a:t>The right of access allows individuals to obtain confirmation of data processing and receive copies of their data.</a:t>
            </a:r>
          </a:p>
          <a:p>
            <a:r>
              <a:t>Challenges include presenting technical information comprehensibly.</a:t>
            </a:r>
          </a:p>
          <a:p>
            <a:r>
              <a:t>The Nowak v Data Protection Commissioner case clarified the broad scope of personal data subject to access rights.</a:t>
            </a:r>
          </a:p>
        </p:txBody>
      </p:sp>
    </p:spTree>
    <p:extLst>
      <p:ext uri="{BB962C8B-B14F-4D97-AF65-F5344CB8AC3E}">
        <p14:creationId xmlns:p14="http://schemas.microsoft.com/office/powerpoint/2010/main" val="13256756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Rights to Rectification and Erasure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GDPR Article 16 allows correction of inaccurate data, which is challenging in big data environments.</a:t>
            </a:r>
          </a:p>
          <a:p>
            <a:r>
              <a:t>The 'right to be forgotten' (GDPR Article 17) allows data deletion under certain circumstances.</a:t>
            </a:r>
          </a:p>
          <a:p>
            <a:r>
              <a:t>Exceptions exist for legal obligations, public health interests, and archiving purposes.</a:t>
            </a:r>
          </a:p>
          <a:p>
            <a:r>
              <a:t>Implementation in distributed systems poses technical challenges.</a:t>
            </a:r>
          </a:p>
          <a:p>
            <a:r>
              <a:t>These rights highlight the tension between individual privacy interests and societal benefits of data retention and accessibility.</a:t>
            </a:r>
          </a:p>
        </p:txBody>
      </p:sp>
    </p:spTree>
    <p:extLst>
      <p:ext uri="{BB962C8B-B14F-4D97-AF65-F5344CB8AC3E}">
        <p14:creationId xmlns:p14="http://schemas.microsoft.com/office/powerpoint/2010/main" val="38400000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Right to Data Portability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right to data portability enhances individual control over personal data while promoting competition in the digital economy.</a:t>
            </a:r>
          </a:p>
          <a:p>
            <a:r>
              <a:t>It allows data subjects to receive their data in a structured, machine-readable format and transmit it to another controller.</a:t>
            </a:r>
          </a:p>
          <a:p>
            <a:r>
              <a:t>Technical challenges involve standardized formats and interoperable systems.</a:t>
            </a:r>
          </a:p>
          <a:p>
            <a:r>
              <a:t>Sector-specific initiatives like Open Banking demonstrate its transformative potential.</a:t>
            </a:r>
          </a:p>
          <a:p>
            <a:r>
              <a:t>Balancing this right against intellectual property rights and trade secrets is necessary.</a:t>
            </a:r>
          </a:p>
        </p:txBody>
      </p:sp>
    </p:spTree>
    <p:extLst>
      <p:ext uri="{BB962C8B-B14F-4D97-AF65-F5344CB8AC3E}">
        <p14:creationId xmlns:p14="http://schemas.microsoft.com/office/powerpoint/2010/main" val="5148076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Right Not to Be Subject to Automated Decision-Making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GDPR Article 22 prohibits solely automated decisions with significant effects, with certain exceptions.</a:t>
            </a:r>
          </a:p>
          <a:p>
            <a:r>
              <a:t>Challenges include defining 'solely automated' decisions and explaining AI-driven outcomes.</a:t>
            </a:r>
          </a:p>
          <a:p>
            <a:r>
              <a:t>Safeguards include the right to human intervention and contesting decisions.</a:t>
            </a:r>
          </a:p>
          <a:p>
            <a:r>
              <a:t>The intersection with anti-discrimination laws adds complexity.</a:t>
            </a:r>
          </a:p>
          <a:p>
            <a:r>
              <a:t>This right reflects growing awareness of AI's impact on individuals and the need for human oversight in significant decisions.</a:t>
            </a:r>
          </a:p>
        </p:txBody>
      </p:sp>
    </p:spTree>
    <p:extLst>
      <p:ext uri="{BB962C8B-B14F-4D97-AF65-F5344CB8AC3E}">
        <p14:creationId xmlns:p14="http://schemas.microsoft.com/office/powerpoint/2010/main" val="17967810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Rights to Object and Restrict 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GDPR Article 21 establishes the right to object to processing based on legitimate interests or public interest.</a:t>
            </a:r>
          </a:p>
          <a:p>
            <a:r>
              <a:t>Article 18 allows restricting processing in specific circumstances.</a:t>
            </a:r>
          </a:p>
          <a:p>
            <a:r>
              <a:t>The CCPA's opt-out rights enable California residents to prevent personal information sales.</a:t>
            </a:r>
          </a:p>
          <a:p>
            <a:r>
              <a:t>Implementing these rights in complex data ecosystems is challenging, requiring granular control over processing activities.</a:t>
            </a:r>
          </a:p>
          <a:p>
            <a:r>
              <a:t>The concept of 'compelling legitimate grounds' for continued processing introduces a case-by-case balancing test.</a:t>
            </a:r>
          </a:p>
        </p:txBody>
      </p:sp>
    </p:spTree>
    <p:extLst>
      <p:ext uri="{BB962C8B-B14F-4D97-AF65-F5344CB8AC3E}">
        <p14:creationId xmlns:p14="http://schemas.microsoft.com/office/powerpoint/2010/main" val="9746072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Responsibilities of Data Subjects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Data protection regulations implicitly establish responsibilities for individuals in managing their personal data.</a:t>
            </a:r>
          </a:p>
          <a:p>
            <a:r>
              <a:t>These include providing accurate information, informing controllers of changes, and exercising rights in good faith.</a:t>
            </a:r>
          </a:p>
          <a:p>
            <a:r>
              <a:t>Some jurisdictions recognize 'abusive' exercise of rights, allowing controllers to refuse or charge for unfounded requests.</a:t>
            </a:r>
          </a:p>
          <a:p>
            <a:r>
              <a:t>Balancing data subject rights with broader societal interests is necessary, especially in public health or law enforcement contexts.</a:t>
            </a:r>
          </a:p>
          <a:p>
            <a:r>
              <a:t>Data subjects' role in maintaining their own data security underscores the shared responsibility for data protection in the digital age.</a:t>
            </a:r>
          </a:p>
        </p:txBody>
      </p:sp>
    </p:spTree>
    <p:extLst>
      <p:ext uri="{BB962C8B-B14F-4D97-AF65-F5344CB8AC3E}">
        <p14:creationId xmlns:p14="http://schemas.microsoft.com/office/powerpoint/2010/main" val="18165794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Challenges in Exercising Data Subject Rights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Robust identity verification is crucial to prevent unauthorized access.</a:t>
            </a:r>
          </a:p>
          <a:p>
            <a:r>
              <a:t>Online portals and tools can streamline rights exercise, but fragmented data across platforms complicates comprehensive implementation.</a:t>
            </a:r>
          </a:p>
          <a:p>
            <a:r>
              <a:t>Data protection authorities provide guidance and intervene in disputes.</a:t>
            </a:r>
          </a:p>
          <a:p>
            <a:r>
              <a:t>Privacy by design principles emphasize integrating data protection into system development.</a:t>
            </a:r>
          </a:p>
          <a:p>
            <a:r>
              <a:t>Privacy-enhancing technologies like personal information management systems offer promising avenues for empowerment.</a:t>
            </a:r>
          </a:p>
        </p:txBody>
      </p:sp>
    </p:spTree>
    <p:extLst>
      <p:ext uri="{BB962C8B-B14F-4D97-AF65-F5344CB8AC3E}">
        <p14:creationId xmlns:p14="http://schemas.microsoft.com/office/powerpoint/2010/main" val="2027517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Limitations and Exemptions to Data Subject Rights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GDPR Article 23 allows restrictions necessary for national security, defense, or public interest.</a:t>
            </a:r>
          </a:p>
          <a:p>
            <a:r>
              <a:t>The CCPA includes exemptions for legal compliance and certain business transactions.</a:t>
            </a:r>
          </a:p>
          <a:p>
            <a:r>
              <a:t>Controllers can refuse 'manifestly unfounded or excessive' requests.</a:t>
            </a:r>
          </a:p>
          <a:p>
            <a:r>
              <a:t>Balancing these rights with other fundamental rights, like freedom of expression, requires careful consideration.</a:t>
            </a:r>
          </a:p>
          <a:p>
            <a:r>
              <a:t>The concept of 'disproportionate effort' acknowledges practical limitations for controllers.</a:t>
            </a:r>
          </a:p>
        </p:txBody>
      </p:sp>
    </p:spTree>
    <p:extLst>
      <p:ext uri="{BB962C8B-B14F-4D97-AF65-F5344CB8AC3E}">
        <p14:creationId xmlns:p14="http://schemas.microsoft.com/office/powerpoint/2010/main" val="24940696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Conclusion and Future Outlook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t>The rights and obligations of data subjects in the digital environment are critical for empowering individuals and ensuring responsible data processing.</a:t>
            </a:r>
          </a:p>
          <a:p>
            <a:r>
              <a:t>Implementation faces challenges in complex digital ecosystems, requiring ongoing innovation in legal frameworks and technology.</a:t>
            </a:r>
          </a:p>
          <a:p>
            <a:r>
              <a:t>Data protection authorities play a crucial role in enforcement and promotion.</a:t>
            </a:r>
          </a:p>
          <a:p>
            <a:r>
              <a:t>Privacy by design principles offer a promising approach to embedding data protection into systems and processes.</a:t>
            </a:r>
          </a:p>
          <a:p>
            <a:r>
              <a:t>Realizing a fair digital ecosystem depends on empowering responsible data subjects, supported by robust legal frameworks, innovative technologies, and a shared commitment to privacy principles.</a:t>
            </a:r>
          </a:p>
        </p:txBody>
      </p:sp>
    </p:spTree>
    <p:extLst>
      <p:ext uri="{BB962C8B-B14F-4D97-AF65-F5344CB8AC3E}">
        <p14:creationId xmlns:p14="http://schemas.microsoft.com/office/powerpoint/2010/main" val="8026135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Introduction to Cross-border Data Transfers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Cross-border data transfers are crucial for the global digital economy, facilitating international trade and innovation.</a:t>
            </a:r>
          </a:p>
          <a:p>
            <a:r>
              <a:t>The legal landscape has evolved significantly since the 1980 OECD Guidelines, reflecting privacy as a fundamental right.</a:t>
            </a:r>
          </a:p>
          <a:p>
            <a:r>
              <a:t>The EU's approach, particularly the GDPR, has greatly influenced global standards.</a:t>
            </a:r>
          </a:p>
          <a:p>
            <a:r>
              <a:t>Regional initiatives like the APEC CBPR system offer alternative mechanisms for responsible data flows.</a:t>
            </a:r>
          </a:p>
          <a:p>
            <a:r>
              <a:t>Balancing the need for data transfers with individual privacy rights remains a key challenge in the interconnected digital world.</a:t>
            </a:r>
          </a:p>
        </p:txBody>
      </p:sp>
    </p:spTree>
    <p:extLst>
      <p:ext uri="{BB962C8B-B14F-4D97-AF65-F5344CB8AC3E}">
        <p14:creationId xmlns:p14="http://schemas.microsoft.com/office/powerpoint/2010/main" val="22724845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Legal Frameworks for Cross-border Data Transfers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Legal frameworks vary widely, from comprehensive regulations to sector-specific rules and regional agreements.</a:t>
            </a:r>
          </a:p>
          <a:p>
            <a:r>
              <a:t>The GDPR establishes a tiered system prioritizing adequacy decisions, appropriate safeguards, and specific derogations.</a:t>
            </a:r>
          </a:p>
          <a:p>
            <a:r>
              <a:t>The APEC CBPR system offers a flexible, accountability-based approach.</a:t>
            </a:r>
          </a:p>
          <a:p>
            <a:r>
              <a:t>National laws, such as China's Cybersecurity Law and Brazil's LGPD, introduce significant provisions.</a:t>
            </a:r>
          </a:p>
          <a:p>
            <a:r>
              <a:t>Bilateral and multilateral agreements further complicate the landscape, as seen with the invalidated EU-US Privacy Shield.</a:t>
            </a:r>
          </a:p>
        </p:txBody>
      </p:sp>
    </p:spTree>
    <p:extLst>
      <p:ext uri="{BB962C8B-B14F-4D97-AF65-F5344CB8AC3E}">
        <p14:creationId xmlns:p14="http://schemas.microsoft.com/office/powerpoint/2010/main" val="14837049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Adequacy Decisions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Adequacy decisions, as outlined in GDPR Article 45, are central to the EU's approach to cross-border data transfers.</a:t>
            </a:r>
          </a:p>
          <a:p>
            <a:r>
              <a:t>The assessment criteria are comprehensive, covering factors like rule of law, human rights, legislation, data subject rights, and independent supervision.</a:t>
            </a:r>
          </a:p>
          <a:p>
            <a:r>
              <a:t>Several jurisdictions have been recognized as adequate, including Japan, South Korea, and post-Brexit UK.</a:t>
            </a:r>
          </a:p>
          <a:p>
            <a:r>
              <a:t>The Schrems II judgment invalidated the EU-US Privacy Shield, highlighting the precarious nature of adequacy decisions.</a:t>
            </a:r>
          </a:p>
          <a:p>
            <a:r>
              <a:t>This led to recommendations on supplementary measures for data transfers, emphasizing the need for ongoing assessment.</a:t>
            </a:r>
          </a:p>
        </p:txBody>
      </p:sp>
    </p:spTree>
    <p:extLst>
      <p:ext uri="{BB962C8B-B14F-4D97-AF65-F5344CB8AC3E}">
        <p14:creationId xmlns:p14="http://schemas.microsoft.com/office/powerpoint/2010/main" val="17273141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Appropriate Safeguards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t>When adequacy decisions are unavailable, organizations rely on appropriate safeguards for legitimate cross-border data transfers.</a:t>
            </a:r>
          </a:p>
          <a:p>
            <a:r>
              <a:t>GDPR Article 46 outlines these, including Standard Contractual Clauses (SCCs), Binding Corporate Rules (BCRs), approved codes of conduct, and certification mechanisms.</a:t>
            </a:r>
          </a:p>
          <a:p>
            <a:r>
              <a:t>The Schrems II decision has complicated implementation, requiring supplementary measures to address potential deficiencies in third-country legal protections.</a:t>
            </a:r>
          </a:p>
          <a:p>
            <a:r>
              <a:t>Practical implementation often requires thorough Data Protection Impact Assessments to evaluate risks and mitigation measures' effectiveness.</a:t>
            </a:r>
          </a:p>
          <a:p>
            <a:r>
              <a:t>This complex landscape necessitates a careful, multi-faceted approach to ensure compliance and effective data protection in cross-border transfers.</a:t>
            </a:r>
          </a:p>
        </p:txBody>
      </p:sp>
    </p:spTree>
    <p:extLst>
      <p:ext uri="{BB962C8B-B14F-4D97-AF65-F5344CB8AC3E}">
        <p14:creationId xmlns:p14="http://schemas.microsoft.com/office/powerpoint/2010/main" val="29796667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Derogations for Specific Situations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GDPR Article 49 provides derogations for specific situations where adequacy decisions or appropriate safeguards are absent.</a:t>
            </a:r>
          </a:p>
          <a:p>
            <a:r>
              <a:t>These are interpreted restrictively for occasional, non-repetitive transfers.</a:t>
            </a:r>
          </a:p>
          <a:p>
            <a:r>
              <a:t>Derogations include explicit consent, contract necessity, public interest, legal claims, vital interests, and public register transfers.</a:t>
            </a:r>
          </a:p>
          <a:p>
            <a:r>
              <a:t>A last resort is transfers based on 'compelling legitimate interests' of the controller, subject to strict conditions.</a:t>
            </a:r>
          </a:p>
          <a:p>
            <a:r>
              <a:t>This framework provides flexibility for essential transfers while maintaining high standards of data protection.</a:t>
            </a:r>
          </a:p>
        </p:txBody>
      </p:sp>
    </p:spTree>
    <p:extLst>
      <p:ext uri="{BB962C8B-B14F-4D97-AF65-F5344CB8AC3E}">
        <p14:creationId xmlns:p14="http://schemas.microsoft.com/office/powerpoint/2010/main" val="5542668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Data Localization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t>Data localization requirements have emerged as a significant factor in cross-border data transfers, often conflicting with free data flow principles.</a:t>
            </a:r>
          </a:p>
          <a:p>
            <a:r>
              <a:t>Countries like Russia, China, and India have implemented or proposed strict localization measures for certain data categories.</a:t>
            </a:r>
          </a:p>
          <a:p>
            <a:r>
              <a:t>The economic impact of data localization is debated, with studies suggesting negative effects on GDP and investments.</a:t>
            </a:r>
          </a:p>
          <a:p>
            <a:r>
              <a:t>These requirements often conflict with international trade agreements promoting free data flows.</a:t>
            </a:r>
          </a:p>
          <a:p>
            <a:r>
              <a:t>The concept of 'data sovereignty' underpins many localization efforts, reflecting concerns about national security, law enforcement access, and economic competitiveness.</a:t>
            </a:r>
          </a:p>
        </p:txBody>
      </p:sp>
    </p:spTree>
    <p:extLst>
      <p:ext uri="{BB962C8B-B14F-4D97-AF65-F5344CB8AC3E}">
        <p14:creationId xmlns:p14="http://schemas.microsoft.com/office/powerpoint/2010/main" val="4016042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International Data Transfer Agreements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International data transfer agreements facilitate cross-border flows while ensuring data protection.</a:t>
            </a:r>
          </a:p>
          <a:p>
            <a:r>
              <a:t>The invalidation of the EU-US Privacy Shield highlighted challenges in reconciling different approaches to data protection and surveillance.</a:t>
            </a:r>
          </a:p>
          <a:p>
            <a:r>
              <a:t>Regional frameworks like the APEC CBPR system and ASEAN Model Contractual Clauses promote harmonized data protection practices.</a:t>
            </a:r>
          </a:p>
          <a:p>
            <a:r>
              <a:t>Bilateral agreements, such as the Japan-UK data transfer deal, demonstrate potential for tailored arrangements.</a:t>
            </a:r>
          </a:p>
          <a:p>
            <a:r>
              <a:t>These agreements play a crucial role in balancing data protection with the needs of the global digital economy.</a:t>
            </a:r>
          </a:p>
        </p:txBody>
      </p:sp>
    </p:spTree>
    <p:extLst>
      <p:ext uri="{BB962C8B-B14F-4D97-AF65-F5344CB8AC3E}">
        <p14:creationId xmlns:p14="http://schemas.microsoft.com/office/powerpoint/2010/main" val="10742639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Enforcement of Cross-border Transfer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GDPR empowers authorities to impose substantial fines for violations of cross-border transfer rules.</a:t>
            </a:r>
          </a:p>
          <a:p>
            <a:r>
              <a:t>Supervisory authorities play a crucial role in monitoring and investigating.</a:t>
            </a:r>
          </a:p>
          <a:p>
            <a:r>
              <a:t>Enforcing rules against entities without EU presence poses challenges, often requiring international cooperation.</a:t>
            </a:r>
          </a:p>
          <a:p>
            <a:r>
              <a:t>Extraterritorial jurisdiction extends EU law's reach, though practical enforcement remains complex.</a:t>
            </a:r>
          </a:p>
          <a:p>
            <a:r>
              <a:t>Beyond formal penalties, organizations face reputational risks for non-compliance.</a:t>
            </a:r>
          </a:p>
        </p:txBody>
      </p:sp>
    </p:spTree>
    <p:extLst>
      <p:ext uri="{BB962C8B-B14F-4D97-AF65-F5344CB8AC3E}">
        <p14:creationId xmlns:p14="http://schemas.microsoft.com/office/powerpoint/2010/main" val="20206385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Technical and Organizational Measures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t>Key measures include state-of-the-art encryption, VPNs, pseudonymization, robust access controls, and data minimization strategies.</a:t>
            </a:r>
          </a:p>
          <a:p>
            <a:r>
              <a:t>Secure file transfer protocols, regular security audits, and employee training programs are vital.</a:t>
            </a:r>
          </a:p>
          <a:p>
            <a:r>
              <a:t>Implementation should be guided by comprehensive risk assessments, considering specific threats and vulnerabilities of each transfer scenario.</a:t>
            </a:r>
          </a:p>
          <a:p>
            <a:r>
              <a:t>These measures are essential for mitigating risks associated with international data flows and ensuring compliance with regulatory requirements.</a:t>
            </a:r>
          </a:p>
          <a:p>
            <a:r>
              <a:t>The evolving nature of cyber threats necessitates ongoing adaptation and improvement of these technical and organizational safeguards.</a:t>
            </a:r>
          </a:p>
        </p:txBody>
      </p:sp>
    </p:spTree>
    <p:extLst>
      <p:ext uri="{BB962C8B-B14F-4D97-AF65-F5344CB8AC3E}">
        <p14:creationId xmlns:p14="http://schemas.microsoft.com/office/powerpoint/2010/main" val="10936396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Conclusion and Future Outlook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t>The landscape of cross-border data transfers presents complex legal, technical, and organizational challenges.</a:t>
            </a:r>
          </a:p>
          <a:p>
            <a:r>
              <a:t>Balancing data protection with free information flow remains central, reflecting the need to safeguard privacy while enabling the data-driven global economy.</a:t>
            </a:r>
          </a:p>
          <a:p>
            <a:r>
              <a:t>Data localization trends pose challenges to global business operations.</a:t>
            </a:r>
          </a:p>
          <a:p>
            <a:r>
              <a:t>Achieving balance between robust protection and necessary data flows requires ongoing dialogue, international cooperation, and innovative privacy-enhancing technologies.</a:t>
            </a:r>
          </a:p>
          <a:p>
            <a:r>
              <a:t>The governance of cross-border data transfers remains pivotal in shaping the future global information society, demanding adaptive and nuanced approaches to address emerging challenges.</a:t>
            </a:r>
          </a:p>
        </p:txBody>
      </p:sp>
    </p:spTree>
    <p:extLst>
      <p:ext uri="{BB962C8B-B14F-4D97-AF65-F5344CB8AC3E}">
        <p14:creationId xmlns:p14="http://schemas.microsoft.com/office/powerpoint/2010/main" val="13059316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Introduction to Liability in Data Protection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Liability in data protection law encompasses administrative, civil, and criminal consequences for violations.</a:t>
            </a:r>
          </a:p>
          <a:p>
            <a:r>
              <a:t>There is a trend towards stricter penalties, reflecting the increasing value of personal data and recognition of privacy as a fundamental right.</a:t>
            </a:r>
          </a:p>
          <a:p>
            <a:r>
              <a:t>The OECD report highlights diverse approaches to liability across jurisdictions.</a:t>
            </a:r>
          </a:p>
          <a:p>
            <a:r>
              <a:t>The liability framework serves as both a deterrent and a mechanism for redress.</a:t>
            </a:r>
          </a:p>
          <a:p>
            <a:r>
              <a:t>This complex framework adapts to the evolving digital environment and its associated privacy challenges.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12065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GDPR's Administrative Liability Framework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GDPR introduces a two-tiered system of fines, with maximum penalties of €20 million or 4% of global annual turnover.</a:t>
            </a:r>
          </a:p>
          <a:p>
            <a:r>
              <a:t>Article 83(2) outlines factors for imposing fines, including the nature, gravity, and duration of infringements.</a:t>
            </a:r>
          </a:p>
          <a:p>
            <a:r>
              <a:t>High-profile cases demonstrate the application of these fines, such as the €50 million fine imposed on Google by CNIL.</a:t>
            </a:r>
          </a:p>
          <a:p>
            <a:r>
              <a:t>The European Data Protection Board emphasizes effectiveness, proportionality, and dissuasiveness in applying fines.</a:t>
            </a:r>
          </a:p>
          <a:p>
            <a:r>
              <a:t>Enforcing fines against entities without EU presence poses challenges, highlighting the need for international cooperation.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58446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Civil Liability and Compensation Rights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GDPR Article 82 allows data subjects to seek compensation for material or non-material damage resulting from GDPR infringements.</a:t>
            </a:r>
          </a:p>
          <a:p>
            <a:r>
              <a:t>The provision recognizes intangible harm from privacy violations and delineates liability between controllers and processors.</a:t>
            </a:r>
          </a:p>
          <a:p>
            <a:r>
              <a:t>The GDPR introduces collective redress, allowing representative actions for large-scale breaches.</a:t>
            </a:r>
          </a:p>
          <a:p>
            <a:r>
              <a:t>Cyber insurance has emerged to cover data protection liabilities.</a:t>
            </a:r>
          </a:p>
          <a:p>
            <a:r>
              <a:t>The intersection of data protection liability with tort law presents complex legal questions in various jurisdictions.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775828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Criminal Liability for Data Protection Violations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GDPR Article 84 mandates Member States to establish rules on penalties, including criminal ones for serious violations.</a:t>
            </a:r>
          </a:p>
          <a:p>
            <a:r>
              <a:t>Implementation varies across jurisdictions, with examples in the UK, France, and Germany.</a:t>
            </a:r>
          </a:p>
          <a:p>
            <a:r>
              <a:t>The US CCPA also includes provisions for criminal penalties in specific cases.</a:t>
            </a:r>
          </a:p>
          <a:p>
            <a:r>
              <a:t>Challenges in prosecuting criminal cases include establishing intent and requiring specialized knowledge from law enforcement.</a:t>
            </a:r>
          </a:p>
          <a:p>
            <a:r>
              <a:t>The deterrent effect of criminal sanctions remains debated in shaping corporate behavior.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48721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Corporate Liability in Data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GDPR Article 24 mandates controllers to implement appropriate measures ensuring compliance, underpinned by the accountability principle.</a:t>
            </a:r>
          </a:p>
          <a:p>
            <a:r>
              <a:t>Data Protection Officers play a key role in mitigating liability risks.</a:t>
            </a:r>
          </a:p>
          <a:p>
            <a:r>
              <a:t>Vicarious liability extends corporate responsibility to employee actions, emphasizing the importance of comprehensive training.</a:t>
            </a:r>
          </a:p>
          <a:p>
            <a:r>
              <a:t>Documented compliance programs are crucial in mitigating liability and are often considered by regulators when assessing penalties.</a:t>
            </a:r>
          </a:p>
          <a:p>
            <a:r>
              <a:t>The intersection with corporate governance principles highlights the need for board-level engagement in data protection.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294911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Liability Challenges in International Data Transfers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GDPR Chapter V establishes a framework for international data transfers, with complex liability allocation exemplified in Standard Contractual Clauses.</a:t>
            </a:r>
          </a:p>
          <a:p>
            <a:r>
              <a:t>The Schrems II judgment significantly impacted this landscape, requiring case-by-case assessments of third-country standards.</a:t>
            </a:r>
          </a:p>
          <a:p>
            <a:r>
              <a:t>Joint liability in international data sharing adds complexity, especially across jurisdictions.</a:t>
            </a:r>
          </a:p>
          <a:p>
            <a:r>
              <a:t>Binding Corporate Rules offer a mechanism for managing intra-group liability in multinationals.</a:t>
            </a:r>
          </a:p>
          <a:p>
            <a:r>
              <a:t>Enforcing liability across jurisdictions remains challenging, often requiring cooperation between national authorities.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473980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Sector-Specific Liability Regimes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In the US, HIPAA establishes a framework for protecting health information, with civil and criminal penalties for violations.</a:t>
            </a:r>
          </a:p>
          <a:p>
            <a:r>
              <a:t>The financial sector's Gramm-Leach-Bliley Act imposes specific obligations on financial institutions.</a:t>
            </a:r>
          </a:p>
          <a:p>
            <a:r>
              <a:t>COPPA establishes a distinct regime for children's data violations.</a:t>
            </a:r>
          </a:p>
          <a:p>
            <a:r>
              <a:t>The PCI DSS, while not law, imposes contractual liabilities for payment card data handling.</a:t>
            </a:r>
          </a:p>
          <a:p>
            <a:r>
              <a:t>Organizations operating across multiple industries must carefully navigate these varied requirements.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762478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Defenses and Mitigating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GDPR Article 83(2) introduces 'all due care' as a mitigating factor in liability assessment.</a:t>
            </a:r>
          </a:p>
          <a:p>
            <a:r>
              <a:t>Robust compliance programs and demonstrable accountability can significantly influence liability assessments.</a:t>
            </a:r>
          </a:p>
          <a:p>
            <a:r>
              <a:t>Prompt breach notification and effective incident response can mitigate potential liability.</a:t>
            </a:r>
          </a:p>
          <a:p>
            <a:r>
              <a:t>Privacy by design serves as both a legal obligation and potential defense.</a:t>
            </a:r>
          </a:p>
          <a:p>
            <a:r>
              <a:t>Adherence to industry standards can provide evidence of due diligence in data protection practices.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88499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Challenges in Cross-Jurisdictional Enforcement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European Data Protection Board ensures consistent GDPR application across EU states.</a:t>
            </a:r>
          </a:p>
          <a:p>
            <a:r>
              <a:t>The 'one-stop-shop' mechanism aims to streamline cross-border enforcement, though implementation faces challenges.</a:t>
            </a:r>
          </a:p>
          <a:p>
            <a:r>
              <a:t>International cooperation initiatives like GPEN facilitate information sharing among authorities.</a:t>
            </a:r>
          </a:p>
          <a:p>
            <a:r>
              <a:t>Quantifying damages, especially for non-material harm, remains complex in data protection cases.</a:t>
            </a:r>
          </a:p>
          <a:p>
            <a:r>
              <a:t>Collecting fines from entities without local presence poses practical challenges in enforcement.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018214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The Evolving Landscape of Data Protection Liability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liability landscape reflects the complex interplay of legal, technological, and societal factors in the digital age.</a:t>
            </a:r>
          </a:p>
          <a:p>
            <a:r>
              <a:t>The trend towards stricter penalties signals growing recognition of data protection's importance.</a:t>
            </a:r>
          </a:p>
          <a:p>
            <a:r>
              <a:t>Case law plays a crucial role in shaping liability interpretation in data protection.</a:t>
            </a:r>
          </a:p>
          <a:p>
            <a:r>
              <a:t>Well-designed liability regimes are critical for maintaining trust, protecting rights, and fostering responsible innovation.</a:t>
            </a:r>
          </a:p>
          <a:p>
            <a:r>
              <a:t>The ultimate goal is promoting compliance and respect for privacy, ensuring digital innovation benefits occur within a framework protecting individual rights and societal values.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2140254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D15AB018-D58A-4CE0-8653-F4DCC564191F}"/>
              </a:ext>
            </a:extLst>
          </p:cNvPr>
          <p:cNvGraphicFramePr/>
          <p:nvPr/>
        </p:nvGraphicFramePr>
        <p:xfrm>
          <a:off x="1030287" y="511106"/>
          <a:ext cx="10131425" cy="880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0066F7-5315-42F5-8E92-0EA5CC0B72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6074" y="1879534"/>
            <a:ext cx="3950268" cy="39502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: скругленные углы 4">
            <a:extLst>
              <a:ext uri="{FF2B5EF4-FFF2-40B4-BE49-F238E27FC236}">
                <a16:creationId xmlns:a16="http://schemas.microsoft.com/office/drawing/2014/main" id="{5D842802-8310-426E-A620-BAD20A0DFD3C}"/>
              </a:ext>
            </a:extLst>
          </p:cNvPr>
          <p:cNvSpPr txBox="1"/>
          <p:nvPr/>
        </p:nvSpPr>
        <p:spPr>
          <a:xfrm>
            <a:off x="219076" y="4991291"/>
            <a:ext cx="7114972" cy="808138"/>
          </a:xfrm>
          <a:prstGeom prst="roundRect">
            <a:avLst/>
          </a:prstGeom>
          <a:solidFill>
            <a:prstClr val="white">
              <a:hueOff val="0"/>
              <a:satOff val="0"/>
              <a:lumOff val="0"/>
              <a:alphaOff val="0"/>
            </a:prstClr>
          </a:solidFill>
          <a:ln>
            <a:noFill/>
          </a:ln>
          <a:effectLst/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txBody>
          <a:bodyPr spcFirstLastPara="0" vert="horz" wrap="square" lIns="137160" tIns="137160" rIns="137160" bIns="137160" numCol="1" spcCol="1270" anchor="ctr" anchorCtr="0">
            <a:noAutofit/>
          </a:bodyPr>
          <a:lstStyle>
            <a:lvl1pPr algn="ctr">
              <a:defRPr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2800"/>
              <a:t>WWW.GULYAMOV.ORG</a:t>
            </a:r>
            <a:endParaRPr lang="ru-RU" sz="28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EE84B58-C3B1-4845-B96E-F65BFFE4DE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112" y="2193126"/>
            <a:ext cx="2247966" cy="224796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57DF15E8-E123-495C-8D4A-4445C1535E3D}"/>
              </a:ext>
            </a:extLst>
          </p:cNvPr>
          <p:cNvSpPr/>
          <p:nvPr/>
        </p:nvSpPr>
        <p:spPr>
          <a:xfrm>
            <a:off x="1642895" y="2193126"/>
            <a:ext cx="2247967" cy="2247966"/>
          </a:xfrm>
          <a:prstGeom prst="ellipse">
            <a:avLst/>
          </a:prstGeom>
          <a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3000" r="-23000"/>
            </a:stretch>
          </a:blipFill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201975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4171</Words>
  <Application>Microsoft Office PowerPoint</Application>
  <PresentationFormat>Широкоэкранный</PresentationFormat>
  <Paragraphs>302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5" baseType="lpstr">
      <vt:lpstr>Arial</vt:lpstr>
      <vt:lpstr>Calibri</vt:lpstr>
      <vt:lpstr>Office Theme</vt:lpstr>
      <vt:lpstr>Презентация PowerPoint</vt:lpstr>
      <vt:lpstr>Foundations and Principles of Personal Data Protection</vt:lpstr>
      <vt:lpstr>Data Protection Principles</vt:lpstr>
      <vt:lpstr>Data Subject Rights</vt:lpstr>
      <vt:lpstr>Responsibilities of Data Controllers and Processors</vt:lpstr>
      <vt:lpstr>International Data Transfers</vt:lpstr>
      <vt:lpstr>Enforcement and Remedies</vt:lpstr>
      <vt:lpstr>Sector-Specific Regulations</vt:lpstr>
      <vt:lpstr>The Evolving Landscape of Personal Data Protection</vt:lpstr>
      <vt:lpstr>Public Awareness and Future Challenges</vt:lpstr>
      <vt:lpstr>Conclusion</vt:lpstr>
      <vt:lpstr>Introduction to Personal Data Security</vt:lpstr>
      <vt:lpstr>Legal Landscape of Data Security</vt:lpstr>
      <vt:lpstr>Organizational Measures for Data Security</vt:lpstr>
      <vt:lpstr>Technical Measures for Data Security</vt:lpstr>
      <vt:lpstr>Data Breach Response and Notification</vt:lpstr>
      <vt:lpstr>Risk Assessment and Management</vt:lpstr>
      <vt:lpstr>Third-Party Risk Management</vt:lpstr>
      <vt:lpstr>International Data Security Standards</vt:lpstr>
      <vt:lpstr>Technological Advancements and Challenges</vt:lpstr>
      <vt:lpstr>Conclusion and Future Outlook</vt:lpstr>
      <vt:lpstr>Introduction to Data Subject Rights</vt:lpstr>
      <vt:lpstr>Right to Information and Access</vt:lpstr>
      <vt:lpstr>Rights to Rectification and Erasure</vt:lpstr>
      <vt:lpstr>Right to Data Portability</vt:lpstr>
      <vt:lpstr>Right Not to Be Subject to Automated Decision-Making</vt:lpstr>
      <vt:lpstr>Rights to Object and Restrict Processing</vt:lpstr>
      <vt:lpstr>Responsibilities of Data Subjects</vt:lpstr>
      <vt:lpstr>Challenges in Exercising Data Subject Rights</vt:lpstr>
      <vt:lpstr>Limitations and Exemptions to Data Subject Rights</vt:lpstr>
      <vt:lpstr>Conclusion and Future Outlook</vt:lpstr>
      <vt:lpstr>Introduction to Cross-border Data Transfers</vt:lpstr>
      <vt:lpstr>Legal Frameworks for Cross-border Data Transfers</vt:lpstr>
      <vt:lpstr>Adequacy Decisions</vt:lpstr>
      <vt:lpstr>Appropriate Safeguards</vt:lpstr>
      <vt:lpstr>Derogations for Specific Situations</vt:lpstr>
      <vt:lpstr>Data Localization Requirements</vt:lpstr>
      <vt:lpstr>International Data Transfer Agreements</vt:lpstr>
      <vt:lpstr>Enforcement of Cross-border Transfer Rules</vt:lpstr>
      <vt:lpstr>Technical and Organizational Measures</vt:lpstr>
      <vt:lpstr>Conclusion and Future Outlook</vt:lpstr>
      <vt:lpstr>Introduction to Liability in Data Protection Law</vt:lpstr>
      <vt:lpstr>GDPR's Administrative Liability Framework</vt:lpstr>
      <vt:lpstr>Civil Liability and Compensation Rights</vt:lpstr>
      <vt:lpstr>Criminal Liability for Data Protection Violations</vt:lpstr>
      <vt:lpstr>Corporate Liability in Data Protection</vt:lpstr>
      <vt:lpstr>Liability Challenges in International Data Transfers</vt:lpstr>
      <vt:lpstr>Sector-Specific Liability Regimes</vt:lpstr>
      <vt:lpstr>Defenses and Mitigating Factors</vt:lpstr>
      <vt:lpstr>Challenges in Cross-Jurisdictional Enforcement</vt:lpstr>
      <vt:lpstr>The Evolving Landscape of Data Protection Liability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Foundations and Principles of Personal Data Protection</dc:title>
  <dc:subject/>
  <dc:creator/>
  <cp:keywords/>
  <dc:description>generated using python-pptx</dc:description>
  <cp:lastModifiedBy>User</cp:lastModifiedBy>
  <cp:revision>7</cp:revision>
  <dcterms:created xsi:type="dcterms:W3CDTF">2013-01-27T09:14:16Z</dcterms:created>
  <dcterms:modified xsi:type="dcterms:W3CDTF">2024-09-09T18:47:52Z</dcterms:modified>
  <cp:category/>
</cp:coreProperties>
</file>