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9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61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9"/>
          </a:xfrm>
        </p:spPr>
      </p:pic>
    </p:spTree>
    <p:extLst>
      <p:ext uri="{BB962C8B-B14F-4D97-AF65-F5344CB8AC3E}">
        <p14:creationId xmlns:p14="http://schemas.microsoft.com/office/powerpoint/2010/main" val="147277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Digital Twins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twins are virtual representations of real-world entities or systems, synchronized at specified frequencies.</a:t>
            </a:r>
          </a:p>
          <a:p>
            <a:r>
              <a:t>Core components of digital twins include the physical entity, virtual model, and bidirectional data connection.</a:t>
            </a:r>
          </a:p>
          <a:p>
            <a:r>
              <a:t>Digital twins play a pivotal role in Industry 4.0, revolutionizing production systems and decision-making.</a:t>
            </a:r>
          </a:p>
          <a:p>
            <a:r>
              <a:t>Implementation of digital twins poses technical and legal challenges, particularly in security and data protection.</a:t>
            </a:r>
          </a:p>
          <a:p>
            <a:r>
              <a:t>Key aspects include defining digital twins, understanding their components and applications, and recognizing their potential impact across industries.</a:t>
            </a:r>
          </a:p>
        </p:txBody>
      </p:sp>
    </p:spTree>
    <p:extLst>
      <p:ext uri="{BB962C8B-B14F-4D97-AF65-F5344CB8AC3E}">
        <p14:creationId xmlns:p14="http://schemas.microsoft.com/office/powerpoint/2010/main" val="3940501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Twin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twin architecture comprises data acquisition, processing, modeling, and application layers.</a:t>
            </a:r>
          </a:p>
          <a:p>
            <a:r>
              <a:t>Data acquisition in digital twins uses standards like IEEE 1451 and OPC UA for consistent data collection.</a:t>
            </a:r>
          </a:p>
          <a:p>
            <a:r>
              <a:t>Processing in digital twin systems leverages big data and cloud computing technologies.</a:t>
            </a:r>
          </a:p>
          <a:p>
            <a:r>
              <a:t>The service layer of digital twins provides user interfaces and system integration capabilities.</a:t>
            </a:r>
          </a:p>
          <a:p>
            <a:r>
              <a:t>Interoperability remains a challenge in digital twin implementations, addressed by initiatives like the NIST Cybersecurity Framework.</a:t>
            </a:r>
          </a:p>
        </p:txBody>
      </p:sp>
    </p:spTree>
    <p:extLst>
      <p:ext uri="{BB962C8B-B14F-4D97-AF65-F5344CB8AC3E}">
        <p14:creationId xmlns:p14="http://schemas.microsoft.com/office/powerpoint/2010/main" val="430037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Types and Applications of Digital Twins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Product twins enable virtual prototyping and lifecycle management in manufacturing.</a:t>
            </a:r>
          </a:p>
          <a:p>
            <a:r>
              <a:t>Process twins offer real-time monitoring and optimization of industrial processes.</a:t>
            </a:r>
          </a:p>
          <a:p>
            <a:r>
              <a:t>System-level twins provide comprehensive ecosystem simulations for complex environments.</a:t>
            </a:r>
          </a:p>
          <a:p>
            <a:r>
              <a:t>Applications of digital twins span healthcare, smart cities, aerospace, automotive, energy, and supply chain management.</a:t>
            </a:r>
          </a:p>
          <a:p>
            <a:r>
              <a:t>The concept extends to 'digital twin of an organization' for enterprise architecture and management.</a:t>
            </a:r>
          </a:p>
        </p:txBody>
      </p:sp>
    </p:spTree>
    <p:extLst>
      <p:ext uri="{BB962C8B-B14F-4D97-AF65-F5344CB8AC3E}">
        <p14:creationId xmlns:p14="http://schemas.microsoft.com/office/powerpoint/2010/main" val="473684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Status and Ownership of Digital Twins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Software and models in digital twins may be protected under copyright law.</a:t>
            </a:r>
          </a:p>
          <a:p>
            <a:r>
              <a:t>Patent protection is pursued for digital twin systems and innovative features.</a:t>
            </a:r>
          </a:p>
          <a:p>
            <a:r>
              <a:t>Data ownership in digital twins is contentious, especially for machine-generated data.</a:t>
            </a:r>
          </a:p>
          <a:p>
            <a:r>
              <a:t>Contractual agreements often establish rights in digital twin ecosystems, particularly in B2B contexts.</a:t>
            </a:r>
          </a:p>
          <a:p>
            <a:r>
              <a:t>Some propose considering digital twins as digital assets with distinct legal status.</a:t>
            </a:r>
          </a:p>
        </p:txBody>
      </p:sp>
    </p:spTree>
    <p:extLst>
      <p:ext uri="{BB962C8B-B14F-4D97-AF65-F5344CB8AC3E}">
        <p14:creationId xmlns:p14="http://schemas.microsoft.com/office/powerpoint/2010/main" val="35197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and Privacy in Digital Twins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GDPR principles like purpose limitation and data minimization pose challenges for comprehensive data collection in digital twins.</a:t>
            </a:r>
          </a:p>
          <a:p>
            <a:r>
              <a:t>'Privacy by design' is essential in digital twin architectures to ensure user data protection.</a:t>
            </a:r>
          </a:p>
          <a:p>
            <a:r>
              <a:t>Digital twins of individuals raise ethical questions about data autonomy and consent.</a:t>
            </a:r>
          </a:p>
          <a:p>
            <a:r>
              <a:t>Obtaining valid consent is challenging in IoT and smart city applications of digital twins.</a:t>
            </a:r>
          </a:p>
          <a:p>
            <a:r>
              <a:t>Balancing data retention and minimization requires nuanced policies in digital twin systems.</a:t>
            </a:r>
          </a:p>
        </p:txBody>
      </p:sp>
    </p:spTree>
    <p:extLst>
      <p:ext uri="{BB962C8B-B14F-4D97-AF65-F5344CB8AC3E}">
        <p14:creationId xmlns:p14="http://schemas.microsoft.com/office/powerpoint/2010/main" val="1530278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Security and Integrity in Digital Twin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NIST Cybersecurity Framework guides risk management in digital twin implementations.</a:t>
            </a:r>
          </a:p>
          <a:p>
            <a:r>
              <a:t>'Security by design' principles are crucial, with ISO/IEC 27001 providing guidelines for digital twin security.</a:t>
            </a:r>
          </a:p>
          <a:p>
            <a:r>
              <a:t>Robust authentication and access control are essential for protecting digital twin ecosystems.</a:t>
            </a:r>
          </a:p>
          <a:p>
            <a:r>
              <a:t>Data integrity is paramount in digital twins, with blockchain proposed for ensuring data immutability.</a:t>
            </a:r>
          </a:p>
          <a:p>
            <a:r>
              <a:t>Key security considerations include implementing comprehensive risk management and developing robust incident response mechanisms for digital twin ecosystems.</a:t>
            </a:r>
          </a:p>
        </p:txBody>
      </p:sp>
    </p:spTree>
    <p:extLst>
      <p:ext uri="{BB962C8B-B14F-4D97-AF65-F5344CB8AC3E}">
        <p14:creationId xmlns:p14="http://schemas.microsoft.com/office/powerpoint/2010/main" val="40604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Liability in Digital Twin Ecosystems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Product liability laws may apply to digital twins as part of products or services.</a:t>
            </a:r>
          </a:p>
          <a:p>
            <a:r>
              <a:t>Attributing fault in multi-stakeholder digital twin ecosystems is challenging and requires new legal frameworks.</a:t>
            </a:r>
          </a:p>
          <a:p>
            <a:r>
              <a:t>Algorithmic accountability may impact decision-support systems powered by digital twins.</a:t>
            </a:r>
          </a:p>
          <a:p>
            <a:r>
              <a:t>Predictive maintenance applications of digital twins raise questions about duty of care.</a:t>
            </a:r>
          </a:p>
          <a:p>
            <a:r>
              <a:t>Insurance models for digital twin risks are evolving to address the unique challenges of this technology.</a:t>
            </a:r>
          </a:p>
        </p:txBody>
      </p:sp>
    </p:spTree>
    <p:extLst>
      <p:ext uri="{BB962C8B-B14F-4D97-AF65-F5344CB8AC3E}">
        <p14:creationId xmlns:p14="http://schemas.microsoft.com/office/powerpoint/2010/main" val="3035711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Intellectual Property Rights in Digital Twins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Copyright protects software and models in digital twins, following established legal principles.</a:t>
            </a:r>
          </a:p>
          <a:p>
            <a:r>
              <a:t>Patent protection covers various digital twin aspects, with evolving patentability criteria for simulations.</a:t>
            </a:r>
          </a:p>
          <a:p>
            <a:r>
              <a:t>Trade secret protection is vital for proprietary algorithms and datasets in digital twin systems.</a:t>
            </a:r>
          </a:p>
          <a:p>
            <a:r>
              <a:t>Collaborative environments in digital twin development present challenges for IP protection.</a:t>
            </a:r>
          </a:p>
          <a:p>
            <a:r>
              <a:t>Key IP considerations include defining the scope of protection for digital twin components and navigating the interplay between proprietary and open-source elements.</a:t>
            </a:r>
          </a:p>
        </p:txBody>
      </p:sp>
    </p:spTree>
    <p:extLst>
      <p:ext uri="{BB962C8B-B14F-4D97-AF65-F5344CB8AC3E}">
        <p14:creationId xmlns:p14="http://schemas.microsoft.com/office/powerpoint/2010/main" val="4093904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Regulatory Compliance and Digital Twins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 manufacturing, digital twins demonstrate quality and safety compliance with industry standards.</a:t>
            </a:r>
          </a:p>
          <a:p>
            <a:r>
              <a:t>Financial services use digital twins for stress testing and risk management to meet regulatory requirements.</a:t>
            </a:r>
          </a:p>
          <a:p>
            <a:r>
              <a:t>Healthcare digital twins navigate complex regulatory landscapes, including patient data protection.</a:t>
            </a:r>
          </a:p>
          <a:p>
            <a:r>
              <a:t>Energy sector uses digital twins for critical infrastructure protection and regulatory compliance.</a:t>
            </a:r>
          </a:p>
          <a:p>
            <a:r>
              <a:t>Digital twins streamline regulatory reporting and auditing processes across various industries.</a:t>
            </a:r>
          </a:p>
        </p:txBody>
      </p:sp>
    </p:spTree>
    <p:extLst>
      <p:ext uri="{BB962C8B-B14F-4D97-AF65-F5344CB8AC3E}">
        <p14:creationId xmlns:p14="http://schemas.microsoft.com/office/powerpoint/2010/main" val="2600267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Digital Twin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twin regulation requires balancing innovation with safeguards for security and privacy.</a:t>
            </a:r>
          </a:p>
          <a:p>
            <a:r>
              <a:t>A risk-based approach allows tailored governance strategies for different digital twin applications.</a:t>
            </a:r>
          </a:p>
          <a:p>
            <a:r>
              <a:t>International cooperation is crucial for developing standards for global digital twin ecosystems.</a:t>
            </a:r>
          </a:p>
          <a:p>
            <a:r>
              <a:t>Transparency and explainability are essential, especially in critical decision-making systems powered by digital twins.</a:t>
            </a:r>
          </a:p>
          <a:p>
            <a:r>
              <a:t>Future regulation will likely involve a multi-layered approach combining international principles, national legislation, and sector-specific rules for digital twins.</a:t>
            </a:r>
          </a:p>
        </p:txBody>
      </p:sp>
    </p:spTree>
    <p:extLst>
      <p:ext uri="{BB962C8B-B14F-4D97-AF65-F5344CB8AC3E}">
        <p14:creationId xmlns:p14="http://schemas.microsoft.com/office/powerpoint/2010/main" val="1437291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Big Data and Cloud Technologies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C0CC43-4A5E-4FA1-9CBA-3EEC6FB89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0"/>
            <a:ext cx="40386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t>Big Data and cloud technologies revolutionize data management, characterized by the '3Vs' model and on-demand network access to shared computing resources.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t>Cloud service models include Infrastructure as a Service (IaaS), Platform as a Service (PaaS), and Software as a Service (SaaS), with various deployment models.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t>The economic impact of Big Data and cloud technologies is substantial, with applications across diverse sectors.</a:t>
            </a:r>
          </a:p>
        </p:txBody>
      </p:sp>
    </p:spTree>
    <p:extLst>
      <p:ext uri="{BB962C8B-B14F-4D97-AF65-F5344CB8AC3E}">
        <p14:creationId xmlns:p14="http://schemas.microsoft.com/office/powerpoint/2010/main" val="273045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Data Collection in Big Data and Cloud Environments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F2932F-C4A1-493A-B98F-C67C2A38D6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1"/>
            <a:ext cx="433251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endParaRPr sz="1600"/>
          </a:p>
          <a:p>
            <a:r>
              <a:rPr sz="1600"/>
              <a:t>Data collection in Big Data and cloud environments is primarily governed by data protection regulations like the General Data Protection Regulation (GDPR).</a:t>
            </a:r>
          </a:p>
          <a:p>
            <a:r>
              <a:rPr sz="1600"/>
              <a:t>Challenges include obtaining valid consent, adhering to purpose limitation and data minimization principles, and navigating international data transfer restrictions.</a:t>
            </a:r>
          </a:p>
          <a:p>
            <a:r>
              <a:rPr sz="1600"/>
              <a:t>Legal issues in web scraping, IoT data collection, and social media data harvesting have gained prominence in recent years.</a:t>
            </a:r>
          </a:p>
          <a:p>
            <a:r>
              <a:rPr sz="1600"/>
              <a:t>Sector-specific regulations impose additional requirements for data collection in sensitive domains.</a:t>
            </a:r>
          </a:p>
          <a:p>
            <a:r>
              <a:rPr sz="1600"/>
              <a:t>The proliferation of data sources necessitates adaptive legal frameworks that can address diverse collection methods while protecting individual privacy rights.</a:t>
            </a:r>
          </a:p>
        </p:txBody>
      </p:sp>
    </p:spTree>
    <p:extLst>
      <p:ext uri="{BB962C8B-B14F-4D97-AF65-F5344CB8AC3E}">
        <p14:creationId xmlns:p14="http://schemas.microsoft.com/office/powerpoint/2010/main" val="3905512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Big Data Processing and Legal Issues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50687F-3772-4464-98E1-E04FBADAA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0"/>
            <a:ext cx="41910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endParaRPr/>
          </a:p>
          <a:p>
            <a:r>
              <a:t>Big Data processing raises legal issues in automated decision-making, profiling, and algorithmic bias.</a:t>
            </a:r>
          </a:p>
          <a:p>
            <a:r>
              <a:t>GDPR Article 22 restricts solely automated decisions with significant effects on individuals.</a:t>
            </a:r>
          </a:p>
          <a:p>
            <a:r>
              <a:t>Intellectual property issues in Big Data processing include copyright, database rights, and trade secret protection for algorithms.</a:t>
            </a:r>
          </a:p>
          <a:p>
            <a:r>
              <a:t>Data sovereignty influences legislation on cloud data processing across different jurisdictions.</a:t>
            </a:r>
          </a:p>
          <a:p>
            <a:r>
              <a:t>Key legal challenges involve ensuring transparency and fairness in automated decision-making and protecting intellectual property in Big Data analytics.</a:t>
            </a:r>
          </a:p>
        </p:txBody>
      </p:sp>
    </p:spTree>
    <p:extLst>
      <p:ext uri="{BB962C8B-B14F-4D97-AF65-F5344CB8AC3E}">
        <p14:creationId xmlns:p14="http://schemas.microsoft.com/office/powerpoint/2010/main" val="1179563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Cloud Computing Contracts and Service Level Agreements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08BD23-8661-4069-BD36-FFB2003E4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718129" y="1371601"/>
            <a:ext cx="456474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endParaRPr/>
          </a:p>
          <a:p>
            <a:r>
              <a:t>Cloud computing contracts and Service Level Agreements (SLAs) address data governance, security, and performance.</a:t>
            </a:r>
          </a:p>
          <a:p>
            <a:r>
              <a:t>Key elements of cloud contracts include data ownership, location, transfer provisions, liability limitations, and intellectual property considerations.</a:t>
            </a:r>
          </a:p>
          <a:p>
            <a:r>
              <a:t>Data portability and vendor lock-in prevention are growing concerns in cloud computing agreements.</a:t>
            </a:r>
          </a:p>
          <a:p>
            <a:r>
              <a:t>Audit rights and compliance certifications ensure transparency and adherence to legal requirements in cloud services.</a:t>
            </a:r>
          </a:p>
          <a:p>
            <a:r>
              <a:t>The complexity of cloud service relationships necessitates comprehensive contractual frameworks that can adapt to evolving legal and technical landscapes.</a:t>
            </a:r>
          </a:p>
        </p:txBody>
      </p:sp>
    </p:spTree>
    <p:extLst>
      <p:ext uri="{BB962C8B-B14F-4D97-AF65-F5344CB8AC3E}">
        <p14:creationId xmlns:p14="http://schemas.microsoft.com/office/powerpoint/2010/main" val="126814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Security in Big Data and Cloud Systems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34878D-657E-4DD1-AB0E-FBA5DB70A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1" y="1371601"/>
            <a:ext cx="40386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endParaRPr/>
          </a:p>
          <a:p>
            <a:r>
              <a:t>Data security in Big Data and cloud systems is governed by GDPR and sector-specific standards.</a:t>
            </a:r>
          </a:p>
          <a:p>
            <a:r>
              <a:t>Breach notification requirements for data security incidents vary across jurisdictions.</a:t>
            </a:r>
          </a:p>
          <a:p>
            <a:r>
              <a:t>The 'shared responsibility' model influences legal liability allocation in cloud security.</a:t>
            </a:r>
          </a:p>
          <a:p>
            <a:r>
              <a:t>Cross-border incidents raise jurisdictional challenges in data security enforcement.</a:t>
            </a:r>
          </a:p>
          <a:p>
            <a:r>
              <a:t>Key legal considerations include implementing appropriate security measures and complying with diverse breach notification requirements in distributed cloud environments.</a:t>
            </a:r>
          </a:p>
        </p:txBody>
      </p:sp>
    </p:spTree>
    <p:extLst>
      <p:ext uri="{BB962C8B-B14F-4D97-AF65-F5344CB8AC3E}">
        <p14:creationId xmlns:p14="http://schemas.microsoft.com/office/powerpoint/2010/main" val="1018385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Data Retention and Deletion in Big Data and Cloud Environments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90DC1C-93AE-4E4D-88EA-D074CE1DB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1" y="1371601"/>
            <a:ext cx="40386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endParaRPr/>
          </a:p>
          <a:p>
            <a:r>
              <a:t>Data retention and deletion in Big Data and cloud environments must balance legal requirements with practical challenges.</a:t>
            </a:r>
          </a:p>
          <a:p>
            <a:r>
              <a:t>GDPR establishes storage limitation principles and the right to be forgotten for personal data.</a:t>
            </a:r>
          </a:p>
          <a:p>
            <a:r>
              <a:t>Secure deletion from cloud systems is complex and requires specific technical measures.</a:t>
            </a:r>
          </a:p>
          <a:p>
            <a:r>
              <a:t>Conflicting retention requirements across jurisdictions necessitate nuanced data retention strategies.</a:t>
            </a:r>
          </a:p>
          <a:p>
            <a:r>
              <a:t>Key legal issues include implementing effective data deletion processes and complying with diverse retention requirements in Big Data analytics.</a:t>
            </a:r>
          </a:p>
        </p:txBody>
      </p:sp>
    </p:spTree>
    <p:extLst>
      <p:ext uri="{BB962C8B-B14F-4D97-AF65-F5344CB8AC3E}">
        <p14:creationId xmlns:p14="http://schemas.microsoft.com/office/powerpoint/2010/main" val="2571249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Privacy and Data Protection in Big Data and Cloud Computing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5484BE-5D8A-4F55-BCA6-CA28F559E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0"/>
            <a:ext cx="40386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endParaRPr/>
          </a:p>
          <a:p>
            <a:r>
              <a:t>Privacy-by-design and Data Protection Impact Assessments (DPIAs) are mandated by GDPR for Big Data and cloud systems.</a:t>
            </a:r>
          </a:p>
          <a:p>
            <a:r>
              <a:t>Implementing data subject rights in distributed systems presents technical and legal challenges.</a:t>
            </a:r>
          </a:p>
          <a:p>
            <a:r>
              <a:t>Privacy risks in analytics and profiling require ethical considerations beyond legal compliance.</a:t>
            </a:r>
          </a:p>
          <a:p>
            <a:r>
              <a:t>Cross-border data flows face legal hurdles following the invalidation of the EU-US Privacy Shield.</a:t>
            </a:r>
          </a:p>
          <a:p>
            <a:r>
              <a:t>Key legal aspects include integrating privacy protections into system design and navigating the evolving landscape of international data transfer regulations.</a:t>
            </a:r>
          </a:p>
        </p:txBody>
      </p:sp>
    </p:spTree>
    <p:extLst>
      <p:ext uri="{BB962C8B-B14F-4D97-AF65-F5344CB8AC3E}">
        <p14:creationId xmlns:p14="http://schemas.microsoft.com/office/powerpoint/2010/main" val="722792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Intellectual Property Rights in Big Data and Cloud Computing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9A1851-5CBA-4DB2-AC0F-95D7D48C4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1" y="1371601"/>
            <a:ext cx="40386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endParaRPr/>
          </a:p>
          <a:p>
            <a:r>
              <a:t>Database protection for Big Data collections varies across jurisdictions.</a:t>
            </a:r>
          </a:p>
          <a:p>
            <a:r>
              <a:t>Patent protection for data analytics methods remains contentious in many legal systems.</a:t>
            </a:r>
          </a:p>
          <a:p>
            <a:r>
              <a:t>Cloud-based software licensing introduces new legal interpretations of traditional IP concepts.</a:t>
            </a:r>
          </a:p>
          <a:p>
            <a:r>
              <a:t>User-generated content ownership in cloud services requires clear agreements between providers and users.</a:t>
            </a:r>
          </a:p>
          <a:p>
            <a:r>
              <a:t>Key legal considerations include navigating diverse IP protection regimes and balancing proprietary rights with open innovation in cloud ecosystems.</a:t>
            </a:r>
          </a:p>
        </p:txBody>
      </p:sp>
    </p:spTree>
    <p:extLst>
      <p:ext uri="{BB962C8B-B14F-4D97-AF65-F5344CB8AC3E}">
        <p14:creationId xmlns:p14="http://schemas.microsoft.com/office/powerpoint/2010/main" val="3010236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Regulatory Compliance in Big Data and Cloud Environments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AA21AD-AAA3-4050-AB17-D30E41FEA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1"/>
            <a:ext cx="40386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endParaRPr/>
          </a:p>
          <a:p>
            <a:r>
              <a:t>Regulatory compliance in Big Data and cloud environments spans various sectors with specific requirements.</a:t>
            </a:r>
          </a:p>
          <a:p>
            <a:r>
              <a:t>Financial services guidelines address risk management and data protection in cloud-based systems.</a:t>
            </a:r>
          </a:p>
          <a:p>
            <a:r>
              <a:t>Healthcare organizations must navigate HIPAA requirements when using Big Data and cloud technologies.</a:t>
            </a:r>
          </a:p>
          <a:p>
            <a:r>
              <a:t>Data localization laws influence architecture designs for Big Data and cloud systems.</a:t>
            </a:r>
          </a:p>
          <a:p>
            <a:r>
              <a:t>Key legal aspects include adapting sector-specific regulations to Big Data realities and addressing compliance in distributed cloud architectures.</a:t>
            </a:r>
          </a:p>
        </p:txBody>
      </p:sp>
    </p:spTree>
    <p:extLst>
      <p:ext uri="{BB962C8B-B14F-4D97-AF65-F5344CB8AC3E}">
        <p14:creationId xmlns:p14="http://schemas.microsoft.com/office/powerpoint/2010/main" val="1377857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of Big Data and Cloud Technology Regulation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0BF0FD-968B-4E18-8081-3328690AF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0"/>
            <a:ext cx="41148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t>Regulating Big Data and cloud technologies requires balancing innovation with rights protection.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t>Risk-based approaches allow tailored governance strategies for different Big Data and cloud applications.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t>International harmonization of regulations is crucial but challenging due to varying national priorities.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t>Ongoing challenges include addressing algorithmic bias and ensuring equitable access to technology benefits.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t>Future regulation will likely involve multi-layered approaches combining international principles, national legislation, and sector-specific rules for Big Data and cloud technologies.</a:t>
            </a:r>
          </a:p>
        </p:txBody>
      </p:sp>
    </p:spTree>
    <p:extLst>
      <p:ext uri="{BB962C8B-B14F-4D97-AF65-F5344CB8AC3E}">
        <p14:creationId xmlns:p14="http://schemas.microsoft.com/office/powerpoint/2010/main" val="2627151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Cyber-Physical Systems (CPS)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Cyber-Physical Systems integrate computation, networking, and physical processes, enabling real-time monitoring and dynamic response.</a:t>
            </a:r>
          </a:p>
          <a:p>
            <a:r>
              <a:t>CPS applications span manufacturing, smart grids, autonomous vehicles, and healthcare sectors.</a:t>
            </a:r>
          </a:p>
          <a:p>
            <a:r>
              <a:t>CPS are central to Industry 4.0, offering enhanced efficiency and autonomy in various industries.</a:t>
            </a:r>
          </a:p>
          <a:p>
            <a:r>
              <a:t>The integration of cyber and physical components in CPS introduces significant technical and legal challenges, particularly in security.</a:t>
            </a:r>
          </a:p>
          <a:p>
            <a:r>
              <a:t>Key legal issues include defining CPS in regulatory frameworks, addressing safety and liability concerns, ensuring cybersecurity, and protecting privacy in interconnected environments.</a:t>
            </a:r>
          </a:p>
        </p:txBody>
      </p:sp>
    </p:spTree>
    <p:extLst>
      <p:ext uri="{BB962C8B-B14F-4D97-AF65-F5344CB8AC3E}">
        <p14:creationId xmlns:p14="http://schemas.microsoft.com/office/powerpoint/2010/main" val="2552184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Classification of CPS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Legal classification of CPS is challenging due to their hybrid nature and diverse applications across industries.</a:t>
            </a:r>
          </a:p>
          <a:p>
            <a:r>
              <a:t>Definitions of CPS vary across jurisdictions, from manufacturing-centric approaches to broader societal concepts.</a:t>
            </a:r>
          </a:p>
          <a:p>
            <a:r>
              <a:t>The concept of 'smart contracts' as CPS raises questions about the legal status of self-executing agreements.</a:t>
            </a:r>
          </a:p>
          <a:p>
            <a:r>
              <a:t>SAE's levels of driving automation provide a framework for categorizing CPS autonomy in the automotive sector.</a:t>
            </a:r>
          </a:p>
          <a:p>
            <a:r>
              <a:t>Key legal considerations include establishing universally accepted definitions and developing adaptive frameworks that can accommodate evolving CPS technologies.</a:t>
            </a:r>
          </a:p>
        </p:txBody>
      </p:sp>
    </p:spTree>
    <p:extLst>
      <p:ext uri="{BB962C8B-B14F-4D97-AF65-F5344CB8AC3E}">
        <p14:creationId xmlns:p14="http://schemas.microsoft.com/office/powerpoint/2010/main" val="2924447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Safety and Liability in CPS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Standards like IEC 61508 and ISO 26262 address functional safety in CPS applications.</a:t>
            </a:r>
          </a:p>
          <a:p>
            <a:r>
              <a:t>The EU Machinery Directive has significant implications for CPS in manufacturing environments.</a:t>
            </a:r>
          </a:p>
          <a:p>
            <a:r>
              <a:t>Liability regimes for CPS-related accidents are evolving, as demonstrated by cases involving autonomous vehicles.</a:t>
            </a:r>
          </a:p>
          <a:p>
            <a:r>
              <a:t>Attributing fault in complex CPS ecosystems with autonomous decision-making capabilities is legally challenging.</a:t>
            </a:r>
          </a:p>
          <a:p>
            <a:r>
              <a:t>Key legal issues include adapting safety standards for CPS and developing liability frameworks for autonomous systems.</a:t>
            </a:r>
          </a:p>
        </p:txBody>
      </p:sp>
    </p:spTree>
    <p:extLst>
      <p:ext uri="{BB962C8B-B14F-4D97-AF65-F5344CB8AC3E}">
        <p14:creationId xmlns:p14="http://schemas.microsoft.com/office/powerpoint/2010/main" val="10164611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Cybersecurity and Data Protection in CPS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NIST's Framework for Improving Critical Infrastructure Cybersecurity offers a risk-based approach for CPS security.</a:t>
            </a:r>
          </a:p>
          <a:p>
            <a:r>
              <a:t>'Security by design' principles are crucial for CPS, with ISO/IEC 27001 providing relevant guidelines.</a:t>
            </a:r>
          </a:p>
          <a:p>
            <a:r>
              <a:t>Applying GDPR to CPS raises questions about data minimization and purpose limitation in continuous monitoring systems.</a:t>
            </a:r>
          </a:p>
          <a:p>
            <a:r>
              <a:t>Obtaining valid consent in pervasive computing environments poses challenges for CPS data protection.</a:t>
            </a:r>
          </a:p>
          <a:p>
            <a:r>
              <a:t>Key legal aspects include developing CPS-specific security standards and navigating international data transfer regulations in interconnected systems.</a:t>
            </a:r>
          </a:p>
        </p:txBody>
      </p:sp>
    </p:spTree>
    <p:extLst>
      <p:ext uri="{BB962C8B-B14F-4D97-AF65-F5344CB8AC3E}">
        <p14:creationId xmlns:p14="http://schemas.microsoft.com/office/powerpoint/2010/main" val="2518797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Intellectual Property Rights in CPS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Patent protection in CPS spans sensor designs to autonomous decision-making algorithms.</a:t>
            </a:r>
          </a:p>
          <a:p>
            <a:r>
              <a:t>Copyright protects CPS software, following established principles of software copyright law.</a:t>
            </a:r>
          </a:p>
          <a:p>
            <a:r>
              <a:t>Collaborative development in CPS presents significant IP management challenges for organizations.</a:t>
            </a:r>
          </a:p>
          <a:p>
            <a:r>
              <a:t>Standardization efforts in CPS raise questions about standard-essential patents and FRAND licensing.</a:t>
            </a:r>
          </a:p>
          <a:p>
            <a:r>
              <a:t>Key legal considerations include balancing proprietary rights with open innovation and adapting IP strategies to the rapidly evolving CPS landscape.</a:t>
            </a:r>
          </a:p>
        </p:txBody>
      </p:sp>
    </p:spTree>
    <p:extLst>
      <p:ext uri="{BB962C8B-B14F-4D97-AF65-F5344CB8AC3E}">
        <p14:creationId xmlns:p14="http://schemas.microsoft.com/office/powerpoint/2010/main" val="3316053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Privacy and Ethical Considerations in CPS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Privacy-by-design principles require careful implementation in pervasive CPS environments.</a:t>
            </a:r>
          </a:p>
          <a:p>
            <a:r>
              <a:t>Data Protection Impact Assessments face challenges due to complex data flows in interconnected CPS.</a:t>
            </a:r>
          </a:p>
          <a:p>
            <a:r>
              <a:t>Ethical considerations in autonomous decision-making are addressed by frameworks like IEEE Ethically Aligned Design.</a:t>
            </a:r>
          </a:p>
          <a:p>
            <a:r>
              <a:t>Healthcare CPS raise concerns about patient autonomy and data privacy in medical settings.</a:t>
            </a:r>
          </a:p>
          <a:p>
            <a:r>
              <a:t>Key legal and ethical issues include implementing privacy safeguards and ensuring non-discrimination in CPS algorithms.</a:t>
            </a:r>
          </a:p>
        </p:txBody>
      </p:sp>
    </p:spTree>
    <p:extLst>
      <p:ext uri="{BB962C8B-B14F-4D97-AF65-F5344CB8AC3E}">
        <p14:creationId xmlns:p14="http://schemas.microsoft.com/office/powerpoint/2010/main" val="212680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Standardization and Interoperability in CPS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ISO/IEC/IEEE 42010 provides a framework for describing complex systems like CPS.</a:t>
            </a:r>
          </a:p>
          <a:p>
            <a:r>
              <a:t>IEC 62443 addresses industrial network security, crucial for CPS in manufacturing environments.</a:t>
            </a:r>
          </a:p>
          <a:p>
            <a:r>
              <a:t>Legal implications of CPS standardization include treatment of standard-essential patents and FRAND licensing.</a:t>
            </a:r>
          </a:p>
          <a:p>
            <a:r>
              <a:t>Global interoperability initiatives, like Industrial Internet Consortium testbeds, validate CPS solutions across industries.</a:t>
            </a:r>
          </a:p>
          <a:p>
            <a:r>
              <a:t>Key legal aspects include addressing IP issues in standardization and promoting interoperability while protecting innovation in CPS.</a:t>
            </a:r>
          </a:p>
        </p:txBody>
      </p:sp>
    </p:spTree>
    <p:extLst>
      <p:ext uri="{BB962C8B-B14F-4D97-AF65-F5344CB8AC3E}">
        <p14:creationId xmlns:p14="http://schemas.microsoft.com/office/powerpoint/2010/main" val="24374127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Regulatory Compliance and Certification for CPS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approach to CPS regulation emphasizes harmonized standards within the Digital Single Market.</a:t>
            </a:r>
          </a:p>
          <a:p>
            <a:r>
              <a:t>FDA's framework addresses medical CPS applications, ensuring safety and efficacy in healthcare settings.</a:t>
            </a:r>
          </a:p>
          <a:p>
            <a:r>
              <a:t>Conformity assessment schemes for CPS are gaining recognition, exemplified by the EU Cybersecurity Act's certification framework.</a:t>
            </a:r>
          </a:p>
          <a:p>
            <a:r>
              <a:t>Regulatory sandboxes foster CPS innovation under regulatory oversight in various jurisdictions.</a:t>
            </a:r>
          </a:p>
          <a:p>
            <a:r>
              <a:t>Key regulatory challenges include developing adaptive frameworks and ensuring cross-sector compatibility in CPS governance.</a:t>
            </a:r>
          </a:p>
        </p:txBody>
      </p:sp>
    </p:spTree>
    <p:extLst>
      <p:ext uri="{BB962C8B-B14F-4D97-AF65-F5344CB8AC3E}">
        <p14:creationId xmlns:p14="http://schemas.microsoft.com/office/powerpoint/2010/main" val="40628532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CPS in Critical Infrastructure and National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NIS Directive establishes security requirements for essential services, including CPS in critical infrastructure.</a:t>
            </a:r>
          </a:p>
          <a:p>
            <a:r>
              <a:t>CPS vulnerabilities have profound national security implications, illustrated by cyber-attacks on industrial systems.</a:t>
            </a:r>
          </a:p>
          <a:p>
            <a:r>
              <a:t>'Digital sovereignty' concerns influence CPS policies in critical sectors across different nations.</a:t>
            </a:r>
          </a:p>
          <a:p>
            <a:r>
              <a:t>Cross-border CPS deployments raise jurisdictional issues in critical infrastructure protection.</a:t>
            </a:r>
          </a:p>
          <a:p>
            <a:r>
              <a:t>Key legal issues include developing robust critical infrastructure protection frameworks and addressing cross-border security challenges in CPS contexts.</a:t>
            </a:r>
          </a:p>
        </p:txBody>
      </p:sp>
    </p:spTree>
    <p:extLst>
      <p:ext uri="{BB962C8B-B14F-4D97-AF65-F5344CB8AC3E}">
        <p14:creationId xmlns:p14="http://schemas.microsoft.com/office/powerpoint/2010/main" val="825837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CPS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CPS regulation requires balancing innovation with safety, security, and privacy safeguards.</a:t>
            </a:r>
          </a:p>
          <a:p>
            <a:r>
              <a:t>Risk-based approaches allow tailored governance strategies for different CPS applications and sectors.</a:t>
            </a:r>
          </a:p>
          <a:p>
            <a:r>
              <a:t>International cooperation is crucial for addressing global CPS ecosystems and ensuring interoperability.</a:t>
            </a:r>
          </a:p>
          <a:p>
            <a:r>
              <a:t>Ongoing challenges include addressing workforce transformation and ethical considerations in autonomous CPS.</a:t>
            </a:r>
          </a:p>
          <a:p>
            <a:r>
              <a:t>Future CPS regulation will likely involve multi-layered approaches combining international principles, national legislation, and sector-specific rules to foster responsible innovation.</a:t>
            </a:r>
          </a:p>
        </p:txBody>
      </p:sp>
    </p:spTree>
    <p:extLst>
      <p:ext uri="{BB962C8B-B14F-4D97-AF65-F5344CB8AC3E}">
        <p14:creationId xmlns:p14="http://schemas.microsoft.com/office/powerpoint/2010/main" val="22706952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Neurotechnology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Neurotechnology encompasses techniques and devices interacting with the nervous system, including neuroimaging, neurostimulation, brain-computer interfaces, and neuroprosthetics.</a:t>
            </a:r>
          </a:p>
          <a:p>
            <a:r>
              <a:t>Applications of neurotechnology span medical treatment, cognitive enhancement, and brain-computer communication.</a:t>
            </a:r>
          </a:p>
          <a:p>
            <a:r>
              <a:t>The World Health Organization emphasizes neurotechnology's potential in addressing neurological disorders.</a:t>
            </a:r>
          </a:p>
          <a:p>
            <a:r>
              <a:t>Rapid advancement in neurotechnology raises significant ethical and legal challenges, necessitating robust governance frameworks.</a:t>
            </a:r>
          </a:p>
          <a:p>
            <a:r>
              <a:t>Key legal issues include defining neurotechnology in regulatory contexts, addressing safety and liability concerns, ensuring data protection and privacy, and navigating intellectual property rights.</a:t>
            </a:r>
          </a:p>
        </p:txBody>
      </p:sp>
    </p:spTree>
    <p:extLst>
      <p:ext uri="{BB962C8B-B14F-4D97-AF65-F5344CB8AC3E}">
        <p14:creationId xmlns:p14="http://schemas.microsoft.com/office/powerpoint/2010/main" val="2517829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Classification of Neurotechnology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Legal classification of neurotechnology is challenging due to diverse applications and rapid evolution in the field.</a:t>
            </a:r>
          </a:p>
          <a:p>
            <a:r>
              <a:t>The FDA has addressed regulatory aspects of brain-computer interfaces, providing some guidance for classification.</a:t>
            </a:r>
          </a:p>
          <a:p>
            <a:r>
              <a:t>The concept of 'cognitive liberty' introduces complexities regarding mental autonomy in legal frameworks.</a:t>
            </a:r>
          </a:p>
          <a:p>
            <a:r>
              <a:t>Distinctions between invasive and non-invasive neurotechnologies complicate regulatory approaches.</a:t>
            </a:r>
          </a:p>
          <a:p>
            <a:r>
              <a:t>Key legal considerations include developing comprehensive definitions and creating adaptive regulations that account for varying risk levels across different neurotechnologies.</a:t>
            </a:r>
          </a:p>
        </p:txBody>
      </p:sp>
    </p:spTree>
    <p:extLst>
      <p:ext uri="{BB962C8B-B14F-4D97-AF65-F5344CB8AC3E}">
        <p14:creationId xmlns:p14="http://schemas.microsoft.com/office/powerpoint/2010/main" val="249478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Ethical Considerations in Neurotechnology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Ethical considerations in neurotechnology are fundamental, grounded in biomedical ethics principles.</a:t>
            </a:r>
          </a:p>
          <a:p>
            <a:r>
              <a:t>'Cognitive liberty' emphasizes mental privacy and thought freedom in neurotechnology applications.</a:t>
            </a:r>
          </a:p>
          <a:p>
            <a:r>
              <a:t>Debates surrounding cognitive enhancement raise questions about fairness and potential societal inequalities.</a:t>
            </a:r>
          </a:p>
          <a:p>
            <a:r>
              <a:t>Informed consent poses unique challenges in neurotechnology, especially for cognitively impaired patients.</a:t>
            </a:r>
          </a:p>
          <a:p>
            <a:r>
              <a:t>Key ethical issues include protecting mental privacy, ensuring equitable access, preventing coercive use, and maintaining human dignity in neurotechnology development and application.</a:t>
            </a:r>
          </a:p>
        </p:txBody>
      </p:sp>
    </p:spTree>
    <p:extLst>
      <p:ext uri="{BB962C8B-B14F-4D97-AF65-F5344CB8AC3E}">
        <p14:creationId xmlns:p14="http://schemas.microsoft.com/office/powerpoint/2010/main" val="2655529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Privacy and Data Protection in Neurotechnology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classifies neural data as a special category, requiring enhanced protection measures.</a:t>
            </a:r>
          </a:p>
          <a:p>
            <a:r>
              <a:t>Brain-computer interfaces pose acute data protection issues due to the sensitivity of neural information.</a:t>
            </a:r>
          </a:p>
          <a:p>
            <a:r>
              <a:t>Anonymizing neural data is challenging, with significant risks of re-identification.</a:t>
            </a:r>
          </a:p>
          <a:p>
            <a:r>
              <a:t>'Cognitive liberty' extends beyond traditional data protection concepts, introducing new dimensions to privacy rights.</a:t>
            </a:r>
          </a:p>
          <a:p>
            <a:r>
              <a:t>Key legal aspects include developing robust neural data protection frameworks and balancing innovation with mental privacy rights.</a:t>
            </a:r>
          </a:p>
        </p:txBody>
      </p:sp>
    </p:spTree>
    <p:extLst>
      <p:ext uri="{BB962C8B-B14F-4D97-AF65-F5344CB8AC3E}">
        <p14:creationId xmlns:p14="http://schemas.microsoft.com/office/powerpoint/2010/main" val="1225408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Intellectual Property in Neurotechnology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Patents in neurotechnology cover various applications from brain-computer interfaces to neuroprosthetics.</a:t>
            </a:r>
          </a:p>
          <a:p>
            <a:r>
              <a:t>Copyright protects software in neurotechnology, with unique challenges in neural processing algorithms.</a:t>
            </a:r>
          </a:p>
          <a:p>
            <a:r>
              <a:t>Open science initiatives in neurotechnology research challenge traditional intellectual property models.</a:t>
            </a:r>
          </a:p>
          <a:p>
            <a:r>
              <a:t>Personalized neurotechnology introduces novel ownership considerations for intellectual property.</a:t>
            </a:r>
          </a:p>
          <a:p>
            <a:r>
              <a:t>Key IP issues include navigating the balance between open science and proprietary innovation and developing flexible IP strategies for the rapidly evolving field of neurotechnology.</a:t>
            </a:r>
          </a:p>
        </p:txBody>
      </p:sp>
    </p:spTree>
    <p:extLst>
      <p:ext uri="{BB962C8B-B14F-4D97-AF65-F5344CB8AC3E}">
        <p14:creationId xmlns:p14="http://schemas.microsoft.com/office/powerpoint/2010/main" val="36957343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Safety and Liability in Neurotechnology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ISO 14971 and FDA guidelines provide risk management frameworks for neurotechnology safety.</a:t>
            </a:r>
          </a:p>
          <a:p>
            <a:r>
              <a:t>The EU's Medical Device Regulation imposes stringent requirements on neurotechnology devices.</a:t>
            </a:r>
          </a:p>
          <a:p>
            <a:r>
              <a:t>Liability regimes must address complex causal relationships between neurotechnology devices and neural processes.</a:t>
            </a:r>
          </a:p>
          <a:p>
            <a:r>
              <a:t>Establishing causation in injuries related to neurotechnology is challenging due to the complexity of neural interactions.</a:t>
            </a:r>
          </a:p>
          <a:p>
            <a:r>
              <a:t>Key legal challenges include developing appropriate liability frameworks for neural devices and ensuring adequate risk assessment in neurotechnology development and deployment.</a:t>
            </a:r>
          </a:p>
        </p:txBody>
      </p:sp>
    </p:spTree>
    <p:extLst>
      <p:ext uri="{BB962C8B-B14F-4D97-AF65-F5344CB8AC3E}">
        <p14:creationId xmlns:p14="http://schemas.microsoft.com/office/powerpoint/2010/main" val="23474920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Neurotechnology and Human Rights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Neurotechnology intersects with human rights law, challenging established frameworks for privacy and autonomy.</a:t>
            </a:r>
          </a:p>
          <a:p>
            <a:r>
              <a:t>Proposals for new rights like mental privacy reflect the unique challenges posed by neural interfaces.</a:t>
            </a:r>
          </a:p>
          <a:p>
            <a:r>
              <a:t>Thought-decoding technologies complicate interpretations of freedom of thought in legal contexts.</a:t>
            </a:r>
          </a:p>
          <a:p>
            <a:r>
              <a:t>Cognitive enhancement technologies introduce equality considerations in human rights frameworks.</a:t>
            </a:r>
          </a:p>
          <a:p>
            <a:r>
              <a:t>Key human rights considerations include protecting mental privacy and cognitive liberty and addressing potential discriminatory impacts of cognitive enhancement technologies.</a:t>
            </a:r>
          </a:p>
        </p:txBody>
      </p:sp>
    </p:spTree>
    <p:extLst>
      <p:ext uri="{BB962C8B-B14F-4D97-AF65-F5344CB8AC3E}">
        <p14:creationId xmlns:p14="http://schemas.microsoft.com/office/powerpoint/2010/main" val="31956384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Sector-Specific Neurotechnology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Healthcare guidelines address neural medical devices, providing a regulatory framework for clinical applications.</a:t>
            </a:r>
          </a:p>
          <a:p>
            <a:r>
              <a:t>Cognitive enhancement in non-medical contexts remains largely unregulated, presenting challenges for policymakers.</a:t>
            </a:r>
          </a:p>
          <a:p>
            <a:r>
              <a:t>Workplace applications of neurotechnology raise concerns about employee monitoring and potential discrimination.</a:t>
            </a:r>
          </a:p>
          <a:p>
            <a:r>
              <a:t>Criminal justice applications of neurotechnology challenge privacy rights and raise questions about evidence reliability.</a:t>
            </a:r>
          </a:p>
          <a:p>
            <a:r>
              <a:t>Key regulatory challenges include developing sector-specific frameworks and addressing non-medical applications of neurotechnology.</a:t>
            </a:r>
          </a:p>
        </p:txBody>
      </p:sp>
    </p:spTree>
    <p:extLst>
      <p:ext uri="{BB962C8B-B14F-4D97-AF65-F5344CB8AC3E}">
        <p14:creationId xmlns:p14="http://schemas.microsoft.com/office/powerpoint/2010/main" val="10248477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Governance of Neurotechnology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World Health Organization, UNESCO, and OECD play crucial roles in shaping global neurotechnology policy.</a:t>
            </a:r>
          </a:p>
          <a:p>
            <a:r>
              <a:t>The Council of Europe provides guidance on human rights protection in the context of neurotechnology.</a:t>
            </a:r>
          </a:p>
          <a:p>
            <a:r>
              <a:t>International collaborations underscore the need for shared ethical standards in neurotechnology research and development.</a:t>
            </a:r>
          </a:p>
          <a:p>
            <a:r>
              <a:t>Cross-border regulatory challenges highlight the need for harmonized standards in neurotechnology governance.</a:t>
            </a:r>
          </a:p>
          <a:p>
            <a:r>
              <a:t>Key international governance issues include developing harmonized standards and ensuring equitable global participation in neurotechnology development and regulation.</a:t>
            </a:r>
          </a:p>
        </p:txBody>
      </p:sp>
    </p:spTree>
    <p:extLst>
      <p:ext uri="{BB962C8B-B14F-4D97-AF65-F5344CB8AC3E}">
        <p14:creationId xmlns:p14="http://schemas.microsoft.com/office/powerpoint/2010/main" val="41853464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Future of Neurotechnology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Neurotechnology regulation requires balancing innovation with human rights protection.</a:t>
            </a:r>
          </a:p>
          <a:p>
            <a:r>
              <a:t>Proactive, adaptive approaches are essential given the rapid advancements in neurotechnology.</a:t>
            </a:r>
          </a:p>
          <a:p>
            <a:r>
              <a:t>International cooperation is crucial for developing harmonized standards in neurotechnology governance.</a:t>
            </a:r>
          </a:p>
          <a:p>
            <a:r>
              <a:t>Interdisciplinary collaboration is vital for effective governance of neurotechnology.</a:t>
            </a:r>
          </a:p>
          <a:p>
            <a:r>
              <a:t>Future regulation will likely involve multi-layered approaches combining international principles, national legislation, and sector-specific rules to foster responsible innovation in neurotechnology.</a:t>
            </a:r>
          </a:p>
        </p:txBody>
      </p:sp>
    </p:spTree>
    <p:extLst>
      <p:ext uri="{BB962C8B-B14F-4D97-AF65-F5344CB8AC3E}">
        <p14:creationId xmlns:p14="http://schemas.microsoft.com/office/powerpoint/2010/main" val="14832672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Quantum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Quantum computing leverages quantum mechanics principles for complex calculations beyond classical computers' capabilities.</a:t>
            </a:r>
          </a:p>
          <a:p>
            <a:r>
              <a:t>Applications of quantum computing span cryptography, drug discovery, and financial modeling.</a:t>
            </a:r>
          </a:p>
          <a:p>
            <a:r>
              <a:t>Key legal issues include adapting regulations for quantum technologies and addressing cryptographic vulnerabilities.</a:t>
            </a:r>
          </a:p>
          <a:p>
            <a:r>
              <a:t>The field's potential impact across various sectors necessitates comprehensive legal approaches.</a:t>
            </a:r>
          </a:p>
          <a:p>
            <a:r>
              <a:t>Quantum computing presents both technical and legal challenges, including quantum error correction and the need for new legal frameworks.</a:t>
            </a:r>
          </a:p>
        </p:txBody>
      </p:sp>
    </p:spTree>
    <p:extLst>
      <p:ext uri="{BB962C8B-B14F-4D97-AF65-F5344CB8AC3E}">
        <p14:creationId xmlns:p14="http://schemas.microsoft.com/office/powerpoint/2010/main" val="34038974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Quantum Computing Technology Progress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Major hardware approaches in quantum computing include superconducting qubits, trapped ions, and photonic qubits.</a:t>
            </a:r>
          </a:p>
          <a:p>
            <a:r>
              <a:t>Quantum supremacy, demonstrated by Google in 2019, remains a topic of debate in the scientific community.</a:t>
            </a:r>
          </a:p>
          <a:p>
            <a:r>
              <a:t>Near-term quantum computing is characterized by Noisy Intermediate-Scale Quantum (NISQ) devices.</a:t>
            </a:r>
          </a:p>
          <a:p>
            <a:r>
              <a:t>National quantum strategies reflect the technology's strategic importance on a global scale.</a:t>
            </a:r>
          </a:p>
          <a:p>
            <a:r>
              <a:t>The field's rapid evolution necessitates adaptive regulatory frameworks to address emerging challenges and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27581726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Quantum Cryptography and Post-Quantum Cryptography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Quantum Key Distribution offers secure key exchange based on quantum mechanics principles.</a:t>
            </a:r>
          </a:p>
          <a:p>
            <a:r>
              <a:t>Post-quantum cryptography focuses on developing quantum-resistant classical algorithms.</a:t>
            </a:r>
          </a:p>
          <a:p>
            <a:r>
              <a:t>NIST is leading standardization efforts for post-quantum cryptography.</a:t>
            </a:r>
          </a:p>
          <a:p>
            <a:r>
              <a:t>Quantum computing threatens current cryptographic standards, prompting initiatives like the EU's QARMA.</a:t>
            </a:r>
          </a:p>
          <a:p>
            <a:r>
              <a:t>Key legal considerations include developing standards for quantum-resistant cryptography and ensuring crypto-agility in critical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69926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Frameworks for Quantum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US National Quantum Initiative Act coordinates research efforts in quantum technologies.</a:t>
            </a:r>
          </a:p>
          <a:p>
            <a:r>
              <a:t>The EU's Quantum Technologies Flagship initiative fosters development and commercialization of quantum technologies.</a:t>
            </a:r>
          </a:p>
          <a:p>
            <a:r>
              <a:t>Export controls address dual-use concerns in quantum technologies.</a:t>
            </a:r>
          </a:p>
          <a:p>
            <a:r>
              <a:t>Regulatory sandboxes provide testing environments for quantum technology applications.</a:t>
            </a:r>
          </a:p>
          <a:p>
            <a:r>
              <a:t>Key legal aspects include coordinating national quantum strategies and developing IP frameworks for quantum technologies.</a:t>
            </a:r>
          </a:p>
        </p:txBody>
      </p:sp>
    </p:spTree>
    <p:extLst>
      <p:ext uri="{BB962C8B-B14F-4D97-AF65-F5344CB8AC3E}">
        <p14:creationId xmlns:p14="http://schemas.microsoft.com/office/powerpoint/2010/main" val="3364413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Quantum Computing and Data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Quantum computing threatens current encryption and anonymization techniques, necessitating quantum-safe strategies.</a:t>
            </a:r>
          </a:p>
          <a:p>
            <a:r>
              <a:t>GDPR principles face new interpretation challenges in quantum computing contexts.</a:t>
            </a:r>
          </a:p>
          <a:p>
            <a:r>
              <a:t>Data retention policies must consider future quantum threats to long-term data security.</a:t>
            </a:r>
          </a:p>
          <a:p>
            <a:r>
              <a:t>Quantum random number generators offer potential privacy enhancements.</a:t>
            </a:r>
          </a:p>
          <a:p>
            <a:r>
              <a:t>Key legal issues include developing quantum-resistant data protection strategies and adapting privacy laws for quantum technologies.</a:t>
            </a:r>
          </a:p>
        </p:txBody>
      </p:sp>
    </p:spTree>
    <p:extLst>
      <p:ext uri="{BB962C8B-B14F-4D97-AF65-F5344CB8AC3E}">
        <p14:creationId xmlns:p14="http://schemas.microsoft.com/office/powerpoint/2010/main" val="24136429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Intellectual Property Challenges in Quantum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Patent trends show rapid growth in quantum-related applications.</a:t>
            </a:r>
          </a:p>
          <a:p>
            <a:r>
              <a:t>Quantum algorithm patentability faces challenges similar to those of software patents.</a:t>
            </a:r>
          </a:p>
          <a:p>
            <a:r>
              <a:t>Trade secrets are crucial for protecting hardware designs in quantum computing.</a:t>
            </a:r>
          </a:p>
          <a:p>
            <a:r>
              <a:t>Quantum cloud services introduce new IP considerations for service providers and users.</a:t>
            </a:r>
          </a:p>
          <a:p>
            <a:r>
              <a:t>Key IP issues include navigating patent eligibility for quantum algorithms and developing IP strategies for the rapidly evolving quantum technology sector.</a:t>
            </a:r>
          </a:p>
        </p:txBody>
      </p:sp>
    </p:spTree>
    <p:extLst>
      <p:ext uri="{BB962C8B-B14F-4D97-AF65-F5344CB8AC3E}">
        <p14:creationId xmlns:p14="http://schemas.microsoft.com/office/powerpoint/2010/main" val="4412130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Quantum Computing in Finance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Quantum algorithms promise efficient portfolio optimization and risk management in finance.</a:t>
            </a:r>
          </a:p>
          <a:p>
            <a:r>
              <a:t>Market fairness concerns arise from potential quantum advantage in financial modeling.</a:t>
            </a:r>
          </a:p>
          <a:p>
            <a:r>
              <a:t>Quantum-resistant blockchain designs are being developed to protect financial systems.</a:t>
            </a:r>
          </a:p>
          <a:p>
            <a:r>
              <a:t>Regulatory bodies are examining systemic risks of quantum computing to financial systems.</a:t>
            </a:r>
          </a:p>
          <a:p>
            <a:r>
              <a:t>Key legal considerations include updating financial regulations for quantum technologies and addressing market fairness concerns.</a:t>
            </a:r>
          </a:p>
        </p:txBody>
      </p:sp>
    </p:spTree>
    <p:extLst>
      <p:ext uri="{BB962C8B-B14F-4D97-AF65-F5344CB8AC3E}">
        <p14:creationId xmlns:p14="http://schemas.microsoft.com/office/powerpoint/2010/main" val="10106079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National Security Implications of Quantum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NSA is developing post-quantum cryptography plans to protect national security information.</a:t>
            </a:r>
          </a:p>
          <a:p>
            <a:r>
              <a:t>'Harvest now, decrypt later' attacks raise long-term data protection concerns for sensitive information.</a:t>
            </a:r>
          </a:p>
          <a:p>
            <a:r>
              <a:t>A 'quantum race' between nations is observed in the development of quantum technologies.</a:t>
            </a:r>
          </a:p>
          <a:p>
            <a:r>
              <a:t>Export control regimes aim to balance international collaboration and national security concerns.</a:t>
            </a:r>
          </a:p>
          <a:p>
            <a:r>
              <a:t>Key legal aspects include developing post-quantum national security strategies and addressing export control challenges.</a:t>
            </a:r>
          </a:p>
        </p:txBody>
      </p:sp>
    </p:spTree>
    <p:extLst>
      <p:ext uri="{BB962C8B-B14F-4D97-AF65-F5344CB8AC3E}">
        <p14:creationId xmlns:p14="http://schemas.microsoft.com/office/powerpoint/2010/main" val="37645711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Ethical and Societal Concerns in Quantum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divide exacerbation due to quantum computing is being discussed at the UN level.</a:t>
            </a:r>
          </a:p>
          <a:p>
            <a:r>
              <a:t>Quantum drug discovery raises genetic privacy and access questions in healthcare.</a:t>
            </a:r>
          </a:p>
          <a:p>
            <a:r>
              <a:t>Quantum-enhanced AI introduces new ethics debates in the field of artificial intelligence.</a:t>
            </a:r>
          </a:p>
          <a:p>
            <a:r>
              <a:t>Quantum sensing challenges existing privacy norms and legal frameworks.</a:t>
            </a:r>
          </a:p>
          <a:p>
            <a:r>
              <a:t>Key ethical considerations include addressing technological equity and ensuring responsible use of quantum technologies in sensitive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870772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Future of Quantum Computing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Quantum computing development requires balancing innovation with legal, ethical, and societal challenges.</a:t>
            </a:r>
          </a:p>
          <a:p>
            <a:r>
              <a:t>Proactive, adaptive regulatory approaches are essential for effective quantum computing governance.</a:t>
            </a:r>
          </a:p>
          <a:p>
            <a:r>
              <a:t>International cooperation is crucial for addressing global quantum technology implications.</a:t>
            </a:r>
          </a:p>
          <a:p>
            <a:r>
              <a:t>Interdisciplinary collaboration is vital for effective governance of quantum technologies.</a:t>
            </a:r>
          </a:p>
          <a:p>
            <a:r>
              <a:t>Future regulation will likely involve multi-layered approaches combining international principles, national legislation, and sector-specific rules for quantum technologies.</a:t>
            </a:r>
          </a:p>
        </p:txBody>
      </p:sp>
    </p:spTree>
    <p:extLst>
      <p:ext uri="{BB962C8B-B14F-4D97-AF65-F5344CB8AC3E}">
        <p14:creationId xmlns:p14="http://schemas.microsoft.com/office/powerpoint/2010/main" val="38335186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462995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4084</Words>
  <Application>Microsoft Office PowerPoint</Application>
  <PresentationFormat>Широкоэкранный</PresentationFormat>
  <Paragraphs>320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Digital Twins</vt:lpstr>
      <vt:lpstr>Digital Twin Architecture</vt:lpstr>
      <vt:lpstr>Types and Applications of Digital Twins</vt:lpstr>
      <vt:lpstr>Legal Status and Ownership of Digital Twins</vt:lpstr>
      <vt:lpstr>Data Protection and Privacy in Digital Twins</vt:lpstr>
      <vt:lpstr>Security and Integrity in Digital Twin Systems</vt:lpstr>
      <vt:lpstr>Liability in Digital Twin Ecosystems</vt:lpstr>
      <vt:lpstr>Intellectual Property Rights in Digital Twins</vt:lpstr>
      <vt:lpstr>Regulatory Compliance and Digital Twins</vt:lpstr>
      <vt:lpstr>Future of Digital Twin Regulation</vt:lpstr>
      <vt:lpstr>Introduction to Big Data and Cloud Technologies</vt:lpstr>
      <vt:lpstr>Data Collection in Big Data and Cloud Environments</vt:lpstr>
      <vt:lpstr>Big Data Processing and Legal Issues</vt:lpstr>
      <vt:lpstr>Cloud Computing Contracts and Service Level Agreements</vt:lpstr>
      <vt:lpstr>Data Security in Big Data and Cloud Systems</vt:lpstr>
      <vt:lpstr>Data Retention and Deletion in Big Data and Cloud Environments</vt:lpstr>
      <vt:lpstr>Privacy and Data Protection in Big Data and Cloud Computing</vt:lpstr>
      <vt:lpstr>Intellectual Property Rights in Big Data and Cloud Computing</vt:lpstr>
      <vt:lpstr>Regulatory Compliance in Big Data and Cloud Environments</vt:lpstr>
      <vt:lpstr>Future of Big Data and Cloud Technology Regulation</vt:lpstr>
      <vt:lpstr>Introduction to Cyber-Physical Systems (CPS)</vt:lpstr>
      <vt:lpstr>Legal Classification of CPS</vt:lpstr>
      <vt:lpstr>Safety and Liability in CPS</vt:lpstr>
      <vt:lpstr>Cybersecurity and Data Protection in CPS</vt:lpstr>
      <vt:lpstr>Intellectual Property Rights in CPS</vt:lpstr>
      <vt:lpstr>Privacy and Ethical Considerations in CPS</vt:lpstr>
      <vt:lpstr>Standardization and Interoperability in CPS</vt:lpstr>
      <vt:lpstr>Regulatory Compliance and Certification for CPS</vt:lpstr>
      <vt:lpstr>CPS in Critical Infrastructure and National Security</vt:lpstr>
      <vt:lpstr>Future of CPS Regulation</vt:lpstr>
      <vt:lpstr>Introduction to Neurotechnology</vt:lpstr>
      <vt:lpstr>Legal Classification of Neurotechnology</vt:lpstr>
      <vt:lpstr>Ethical Considerations in Neurotechnology</vt:lpstr>
      <vt:lpstr>Privacy and Data Protection in Neurotechnology</vt:lpstr>
      <vt:lpstr>Intellectual Property in Neurotechnology</vt:lpstr>
      <vt:lpstr>Safety and Liability in Neurotechnology</vt:lpstr>
      <vt:lpstr>Neurotechnology and Human Rights Law</vt:lpstr>
      <vt:lpstr>Sector-Specific Neurotechnology Regulation</vt:lpstr>
      <vt:lpstr>International Governance of Neurotechnology</vt:lpstr>
      <vt:lpstr>Future of Neurotechnology Regulation</vt:lpstr>
      <vt:lpstr>Introduction to Quantum Computing</vt:lpstr>
      <vt:lpstr>Quantum Computing Technology Progress</vt:lpstr>
      <vt:lpstr>Quantum Cryptography and Post-Quantum Cryptography</vt:lpstr>
      <vt:lpstr>Legal Frameworks for Quantum Technologies</vt:lpstr>
      <vt:lpstr>Quantum Computing and Data Protection</vt:lpstr>
      <vt:lpstr>Intellectual Property Challenges in Quantum Computing</vt:lpstr>
      <vt:lpstr>Quantum Computing in Finance</vt:lpstr>
      <vt:lpstr>National Security Implications of Quantum Computing</vt:lpstr>
      <vt:lpstr>Ethical and Societal Concerns in Quantum Computing</vt:lpstr>
      <vt:lpstr>Future of Quantum Computing Regulation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Information Infrastructure Regulation</dc:title>
  <dc:subject/>
  <dc:creator/>
  <cp:keywords/>
  <dc:description>generated using python-pptx</dc:description>
  <cp:lastModifiedBy>User</cp:lastModifiedBy>
  <cp:revision>8</cp:revision>
  <dcterms:created xsi:type="dcterms:W3CDTF">2013-01-27T09:14:16Z</dcterms:created>
  <dcterms:modified xsi:type="dcterms:W3CDTF">2024-09-09T18:47:21Z</dcterms:modified>
  <cp:category/>
</cp:coreProperties>
</file>