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5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60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8" cy="6857999"/>
          </a:xfrm>
        </p:spPr>
      </p:pic>
    </p:spTree>
    <p:extLst>
      <p:ext uri="{BB962C8B-B14F-4D97-AF65-F5344CB8AC3E}">
        <p14:creationId xmlns:p14="http://schemas.microsoft.com/office/powerpoint/2010/main" val="83599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Information Infrastructure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Information infrastructure encompasses interconnected systems facilitating data flow in society.</a:t>
            </a:r>
          </a:p>
          <a:p>
            <a:r>
              <a:t>Key concepts in information infrastructure regulation include network neutrality, critical information infrastructure, and digital sovereignty.</a:t>
            </a:r>
          </a:p>
          <a:p>
            <a:r>
              <a:t>Regulation can be conceptualized through physical, logical, and content layers, each requiring tailored legal approaches.</a:t>
            </a:r>
          </a:p>
          <a:p>
            <a:r>
              <a:t>As technologies like 5G and IoT emerge, legal frameworks must adapt to new challenges while balancing innovation, security, and individual rights.</a:t>
            </a:r>
          </a:p>
          <a:p>
            <a:r>
              <a:t>The physical layer often falls under telecommunications law, while the content layer intersects with intellectual property and privacy regulations.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Information Infrastructure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Information infrastructure objects include telecommunications networks, data centers, cloud computing infrastructure, and Internet exchange points (IXPs).</a:t>
            </a:r>
          </a:p>
          <a:p>
            <a:r>
              <a:t>Submarine cables, satellite systems, and the domain name system are also crucial components of information infrastructure.</a:t>
            </a:r>
          </a:p>
          <a:p>
            <a:r>
              <a:t>Telecommunications networks are subject to extensive national and international regulations.</a:t>
            </a:r>
          </a:p>
          <a:p>
            <a:r>
              <a:t>Data centers and cloud infrastructure face issues of data sovereignty and cross-border flows.</a:t>
            </a:r>
          </a:p>
          <a:p>
            <a:r>
              <a:t>The interconnectedness of these objects necessitates a holistic regulatory approach considering the interplay between various components and their legal regimes.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Stakeholders in Information Infrastructure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States play a crucial role by enacting laws, participating in treaties, and engaging in cyber operations.</a:t>
            </a:r>
          </a:p>
          <a:p>
            <a:r>
              <a:t>International organizations like ITU and ICANN coordinate global efforts in information infrastructure regulation.</a:t>
            </a:r>
          </a:p>
          <a:p>
            <a:r>
              <a:t>Internet service providers face legal obligations as seen in landmark cases.</a:t>
            </a:r>
          </a:p>
          <a:p>
            <a:r>
              <a:t>Content providers and platforms are scrutinized for content moderation and data protection practices.</a:t>
            </a:r>
          </a:p>
          <a:p>
            <a:r>
              <a:t>The complex interplay between these stakeholders necessitates a multifaceted regulatory approach balancing competing interests.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Critical Information Infrastructure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 NIS Directive provides a comprehensive framework for critical information infrastructure protection.</a:t>
            </a:r>
          </a:p>
          <a:p>
            <a:r>
              <a:t>The US Critical Infrastructures Protection Act emphasizes public-private partnerships in CII protection.</a:t>
            </a:r>
          </a:p>
          <a:p>
            <a:r>
              <a:t>Russia's Federal Law introduces a classification system for CII objects.</a:t>
            </a:r>
          </a:p>
          <a:p>
            <a:r>
              <a:t>China's Cybersecurity Law establishes a comprehensive regime with data localization requirements.</a:t>
            </a:r>
          </a:p>
          <a:p>
            <a:r>
              <a:t>Implementing CII protection regimes presents challenges in defining scope and addressing cross-border dependencies.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Network Neutrality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Network neutrality is the principle of equal data treatment in information infrastructure regulation.</a:t>
            </a:r>
          </a:p>
          <a:p>
            <a:r>
              <a:t>The EU Regulation 2015/2120 establishes strong safeguards, prohibiting blocking, throttling, and paid prioritization.</a:t>
            </a:r>
          </a:p>
          <a:p>
            <a:r>
              <a:t>The US has experienced regulatory fluctuations regarding network neutrality.</a:t>
            </a:r>
          </a:p>
          <a:p>
            <a:r>
              <a:t>India bans zero-rating practices, while Brazil enshrines net neutrality in national law.</a:t>
            </a:r>
          </a:p>
          <a:p>
            <a:r>
              <a:t>Enforcement faces challenges with 5G and IoT technologies, leading to debates between strict neutrality and 'reasonable network management' exceptions.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Data Localization and Cross-Border Flow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Russia and China impose strict data localization requirements for certain types of data.</a:t>
            </a:r>
          </a:p>
          <a:p>
            <a:r>
              <a:t>The EU's GDPR allows data transfers under specific conditions, balancing protection with data mobility.</a:t>
            </a:r>
          </a:p>
          <a:p>
            <a:r>
              <a:t>India proposes a hybrid model for data localization and cross-border flows.</a:t>
            </a:r>
          </a:p>
          <a:p>
            <a:r>
              <a:t>Data localization requirements often conflict with international trade agreements like USMCA.</a:t>
            </a:r>
          </a:p>
          <a:p>
            <a:r>
              <a:t>Balancing national security concerns with free data flow benefits remains a key challenge for policymakers.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Emerging Technologies and Information Infrastructure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5G networks prompt new regulatory approaches focusing on security and vendor trust.</a:t>
            </a:r>
          </a:p>
          <a:p>
            <a:r>
              <a:t>Software-defined networking and network function virtualization reshape network architecture, requiring regulatory adaptations.</a:t>
            </a:r>
          </a:p>
          <a:p>
            <a:r>
              <a:t>Edge computing raises questions about jurisdiction in distributed environments.</a:t>
            </a:r>
          </a:p>
          <a:p>
            <a:r>
              <a:t>IoT in infrastructure presents unique security challenges for regulators.</a:t>
            </a:r>
          </a:p>
          <a:p>
            <a:r>
              <a:t>Quantum communications promise unprecedented security but may render current protections obsolete.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Cybersecurity in Information Infrastructure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 NIS Directive establishes security requirements for essential services.</a:t>
            </a:r>
          </a:p>
          <a:p>
            <a:r>
              <a:t>The US Cybersecurity Information Sharing Act facilitates threat indicator sharing among entities.</a:t>
            </a:r>
          </a:p>
          <a:p>
            <a:r>
              <a:t>Singapore implements a licensing regime for cybersecurity providers to ensure quality and reliability.</a:t>
            </a:r>
          </a:p>
          <a:p>
            <a:r>
              <a:t>The NIST Cybersecurity Framework provides a flexible risk management approach for organizations.</a:t>
            </a:r>
          </a:p>
          <a:p>
            <a:r>
              <a:t>Case studies like the 2017 NotPetya attack illustrate complexities in applying regulations to major cybersecurity breaches.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Cooperation in Information Infrastructure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Internet Governance Forum serves as a multistakeholder platform for global discussion.</a:t>
            </a:r>
          </a:p>
          <a:p>
            <a:r>
              <a:t>The WSIS process has influenced global policies, emphasizing digital divide bridging.</a:t>
            </a:r>
          </a:p>
          <a:p>
            <a:r>
              <a:t>The UN Group of Governmental Experts has established norms for responsible state behavior in cyberspace.</a:t>
            </a:r>
          </a:p>
          <a:p>
            <a:r>
              <a:t>The Budapest Convention provides a framework for combating cybercrime across borders.</a:t>
            </a:r>
          </a:p>
          <a:p>
            <a:r>
              <a:t>Achieving global consensus remains challenging, as evidenced by contentious outcomes of international conferences.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Future of Information Infrastructure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Information infrastructure regulation remains dynamic and evolving to address new challenges.</a:t>
            </a:r>
          </a:p>
          <a:p>
            <a:r>
              <a:t>Future regulation will likely emphasize flexibility and adaptability to technological changes.</a:t>
            </a:r>
          </a:p>
          <a:p>
            <a:r>
              <a:t>Multistakeholder initiatives are poised to drive regulatory evolution in the coming years.</a:t>
            </a:r>
          </a:p>
          <a:p>
            <a:r>
              <a:t>Reconciling national interests with global approaches will be a central tension in future regulations.</a:t>
            </a:r>
          </a:p>
          <a:p>
            <a:r>
              <a:t>A holistic approach considering technology, law, and society relationships is necessary for shaping our digital future.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Artificial Intelligence (AI)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AI simulates human cognitive functions, evolving from narrow to general AI.</a:t>
            </a:r>
          </a:p>
          <a:p>
            <a:r>
              <a:t>Key techniques in AI include machine learning and neural networks.</a:t>
            </a:r>
          </a:p>
          <a:p>
            <a:r>
              <a:t>The EU's 'White Paper on AI' highlights AI's role in addressing societal challenges and economic growth.</a:t>
            </a:r>
          </a:p>
          <a:p>
            <a:r>
              <a:t>AI's advancement raises legal and ethical debates on data privacy, algorithmic bias, liability, and autonomous decision-making.</a:t>
            </a:r>
          </a:p>
          <a:p>
            <a:r>
              <a:t>The field's complexity requires interdisciplinary approaches to develop effective governance strategies.</a:t>
            </a:r>
          </a:p>
        </p:txBody>
      </p:sp>
    </p:spTree>
    <p:extLst>
      <p:ext uri="{BB962C8B-B14F-4D97-AF65-F5344CB8AC3E}">
        <p14:creationId xmlns:p14="http://schemas.microsoft.com/office/powerpoint/2010/main" val="2819825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of AI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AI systems are categorized based on capabilities and potential impacts, ranging from reactive machines to self-aware AI.</a:t>
            </a:r>
          </a:p>
          <a:p>
            <a:r>
              <a:t>Applications of AI span natural language processing, computer vision, robotics, and expert systems.</a:t>
            </a:r>
          </a:p>
          <a:p>
            <a:r>
              <a:t>The EU emphasizes evaluating AI based on specific applications and risks.</a:t>
            </a:r>
          </a:p>
          <a:p>
            <a:r>
              <a:t>Explainable AI addresses the need for transparency in decision-making processes.</a:t>
            </a:r>
          </a:p>
          <a:p>
            <a:r>
              <a:t>Legal frameworks must adapt to address nuanced implications of different AI types while maintaining flexibility for future advancements.</a:t>
            </a:r>
          </a:p>
        </p:txBody>
      </p:sp>
    </p:spTree>
    <p:extLst>
      <p:ext uri="{BB962C8B-B14F-4D97-AF65-F5344CB8AC3E}">
        <p14:creationId xmlns:p14="http://schemas.microsoft.com/office/powerpoint/2010/main" val="3635354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Definitions of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The EU's AI Act defines AI as software generating outputs influencing environments.</a:t>
            </a:r>
          </a:p>
          <a:p>
            <a:r>
              <a:t>The OECD describes AI as systems making predictions or decisions affecting real or virtual environments.</a:t>
            </a:r>
          </a:p>
          <a:p>
            <a:r>
              <a:t>UNESCO emphasizes AI's capacity to process data resembling intelligent behavior.</a:t>
            </a:r>
          </a:p>
          <a:p>
            <a:r>
              <a:t>The US focuses on systems performing tasks without significant human oversight.</a:t>
            </a:r>
          </a:p>
          <a:p>
            <a:r>
              <a:t>China highlights AI's ability to simulate and extend human intelligence.</a:t>
            </a:r>
          </a:p>
        </p:txBody>
      </p:sp>
    </p:spTree>
    <p:extLst>
      <p:ext uri="{BB962C8B-B14F-4D97-AF65-F5344CB8AC3E}">
        <p14:creationId xmlns:p14="http://schemas.microsoft.com/office/powerpoint/2010/main" val="318018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and Intellectual Property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AI-generated works raise questions about copyright ownership, as seen in cases like Naruto v. Slater.</a:t>
            </a:r>
          </a:p>
          <a:p>
            <a:r>
              <a:t>Patent law debates AI inventorship, exemplified by DABUS patent applications.</a:t>
            </a:r>
          </a:p>
          <a:p>
            <a:r>
              <a:t>Trade secret protection gains importance for AI algorithms.</a:t>
            </a:r>
          </a:p>
          <a:p>
            <a:r>
              <a:t>Trademark law faces questions about AI-generated brands.</a:t>
            </a:r>
          </a:p>
          <a:p>
            <a:r>
              <a:t>IP law must evolve to balance AI development incentives with fundamental IP principles.</a:t>
            </a:r>
          </a:p>
        </p:txBody>
      </p:sp>
    </p:spTree>
    <p:extLst>
      <p:ext uri="{BB962C8B-B14F-4D97-AF65-F5344CB8AC3E}">
        <p14:creationId xmlns:p14="http://schemas.microsoft.com/office/powerpoint/2010/main" val="842791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and Data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The GDPR addresses AI concerns, particularly automated decision-making.</a:t>
            </a:r>
          </a:p>
          <a:p>
            <a:r>
              <a:t>Data minimization challenges arise in machine learning contexts.</a:t>
            </a:r>
          </a:p>
          <a:p>
            <a:r>
              <a:t>The right to explanation for AI decisions is debated in legal circles.</a:t>
            </a:r>
          </a:p>
          <a:p>
            <a:r>
              <a:t>International data transfers for AI training face scrutiny post-Schrems II.</a:t>
            </a:r>
          </a:p>
          <a:p>
            <a:r>
              <a:t>Privacy-preserving AI techniques offer promising solutions to data protection challenges.</a:t>
            </a:r>
          </a:p>
        </p:txBody>
      </p:sp>
    </p:spTree>
    <p:extLst>
      <p:ext uri="{BB962C8B-B14F-4D97-AF65-F5344CB8AC3E}">
        <p14:creationId xmlns:p14="http://schemas.microsoft.com/office/powerpoint/2010/main" val="892902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Liability and Accountability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Product liability laws are being reevaluated for AI's unique characteristics.</a:t>
            </a:r>
          </a:p>
          <a:p>
            <a:r>
              <a:t>Attributing fault in AI-caused damages is complex and challenging.</a:t>
            </a:r>
          </a:p>
          <a:p>
            <a:r>
              <a:t>The EU's AI Act introduces requirements for high-risk AI systems.</a:t>
            </a:r>
          </a:p>
          <a:p>
            <a:r>
              <a:t>Debates surround AI's legal status, including 'electronic personhood' proposals.</a:t>
            </a:r>
          </a:p>
          <a:p>
            <a:r>
              <a:t>Legal frameworks must evolve to ensure clear accountability and appropriate remedies for AI-related harms.</a:t>
            </a:r>
          </a:p>
        </p:txBody>
      </p:sp>
    </p:spTree>
    <p:extLst>
      <p:ext uri="{BB962C8B-B14F-4D97-AF65-F5344CB8AC3E}">
        <p14:creationId xmlns:p14="http://schemas.microsoft.com/office/powerpoint/2010/main" val="3261813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Ethical Considerations in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EU's Ethics Guidelines outline key requirements including human agency, transparency, and accountability.</a:t>
            </a:r>
          </a:p>
          <a:p>
            <a:r>
              <a:t>The OECD AI Principles emphasize inclusive growth and sustainable development.</a:t>
            </a:r>
          </a:p>
          <a:p>
            <a:r>
              <a:t>Industry initiatives demonstrate private sector commitment to responsible AI.</a:t>
            </a:r>
          </a:p>
          <a:p>
            <a:r>
              <a:t>'Ethical by design' emphasizes integrating ethics throughout the AI lifecycle.</a:t>
            </a:r>
          </a:p>
          <a:p>
            <a:r>
              <a:t>Key focus areas include fairness, transparency, privacy, and human-centric AI development.</a:t>
            </a:r>
          </a:p>
        </p:txBody>
      </p:sp>
    </p:spTree>
    <p:extLst>
      <p:ext uri="{BB962C8B-B14F-4D97-AF65-F5344CB8AC3E}">
        <p14:creationId xmlns:p14="http://schemas.microsoft.com/office/powerpoint/2010/main" val="1922930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Applications in Specific Sectors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/>
          </a:p>
          <a:p>
            <a:r>
              <a:t>Healthcare faces regulatory hurdles for AI medical devices.</a:t>
            </a:r>
          </a:p>
          <a:p>
            <a:r>
              <a:t>Financial services grapple with AI in credit scoring and trading.</a:t>
            </a:r>
          </a:p>
          <a:p>
            <a:r>
              <a:t>Autonomous vehicles face complex safety regulations.</a:t>
            </a:r>
          </a:p>
          <a:p>
            <a:r>
              <a:t>Criminal justice debates AI-driven risk assessment tools.</a:t>
            </a:r>
          </a:p>
          <a:p>
            <a:r>
              <a:t>AI content moderation impacts freedom of expression.</a:t>
            </a:r>
          </a:p>
        </p:txBody>
      </p:sp>
    </p:spTree>
    <p:extLst>
      <p:ext uri="{BB962C8B-B14F-4D97-AF65-F5344CB8AC3E}">
        <p14:creationId xmlns:p14="http://schemas.microsoft.com/office/powerpoint/2010/main" val="2269010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International Cooperation in AI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Organizations like the UN, OECD, and Council of Europe develop principles for responsible AI.</a:t>
            </a:r>
          </a:p>
          <a:p>
            <a:r>
              <a:t>The Global Partnership on AI bridges theory and practice in AI policy.</a:t>
            </a:r>
          </a:p>
          <a:p>
            <a:r>
              <a:t>Regional efforts aim to align regulatory approaches across different jurisdictions.</a:t>
            </a:r>
          </a:p>
          <a:p>
            <a:r>
              <a:t>Proposals for an international AI treaty reflect aspirations for cohesive global regulation.</a:t>
            </a:r>
          </a:p>
          <a:p>
            <a:r>
              <a:t>Capacity building initiatives ensure inclusive global AI development.</a:t>
            </a:r>
          </a:p>
        </p:txBody>
      </p:sp>
    </p:spTree>
    <p:extLst>
      <p:ext uri="{BB962C8B-B14F-4D97-AF65-F5344CB8AC3E}">
        <p14:creationId xmlns:p14="http://schemas.microsoft.com/office/powerpoint/2010/main" val="1391035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AI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Adaptive approaches like regulatory sandboxes test AI applications while informing policy.</a:t>
            </a:r>
          </a:p>
          <a:p>
            <a:r>
              <a:t>Interdisciplinary collaboration is essential in AI governance.</a:t>
            </a:r>
          </a:p>
          <a:p>
            <a:r>
              <a:t>Public engagement builds trust in AI policy-making.</a:t>
            </a:r>
          </a:p>
          <a:p>
            <a:r>
              <a:t>Global cooperation addresses AI's cross-border nature.</a:t>
            </a:r>
          </a:p>
          <a:p>
            <a:r>
              <a:t>Future AI regulation will likely involve a multi-layered approach combining international principles, national legislation, sector-specific rules, and ethical guidelines.</a:t>
            </a:r>
          </a:p>
        </p:txBody>
      </p:sp>
    </p:spTree>
    <p:extLst>
      <p:ext uri="{BB962C8B-B14F-4D97-AF65-F5344CB8AC3E}">
        <p14:creationId xmlns:p14="http://schemas.microsoft.com/office/powerpoint/2010/main" val="18232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Blockchain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Blockchain is a distributed ledger enabling secure, transparent record-keeping without central authority.</a:t>
            </a:r>
          </a:p>
          <a:p>
            <a:r>
              <a:t>Key components include distributed networks, cryptographic hashing, and consensus mechanisms.</a:t>
            </a:r>
          </a:p>
          <a:p>
            <a:r>
              <a:t>Blockchain has evolved from cryptocurrency to smart contracts and decentralized applications.</a:t>
            </a:r>
          </a:p>
          <a:p>
            <a:r>
              <a:t>The technology has the potential to transform various economic sectors, as noted by the World Economic Forum.</a:t>
            </a:r>
          </a:p>
          <a:p>
            <a:r>
              <a:t>Blockchain adoption presents legal and regulatory challenges in data protection, contract law, securities regulation, and international trade.</a:t>
            </a:r>
          </a:p>
        </p:txBody>
      </p:sp>
    </p:spTree>
    <p:extLst>
      <p:ext uri="{BB962C8B-B14F-4D97-AF65-F5344CB8AC3E}">
        <p14:creationId xmlns:p14="http://schemas.microsoft.com/office/powerpoint/2010/main" val="1072897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Technical Foundations of Blockchain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Cryptographic hash functions ensure data integrity and immutability in blockchain systems.</a:t>
            </a:r>
          </a:p>
          <a:p>
            <a:r>
              <a:t>Consensus mechanisms like Proof of Work and Proof of Stake maintain decentralization.</a:t>
            </a:r>
          </a:p>
          <a:p>
            <a:r>
              <a:t>Smart contracts enable automated, self-executing agreements on blockchain platforms.</a:t>
            </a:r>
          </a:p>
          <a:p>
            <a:r>
              <a:t>Challenges in blockchain technology include scalability, privacy, and interoperability.</a:t>
            </a:r>
          </a:p>
          <a:p>
            <a:r>
              <a:t>The complex interplay between blockchain's technical features and legal frameworks necessitates ongoing adaptation of regulations.</a:t>
            </a:r>
          </a:p>
        </p:txBody>
      </p:sp>
    </p:spTree>
    <p:extLst>
      <p:ext uri="{BB962C8B-B14F-4D97-AF65-F5344CB8AC3E}">
        <p14:creationId xmlns:p14="http://schemas.microsoft.com/office/powerpoint/2010/main" val="31214620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Status of Blockchain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'Blockchain Now and Tomorrow' report outlines potential applications and regulatory considerations.</a:t>
            </a:r>
          </a:p>
          <a:p>
            <a:r>
              <a:t>The US proposed a 'Blockchain Promotion Act' to develop a common federal definition.</a:t>
            </a:r>
          </a:p>
          <a:p>
            <a:r>
              <a:t>China regulates blockchain-based information services with specific legal frameworks.</a:t>
            </a:r>
          </a:p>
          <a:p>
            <a:r>
              <a:t>Malta established a comprehensive regulatory framework for innovative technologies, including blockchain.</a:t>
            </a:r>
          </a:p>
          <a:p>
            <a:r>
              <a:t>Creating a universally accepted legal definition of blockchain remains challenging due to its complexity and rapid evolution.</a:t>
            </a:r>
          </a:p>
        </p:txBody>
      </p:sp>
    </p:spTree>
    <p:extLst>
      <p:ext uri="{BB962C8B-B14F-4D97-AF65-F5344CB8AC3E}">
        <p14:creationId xmlns:p14="http://schemas.microsoft.com/office/powerpoint/2010/main" val="3512048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Blockchain in Financial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Cryptocurrency regulations vary widely, from comprehensive frameworks like EU's MiCA to case-by-case approaches in the US.</a:t>
            </a:r>
          </a:p>
          <a:p>
            <a:r>
              <a:t>Central bank digital currencies are being explored globally as a blockchain application in finance.</a:t>
            </a:r>
          </a:p>
          <a:p>
            <a:r>
              <a:t>Blockchain in securities trading raises questions about tokenized securities and existing regulations.</a:t>
            </a:r>
          </a:p>
          <a:p>
            <a:r>
              <a:t>The rise of decentralized finance (DeFi) and stablecoins has prompted regulatory scrutiny.</a:t>
            </a:r>
          </a:p>
          <a:p>
            <a:r>
              <a:t>Key issues include token classification, regulatory jurisdiction, and the application of existing financial laws to blockchain-based assets and services.</a:t>
            </a:r>
          </a:p>
        </p:txBody>
      </p:sp>
    </p:spTree>
    <p:extLst>
      <p:ext uri="{BB962C8B-B14F-4D97-AF65-F5344CB8AC3E}">
        <p14:creationId xmlns:p14="http://schemas.microsoft.com/office/powerpoint/2010/main" val="3431651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Smart Contracts and Contract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Smart contracts present unique challenges to traditional contract law, particularly in meeting legal requirements for contract formation.</a:t>
            </a:r>
          </a:p>
          <a:p>
            <a:r>
              <a:t>Some jurisdictions explicitly recognize smart contracts in their legal frameworks.</a:t>
            </a:r>
          </a:p>
          <a:p>
            <a:r>
              <a:t>The immutable nature of smart contracts raises issues in dispute resolution, prompting blockchain-native solutions.</a:t>
            </a:r>
          </a:p>
          <a:p>
            <a:r>
              <a:t>Liability issues from smart contract failures underscore the need for clear legal frameworks.</a:t>
            </a:r>
          </a:p>
          <a:p>
            <a:r>
              <a:t>Key legal considerations include contract formation, interpretation, dispute resolution, and liability allocation in automated, code-based agreements.</a:t>
            </a:r>
          </a:p>
        </p:txBody>
      </p:sp>
    </p:spTree>
    <p:extLst>
      <p:ext uri="{BB962C8B-B14F-4D97-AF65-F5344CB8AC3E}">
        <p14:creationId xmlns:p14="http://schemas.microsoft.com/office/powerpoint/2010/main" val="878965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Blockchain and Data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Blockchain's immutability conflicts with GDPR principles like the right to erasure.</a:t>
            </a:r>
          </a:p>
          <a:p>
            <a:r>
              <a:t>Personal data definition in public blockchains raises complex questions for data protection.</a:t>
            </a:r>
          </a:p>
          <a:p>
            <a:r>
              <a:t>Proposed solutions to address data protection concerns include zero-knowledge proofs and off-chain storage.</a:t>
            </a:r>
          </a:p>
          <a:p>
            <a:r>
              <a:t>Cross-border data transfers raise concerns, especially in light of the Schrems II decision.</a:t>
            </a:r>
          </a:p>
          <a:p>
            <a:r>
              <a:t>Key issues include reconciling blockchain's immutability with data subject rights and ensuring GDPR compliance in decentralized systems.</a:t>
            </a:r>
          </a:p>
        </p:txBody>
      </p:sp>
    </p:spTree>
    <p:extLst>
      <p:ext uri="{BB962C8B-B14F-4D97-AF65-F5344CB8AC3E}">
        <p14:creationId xmlns:p14="http://schemas.microsoft.com/office/powerpoint/2010/main" val="40423672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Blockchain and Intellectual Property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Blockchain is explored for anti-counterfeiting and efficient IP registries.</a:t>
            </a:r>
          </a:p>
          <a:p>
            <a:r>
              <a:t>Blockchain-based innovations raise questions about patentability and IP protection.</a:t>
            </a:r>
          </a:p>
          <a:p>
            <a:r>
              <a:t>Creative industries explore new digital rights management models using blockchain technology.</a:t>
            </a:r>
          </a:p>
          <a:p>
            <a:r>
              <a:t>IP tokenization presents novel legal challenges in ownership and transfer of rights.</a:t>
            </a:r>
          </a:p>
          <a:p>
            <a:r>
              <a:t>Key legal issues include IP protection for blockchain innovations, tokenization of IP rights, and adapting existing IP laws to blockchain-based ownership models.</a:t>
            </a:r>
          </a:p>
        </p:txBody>
      </p:sp>
    </p:spTree>
    <p:extLst>
      <p:ext uri="{BB962C8B-B14F-4D97-AF65-F5344CB8AC3E}">
        <p14:creationId xmlns:p14="http://schemas.microsoft.com/office/powerpoint/2010/main" val="1964222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Sector-Specific Blockchain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 supply chains, blockchain raises data sharing and antitrust questions.</a:t>
            </a:r>
          </a:p>
          <a:p>
            <a:r>
              <a:t>Healthcare applications must navigate patient privacy regulations when implementing blockchain solutions.</a:t>
            </a:r>
          </a:p>
          <a:p>
            <a:r>
              <a:t>Real estate transactions on blockchain require integration with existing property rights frameworks.</a:t>
            </a:r>
          </a:p>
          <a:p>
            <a:r>
              <a:t>Blockchain voting faces hurdles in ensuring voter privacy and compliance with electoral laws.</a:t>
            </a:r>
          </a:p>
          <a:p>
            <a:r>
              <a:t>Each sector presents specific regulatory challenges requiring tailored approaches to blockchain integration.</a:t>
            </a:r>
          </a:p>
        </p:txBody>
      </p:sp>
    </p:spTree>
    <p:extLst>
      <p:ext uri="{BB962C8B-B14F-4D97-AF65-F5344CB8AC3E}">
        <p14:creationId xmlns:p14="http://schemas.microsoft.com/office/powerpoint/2010/main" val="42582479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Approaches to Blockchain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Organizations like OECD, FSB, and IOSCO examine blockchain's implications for various sectors.</a:t>
            </a:r>
          </a:p>
          <a:p>
            <a:r>
              <a:t>The World Bank explores blockchain's potential for development in international contexts.</a:t>
            </a:r>
          </a:p>
          <a:p>
            <a:r>
              <a:t>Regional initiatives like the European Blockchain Partnership demonstrate collaborative approaches to regulation.</a:t>
            </a:r>
          </a:p>
          <a:p>
            <a:r>
              <a:t>International organizations address blockchain's cross-border implications in areas like digital identity and financial crimes prevention.</a:t>
            </a:r>
          </a:p>
          <a:p>
            <a:r>
              <a:t>Key focus areas include developing harmonized standards, addressing cross-border challenges, and ensuring equitable participation in the global blockchain ecosystem.</a:t>
            </a:r>
          </a:p>
        </p:txBody>
      </p:sp>
    </p:spTree>
    <p:extLst>
      <p:ext uri="{BB962C8B-B14F-4D97-AF65-F5344CB8AC3E}">
        <p14:creationId xmlns:p14="http://schemas.microsoft.com/office/powerpoint/2010/main" val="16205252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Blockchain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Blockchain regulation requires balancing innovation with societal safeguards.</a:t>
            </a:r>
          </a:p>
          <a:p>
            <a:r>
              <a:t>A technology-neutral, principle-based approach is often advocated for blockchain regulation.</a:t>
            </a:r>
          </a:p>
          <a:p>
            <a:r>
              <a:t>International cooperation is crucial for addressing cross-border applications of blockchain technology.</a:t>
            </a:r>
          </a:p>
          <a:p>
            <a:r>
              <a:t>Public-private partnerships are key in developing effective blockchain governance frameworks.</a:t>
            </a:r>
          </a:p>
          <a:p>
            <a:r>
              <a:t>The future likely involves a multi-layered approach combining international principles, national legislation, sector-specific rules, and ethical guidelines for blockchain regulation.</a:t>
            </a:r>
          </a:p>
        </p:txBody>
      </p:sp>
    </p:spTree>
    <p:extLst>
      <p:ext uri="{BB962C8B-B14F-4D97-AF65-F5344CB8AC3E}">
        <p14:creationId xmlns:p14="http://schemas.microsoft.com/office/powerpoint/2010/main" val="48073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Robotics and Unmanned Aerial Vehicles (Drones)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Robots are defined as programmable, actuated mechanisms with autonomy, while drones are unmanned aircraft systems.</a:t>
            </a:r>
          </a:p>
          <a:p>
            <a:r>
              <a:t>These technologies have evolved from industrial robots to advanced autonomous systems.</a:t>
            </a:r>
          </a:p>
          <a:p>
            <a:r>
              <a:t>The global industrial robot market was valued at $16.5 billion in 2020, indicating substantial economic impact.</a:t>
            </a:r>
          </a:p>
          <a:p>
            <a:r>
              <a:t>The advancement of robotics and drones raises legal and ethical challenges in safety, liability, privacy, and socioeconomic impacts.</a:t>
            </a:r>
          </a:p>
          <a:p>
            <a:r>
              <a:t>Comprehensive legal frameworks are necessary to govern their development and use, balancing innovation with societal safeguards.</a:t>
            </a:r>
          </a:p>
        </p:txBody>
      </p:sp>
    </p:spTree>
    <p:extLst>
      <p:ext uri="{BB962C8B-B14F-4D97-AF65-F5344CB8AC3E}">
        <p14:creationId xmlns:p14="http://schemas.microsoft.com/office/powerpoint/2010/main" val="638874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Definitions and Classifications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South Korea defines intelligent robots as self-perceiving, autonomous mechanical devices.</a:t>
            </a:r>
          </a:p>
          <a:p>
            <a:r>
              <a:t>The EU's proposed AI Act encompasses AI-enabled robots in its regulatory framework.</a:t>
            </a:r>
          </a:p>
          <a:p>
            <a:r>
              <a:t>The FAA categorizes drones based on weight and use for regulatory purposes.</a:t>
            </a:r>
          </a:p>
          <a:p>
            <a:r>
              <a:t>The SAE's levels of driving automation offer a framework for categorizing autonomous systems.</a:t>
            </a:r>
          </a:p>
          <a:p>
            <a:r>
              <a:t>Key issues include defining autonomy, classifying based on capabilities, and addressing the legal status of highly autonomous systems.</a:t>
            </a:r>
          </a:p>
        </p:txBody>
      </p:sp>
    </p:spTree>
    <p:extLst>
      <p:ext uri="{BB962C8B-B14F-4D97-AF65-F5344CB8AC3E}">
        <p14:creationId xmlns:p14="http://schemas.microsoft.com/office/powerpoint/2010/main" val="5923055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Safety Regulations for Robotics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ISO standards establish requirements for industrial and collaborative robots.</a:t>
            </a:r>
          </a:p>
          <a:p>
            <a:r>
              <a:t>The EU's Machinery Directive mandates safety requirements for robots.</a:t>
            </a:r>
          </a:p>
          <a:p>
            <a:r>
              <a:t>OSHA provides guidelines for robotics safety in workplaces to ensure human worker protection.</a:t>
            </a:r>
          </a:p>
          <a:p>
            <a:r>
              <a:t>Medical robots face additional scrutiny from regulators like the FDA due to their critical applications.</a:t>
            </a:r>
          </a:p>
          <a:p>
            <a:r>
              <a:t>The concept of 'ethical risk assessment' aims to incorporate ethical considerations into safety evaluations for robotic systems.</a:t>
            </a:r>
          </a:p>
        </p:txBody>
      </p:sp>
    </p:spTree>
    <p:extLst>
      <p:ext uri="{BB962C8B-B14F-4D97-AF65-F5344CB8AC3E}">
        <p14:creationId xmlns:p14="http://schemas.microsoft.com/office/powerpoint/2010/main" val="23415773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Drone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FAA's Part 107 establishes rules for small UAS operations in the United States.</a:t>
            </a:r>
          </a:p>
          <a:p>
            <a:r>
              <a:t>The EU implemented a comprehensive framework categorizing drone operations based on risk.</a:t>
            </a:r>
          </a:p>
          <a:p>
            <a:r>
              <a:t>ICAO provides guidance on RPAS certification and air traffic management for international standardization.</a:t>
            </a:r>
          </a:p>
          <a:p>
            <a:r>
              <a:t>Unmanned Traffic Management (UTM) aims to integrate drones into airspace safely.</a:t>
            </a:r>
          </a:p>
          <a:p>
            <a:r>
              <a:t>Key regulatory issues include operational limitations, risk-based categorization, integration with existing airspace, and balancing innovation with safety and privacy concerns.</a:t>
            </a:r>
          </a:p>
        </p:txBody>
      </p:sp>
    </p:spTree>
    <p:extLst>
      <p:ext uri="{BB962C8B-B14F-4D97-AF65-F5344CB8AC3E}">
        <p14:creationId xmlns:p14="http://schemas.microsoft.com/office/powerpoint/2010/main" val="36514395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Liability and Insurance Frameworks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 Product Liability Directive provides a foundation for liability, but its application to autonomous systems is challenging.</a:t>
            </a:r>
          </a:p>
          <a:p>
            <a:r>
              <a:t>Attributing fault in accidents involving autonomous robots is complex and requires new legal approaches.</a:t>
            </a:r>
          </a:p>
          <a:p>
            <a:r>
              <a:t>International frameworks like the Rome Convention address aircraft damage liability for drone operations.</a:t>
            </a:r>
          </a:p>
          <a:p>
            <a:r>
              <a:t>Specialized insurance products are emerging to cover risks associated with robotics and drone operations.</a:t>
            </a:r>
          </a:p>
          <a:p>
            <a:r>
              <a:t>As these technologies advance, liability regimes must adapt to ensure fair responsibility allocation and adequate protection for affected parties.</a:t>
            </a:r>
          </a:p>
        </p:txBody>
      </p:sp>
    </p:spTree>
    <p:extLst>
      <p:ext uri="{BB962C8B-B14F-4D97-AF65-F5344CB8AC3E}">
        <p14:creationId xmlns:p14="http://schemas.microsoft.com/office/powerpoint/2010/main" val="36935242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Privacy and Data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GDPR principles apply to data collected by robotics and drone technologies.</a:t>
            </a:r>
          </a:p>
          <a:p>
            <a:r>
              <a:t>'Privacy by design' emphasizes integrating privacy considerations throughout the development process.</a:t>
            </a:r>
          </a:p>
          <a:p>
            <a:r>
              <a:t>Drone surveillance raises legal questions about technological surveillance boundaries and individual privacy rights.</a:t>
            </a:r>
          </a:p>
          <a:p>
            <a:r>
              <a:t>Data Protection Impact Assessments (DPIAs) are crucial for identifying and mitigating privacy risks in robotic and drone applications.</a:t>
            </a:r>
          </a:p>
          <a:p>
            <a:r>
              <a:t>Balancing benefits with privacy protection remains a crucial challenge for regulators and developers of robotics and drone technologies.</a:t>
            </a:r>
          </a:p>
        </p:txBody>
      </p:sp>
    </p:spTree>
    <p:extLst>
      <p:ext uri="{BB962C8B-B14F-4D97-AF65-F5344CB8AC3E}">
        <p14:creationId xmlns:p14="http://schemas.microsoft.com/office/powerpoint/2010/main" val="3216859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Intellectual Property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Patent protection drives innovation in robotics and drones, with ongoing debates on AI algorithm patentability.</a:t>
            </a:r>
          </a:p>
          <a:p>
            <a:r>
              <a:t>Copyright protects robot software, while trade secrets cover manufacturing processes in the industry.</a:t>
            </a:r>
          </a:p>
          <a:p>
            <a:r>
              <a:t>The open-source movement fosters collaboration in robotics and drone development.</a:t>
            </a:r>
          </a:p>
          <a:p>
            <a:r>
              <a:t>Standard-essential patents are subject to FRAND licensing to ensure fair access to critical technologies.</a:t>
            </a:r>
          </a:p>
          <a:p>
            <a:r>
              <a:t>Key issues include protecting AI innovations, balancing open-source and proprietary development, and addressing IP challenges in human-robot interaction.</a:t>
            </a:r>
          </a:p>
        </p:txBody>
      </p:sp>
    </p:spTree>
    <p:extLst>
      <p:ext uri="{BB962C8B-B14F-4D97-AF65-F5344CB8AC3E}">
        <p14:creationId xmlns:p14="http://schemas.microsoft.com/office/powerpoint/2010/main" val="27114575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Ethical and Societal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Asimov's Laws continue to influence ethical AI design discussions in robotics.</a:t>
            </a:r>
          </a:p>
          <a:p>
            <a:r>
              <a:t>Healthcare robotics raise questions about patient autonomy and the role of machines in care.</a:t>
            </a:r>
          </a:p>
          <a:p>
            <a:r>
              <a:t>Employment impact studies analyze job displacement and creation resulting from robotics and automation.</a:t>
            </a:r>
          </a:p>
          <a:p>
            <a:r>
              <a:t>Military robotics spark debates on the ethics of autonomous weapons systems.</a:t>
            </a:r>
          </a:p>
          <a:p>
            <a:r>
              <a:t>Key ethical issues include human-robot interaction, societal impacts, privacy, and ensuring fairness and sustainability in robotic systems development and deployment.</a:t>
            </a:r>
          </a:p>
        </p:txBody>
      </p:sp>
    </p:spTree>
    <p:extLst>
      <p:ext uri="{BB962C8B-B14F-4D97-AF65-F5344CB8AC3E}">
        <p14:creationId xmlns:p14="http://schemas.microsoft.com/office/powerpoint/2010/main" val="28841548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International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UN agencies address various aspects: CCW debates autonomous weapons, ITU discusses spectrum allocation, and ICAO develops standards for airspace integration.</a:t>
            </a:r>
          </a:p>
          <a:p>
            <a:r>
              <a:t>The OECD contributes to AI policy discussions, providing guidelines for responsible development.</a:t>
            </a:r>
          </a:p>
          <a:p>
            <a:r>
              <a:t>ISO establishes robotics standardization committees to ensure global consistency in standards.</a:t>
            </a:r>
          </a:p>
          <a:p>
            <a:r>
              <a:t>Proposals for dedicated international agencies reflect the need for coordinated oversight of robotics and drone technologies.</a:t>
            </a:r>
          </a:p>
          <a:p>
            <a:r>
              <a:t>Key focus areas include harmonizing standards, addressing cross-border challenges, and ensuring inclusive global governance of robotics and drone technologies.</a:t>
            </a:r>
          </a:p>
        </p:txBody>
      </p:sp>
    </p:spTree>
    <p:extLst>
      <p:ext uri="{BB962C8B-B14F-4D97-AF65-F5344CB8AC3E}">
        <p14:creationId xmlns:p14="http://schemas.microsoft.com/office/powerpoint/2010/main" val="30364867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Future of Robotics and Drone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Adaptive approaches are essential to keep pace with rapid advancements in robotics and drone technologies.</a:t>
            </a:r>
          </a:p>
          <a:p>
            <a:r>
              <a:t>International cooperation is crucial for developing harmonized frameworks for global use of these technologies.</a:t>
            </a:r>
          </a:p>
          <a:p>
            <a:r>
              <a:t>Public engagement builds trust in policy-making processes for robotics and drone regulation.</a:t>
            </a:r>
          </a:p>
          <a:p>
            <a:r>
              <a:t>Interdisciplinary collaboration is essential for effective governance of these complex technologies.</a:t>
            </a:r>
          </a:p>
          <a:p>
            <a:r>
              <a:t>Future regulation will likely involve a multi-layered approach combining international principles, national legislation, sector-specific rules, and ethical guidelines for robotics and drones.</a:t>
            </a:r>
          </a:p>
        </p:txBody>
      </p:sp>
    </p:spTree>
    <p:extLst>
      <p:ext uri="{BB962C8B-B14F-4D97-AF65-F5344CB8AC3E}">
        <p14:creationId xmlns:p14="http://schemas.microsoft.com/office/powerpoint/2010/main" val="30271749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the Internet of Things (IoT)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Internet of Things (IoT) is a network of interconnected objects capable of collecting and exchanging data.</a:t>
            </a:r>
          </a:p>
          <a:p>
            <a:r>
              <a:t>Core components of IoT include sensors, actuators, connectivity modules, and data processing units.</a:t>
            </a:r>
          </a:p>
          <a:p>
            <a:r>
              <a:t>IoT applications span sectors like smart homes, industrial automation, and healthcare.</a:t>
            </a:r>
          </a:p>
          <a:p>
            <a:r>
              <a:t>The economic impact of IoT is substantial, with projected values of up to $11.1 trillion annually by 2025.</a:t>
            </a:r>
          </a:p>
          <a:p>
            <a:r>
              <a:t>Key challenges include ensuring device security, protecting user privacy, and developing adaptive regulations for IoT.</a:t>
            </a:r>
          </a:p>
        </p:txBody>
      </p:sp>
    </p:spTree>
    <p:extLst>
      <p:ext uri="{BB962C8B-B14F-4D97-AF65-F5344CB8AC3E}">
        <p14:creationId xmlns:p14="http://schemas.microsoft.com/office/powerpoint/2010/main" val="3827877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IoT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IoT architecture is typically conceptualized in layers: physical, network, middleware, and application.</a:t>
            </a:r>
          </a:p>
          <a:p>
            <a:r>
              <a:t>The network layer employs protocols like MQTT and CoAP for efficient data transmission.</a:t>
            </a:r>
          </a:p>
          <a:p>
            <a:r>
              <a:t>Middleware standards like oneM2M enable interoperability between diverse IoT devices and systems.</a:t>
            </a:r>
          </a:p>
          <a:p>
            <a:r>
              <a:t>Edge computing aims to address latency and bandwidth constraints in IoT deployments.</a:t>
            </a:r>
          </a:p>
          <a:p>
            <a:r>
              <a:t>ISO/IEC 30141:2018 provides a comprehensive IoT Reference Architecture for standardization.</a:t>
            </a:r>
          </a:p>
        </p:txBody>
      </p:sp>
    </p:spTree>
    <p:extLst>
      <p:ext uri="{BB962C8B-B14F-4D97-AF65-F5344CB8AC3E}">
        <p14:creationId xmlns:p14="http://schemas.microsoft.com/office/powerpoint/2010/main" val="30255710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Security and Privacy in IoT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OWASP IoT Top 10 identifies critical vulnerabilities specific to IoT systems.</a:t>
            </a:r>
          </a:p>
          <a:p>
            <a:r>
              <a:t>Encryption challenges in IoT are addressed by NIST's lightweight cryptography project.</a:t>
            </a:r>
          </a:p>
          <a:p>
            <a:r>
              <a:t>Authentication and access control in IoT are complex, with standards like OAuth 2.0 for IoT being proposed.</a:t>
            </a:r>
          </a:p>
          <a:p>
            <a:r>
              <a:t>Privacy by Design is particularly relevant to IoT development to ensure user data protection.</a:t>
            </a:r>
          </a:p>
          <a:p>
            <a:r>
              <a:t>Key focus areas include developing resource-efficient security measures and implementing robust authentication mechanisms for diverse IoT devices.</a:t>
            </a:r>
          </a:p>
        </p:txBody>
      </p:sp>
    </p:spTree>
    <p:extLst>
      <p:ext uri="{BB962C8B-B14F-4D97-AF65-F5344CB8AC3E}">
        <p14:creationId xmlns:p14="http://schemas.microsoft.com/office/powerpoint/2010/main" val="26029036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Frameworks for IoT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Cybersecurity Act establishes IoT security certification standards.</a:t>
            </a:r>
          </a:p>
          <a:p>
            <a:r>
              <a:t>The US IoT Cybersecurity Improvement Act sets security standards for federal agencies' IoT devices.</a:t>
            </a:r>
          </a:p>
          <a:p>
            <a:r>
              <a:t>California's SB-327 requires reasonable security features for connected devices sold in the state.</a:t>
            </a:r>
          </a:p>
          <a:p>
            <a:r>
              <a:t>GDPR application to IoT presents challenges in obtaining user consent and ensuring data rights.</a:t>
            </a:r>
          </a:p>
          <a:p>
            <a:r>
              <a:t>Key regulatory focuses include security standards, data protection compliance, and addressing the unique challenges of IoT in various sectors.</a:t>
            </a:r>
          </a:p>
        </p:txBody>
      </p:sp>
    </p:spTree>
    <p:extLst>
      <p:ext uri="{BB962C8B-B14F-4D97-AF65-F5344CB8AC3E}">
        <p14:creationId xmlns:p14="http://schemas.microsoft.com/office/powerpoint/2010/main" val="18191353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Data Ownership and IP Rights in IoT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Applying traditional IP laws to IoT-generated data is challenging, as seen in cases like Football Dataco v Yahoo!.</a:t>
            </a:r>
          </a:p>
          <a:p>
            <a:r>
              <a:t>Contracts play a crucial role in establishing data rights in IoT ecosystems.</a:t>
            </a:r>
          </a:p>
          <a:p>
            <a:r>
              <a:t>IP protection for IoT devices and software faces unique challenges, exemplified by cases like Thales v. Philips.</a:t>
            </a:r>
          </a:p>
          <a:p>
            <a:r>
              <a:t>Standardization efforts and patent pools aim to streamline licensing in the IoT industry.</a:t>
            </a:r>
          </a:p>
          <a:p>
            <a:r>
              <a:t>Key issues include defining data ownership, balancing proprietary and open-source development, and addressing IP challenges in interconnected IoT ecosystems.</a:t>
            </a:r>
          </a:p>
        </p:txBody>
      </p:sp>
    </p:spTree>
    <p:extLst>
      <p:ext uri="{BB962C8B-B14F-4D97-AF65-F5344CB8AC3E}">
        <p14:creationId xmlns:p14="http://schemas.microsoft.com/office/powerpoint/2010/main" val="39802506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Consumer Protection in IoT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General Product Safety Directive addresses connected product safety for consumer IoT devices.</a:t>
            </a:r>
          </a:p>
          <a:p>
            <a:r>
              <a:t>FTC cases highlight challenges in regulating IoT marketing claims and ensuring consumer protection.</a:t>
            </a:r>
          </a:p>
          <a:p>
            <a:r>
              <a:t>IoT obsolescence focuses on the right to repair and sustainable design principles.</a:t>
            </a:r>
          </a:p>
          <a:p>
            <a:r>
              <a:t>Informed consent for IoT data collection is challenging due to the pervasive nature of IoT devices.</a:t>
            </a:r>
          </a:p>
          <a:p>
            <a:r>
              <a:t>International standards like ETSI EN 303 645 provide baselines for consumer IoT security.</a:t>
            </a:r>
          </a:p>
        </p:txBody>
      </p:sp>
    </p:spTree>
    <p:extLst>
      <p:ext uri="{BB962C8B-B14F-4D97-AF65-F5344CB8AC3E}">
        <p14:creationId xmlns:p14="http://schemas.microsoft.com/office/powerpoint/2010/main" val="3473305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Sector-Specific IoT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Healthcare IoT must comply with regulations like HIPAA and FDA guidance.</a:t>
            </a:r>
          </a:p>
          <a:p>
            <a:r>
              <a:t>Smart city initiatives face data protection issues, addressed in frameworks like Barcelona's ethical standards.</a:t>
            </a:r>
          </a:p>
          <a:p>
            <a:r>
              <a:t>Connected vehicles prompt new regulations such as UNECE WP.29 for automotive cybersecurity.</a:t>
            </a:r>
          </a:p>
          <a:p>
            <a:r>
              <a:t>Industrial IoT adheres to standards like IEC 62443 for operational technology security.</a:t>
            </a:r>
          </a:p>
          <a:p>
            <a:r>
              <a:t>Each sector requires tailored regulatory approaches addressing unique risks and opportunities presented by IoT integration.</a:t>
            </a:r>
          </a:p>
        </p:txBody>
      </p:sp>
    </p:spTree>
    <p:extLst>
      <p:ext uri="{BB962C8B-B14F-4D97-AF65-F5344CB8AC3E}">
        <p14:creationId xmlns:p14="http://schemas.microsoft.com/office/powerpoint/2010/main" val="19981264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IoT Liability Regimes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 Product Liability Directive's application to IoT systems with software and updates is challenging.</a:t>
            </a:r>
          </a:p>
          <a:p>
            <a:r>
              <a:t>Attributing fault in multi-stakeholder IoT ecosystems is complex and requires new legal frameworks.</a:t>
            </a:r>
          </a:p>
          <a:p>
            <a:r>
              <a:t>IoT data accuracy liability has emerged in smart meter disputes, highlighting new areas of legal concern.</a:t>
            </a:r>
          </a:p>
          <a:p>
            <a:r>
              <a:t>Smart contracts and blockchain present opportunities and challenges for automated liability management in IoT.</a:t>
            </a:r>
          </a:p>
          <a:p>
            <a:r>
              <a:t>Key issues include adapting traditional liability frameworks to IoT complexities and developing new models for shared responsibility in IoT ecosystems.</a:t>
            </a:r>
          </a:p>
        </p:txBody>
      </p:sp>
    </p:spTree>
    <p:extLst>
      <p:ext uri="{BB962C8B-B14F-4D97-AF65-F5344CB8AC3E}">
        <p14:creationId xmlns:p14="http://schemas.microsoft.com/office/powerpoint/2010/main" val="15723545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International IoT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ITU, ISO, and IEC develop international standards for IoT technologies and applications.</a:t>
            </a:r>
          </a:p>
          <a:p>
            <a:r>
              <a:t>Regional initiatives like the EU's AIOTI demonstrate the strategic importance of IoT in economic development.</a:t>
            </a:r>
          </a:p>
          <a:p>
            <a:r>
              <a:t>International cooperation on IoT cybersecurity is exemplified by initiatives like the Paris Call for Trust and Security.</a:t>
            </a:r>
          </a:p>
          <a:p>
            <a:r>
              <a:t>Global interoperability remains a challenge, addressed by efforts like IIC's testbeds for cross-industry collaboration.</a:t>
            </a:r>
          </a:p>
          <a:p>
            <a:r>
              <a:t>Harmonizing regulations across jurisdictions remains challenging, requiring ongoing international cooperation in IoT governance.</a:t>
            </a:r>
          </a:p>
        </p:txBody>
      </p:sp>
    </p:spTree>
    <p:extLst>
      <p:ext uri="{BB962C8B-B14F-4D97-AF65-F5344CB8AC3E}">
        <p14:creationId xmlns:p14="http://schemas.microsoft.com/office/powerpoint/2010/main" val="21269503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IoT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IoT regulation requires balancing innovation with protections for security, privacy, and consumer rights.</a:t>
            </a:r>
          </a:p>
          <a:p>
            <a:r>
              <a:t>Risk-based approaches allow for tailored security measures appropriate to different IoT applications.</a:t>
            </a:r>
          </a:p>
          <a:p>
            <a:r>
              <a:t>Transparency and explainability are essential for trust and accountability in IoT systems.</a:t>
            </a:r>
          </a:p>
          <a:p>
            <a:r>
              <a:t>Continuous regulatory assessment is necessary to keep pace with rapid advancements in IoT technologies.</a:t>
            </a:r>
          </a:p>
          <a:p>
            <a:r>
              <a:t>Future IoT regulation will likely involve a multi-layered approach combining international principles, national legislation, sector-specific rules, and ethical guidelines.</a:t>
            </a:r>
          </a:p>
        </p:txBody>
      </p:sp>
    </p:spTree>
    <p:extLst>
      <p:ext uri="{BB962C8B-B14F-4D97-AF65-F5344CB8AC3E}">
        <p14:creationId xmlns:p14="http://schemas.microsoft.com/office/powerpoint/2010/main" val="6617649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3904</Words>
  <Application>Microsoft Office PowerPoint</Application>
  <PresentationFormat>Широкоэкранный</PresentationFormat>
  <Paragraphs>312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Introduction to Information Infrastructure Regulation</vt:lpstr>
      <vt:lpstr>Information Infrastructure Objects</vt:lpstr>
      <vt:lpstr>Stakeholders in Information Infrastructure Regulation</vt:lpstr>
      <vt:lpstr>Critical Information Infrastructure Protection</vt:lpstr>
      <vt:lpstr>Network Neutrality</vt:lpstr>
      <vt:lpstr>Data Localization and Cross-Border Flow Regulations</vt:lpstr>
      <vt:lpstr>Emerging Technologies and Information Infrastructure Regulation</vt:lpstr>
      <vt:lpstr>Cybersecurity in Information Infrastructure Regulation</vt:lpstr>
      <vt:lpstr>International Cooperation in Information Infrastructure Regulation</vt:lpstr>
      <vt:lpstr>Future of Information Infrastructure Regulation</vt:lpstr>
      <vt:lpstr>Introduction to Artificial Intelligence (AI)</vt:lpstr>
      <vt:lpstr>Types of AI Systems</vt:lpstr>
      <vt:lpstr>Legal Definitions of AI</vt:lpstr>
      <vt:lpstr>AI and Intellectual Property</vt:lpstr>
      <vt:lpstr>AI and Data Protection</vt:lpstr>
      <vt:lpstr>AI Liability and Accountability</vt:lpstr>
      <vt:lpstr>Ethical Considerations in AI</vt:lpstr>
      <vt:lpstr>AI Applications in Specific Sectors</vt:lpstr>
      <vt:lpstr>International Cooperation in AI Governance</vt:lpstr>
      <vt:lpstr>Future of AI Regulation</vt:lpstr>
      <vt:lpstr>Introduction to Blockchain Technology</vt:lpstr>
      <vt:lpstr>Technical Foundations of Blockchain</vt:lpstr>
      <vt:lpstr>Legal Status of Blockchain</vt:lpstr>
      <vt:lpstr>Blockchain in Financial Services</vt:lpstr>
      <vt:lpstr>Smart Contracts and Contract Law</vt:lpstr>
      <vt:lpstr>Blockchain and Data Protection</vt:lpstr>
      <vt:lpstr>Blockchain and Intellectual Property</vt:lpstr>
      <vt:lpstr>Sector-Specific Blockchain Applications</vt:lpstr>
      <vt:lpstr>International Approaches to Blockchain Regulation</vt:lpstr>
      <vt:lpstr>Future of Blockchain Regulation</vt:lpstr>
      <vt:lpstr>Introduction to Robotics and Unmanned Aerial Vehicles (Drones)</vt:lpstr>
      <vt:lpstr>Legal Definitions and Classifications</vt:lpstr>
      <vt:lpstr>Safety Regulations for Robotics</vt:lpstr>
      <vt:lpstr>Drone Regulations</vt:lpstr>
      <vt:lpstr>Liability and Insurance Frameworks</vt:lpstr>
      <vt:lpstr>Privacy and Data Protection</vt:lpstr>
      <vt:lpstr>Intellectual Property Rights</vt:lpstr>
      <vt:lpstr>Ethical and Societal Implications</vt:lpstr>
      <vt:lpstr>International Governance</vt:lpstr>
      <vt:lpstr>Future of Robotics and Drone Regulation</vt:lpstr>
      <vt:lpstr>Introduction to the Internet of Things (IoT)</vt:lpstr>
      <vt:lpstr>IoT Architecture</vt:lpstr>
      <vt:lpstr>Security and Privacy in IoT</vt:lpstr>
      <vt:lpstr>Legal Frameworks for IoT</vt:lpstr>
      <vt:lpstr>Data Ownership and IP Rights in IoT</vt:lpstr>
      <vt:lpstr>Consumer Protection in IoT</vt:lpstr>
      <vt:lpstr>Sector-Specific IoT Applications</vt:lpstr>
      <vt:lpstr>IoT Liability Regimes</vt:lpstr>
      <vt:lpstr>International IoT Governance</vt:lpstr>
      <vt:lpstr>Future of IoT Regulation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Information Infrastructure Regulation</dc:title>
  <dc:subject/>
  <dc:creator/>
  <cp:keywords/>
  <dc:description>generated using python-pptx</dc:description>
  <cp:lastModifiedBy>User</cp:lastModifiedBy>
  <cp:revision>8</cp:revision>
  <dcterms:created xsi:type="dcterms:W3CDTF">2013-01-27T09:14:16Z</dcterms:created>
  <dcterms:modified xsi:type="dcterms:W3CDTF">2024-09-09T18:47:37Z</dcterms:modified>
  <cp:category/>
</cp:coreProperties>
</file>