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CBB24-AA7E-43DA-A78E-A73DE6AA9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02E967-2FD3-4D30-BF6A-24286B1B3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1EB983-1787-4C38-9D57-F9479959A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FAB659-84D2-4C3E-8E5F-DAE44281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C932B-E9C8-4223-8271-E9FAC29B4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6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3233E-6A52-49B7-9883-3ED1A878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F0DD2B-88C8-486D-A97D-E61288398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667735-CDE6-4D52-9F47-177198D32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F4C845-BD9E-4156-8E5D-7EDE88CE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E606F-E160-433B-8DE1-A65BDE01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34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4D733-2836-4A9C-A966-0D20B6B03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6E26E4-7385-432B-A61D-3F73C4732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08B5B-C343-4BFA-9762-F956F6A0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07E17D-74F4-4B1C-A87B-503690DA6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1E85A2-BBA5-40D0-9EAB-0382F152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92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C378D-C447-4325-85C6-9D0F8C26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EA6B9C-CCCD-40E3-A636-ACCF1D615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ECFFBB-8DF7-45BC-BA3C-48C5BAD5D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6A0B82-E2CF-4B7A-8481-3D500916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0DAFC7-E198-4DF0-A3FD-E67C19D3B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5EDE82-D2CB-43B7-9953-B3A2DAC6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63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512860-F917-49C0-B45E-5475D0EE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92B7FB-5473-457D-9047-DDC53D307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729EC1-2894-47A0-AE44-0A48BEF24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AA1C1A-51FA-4B66-B82A-6F19CE311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B5E53F-E2BE-4C00-A3E7-C7F288EDD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DA8239-098C-47B2-B0BF-B44CF2AF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F54D80-39C2-4D1B-A792-8AE01A24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21D6BF-CEB9-4283-B296-458988F6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33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CA4C32-982A-4AB7-8817-1C583CA9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A8F614-EDE9-4E5C-BE59-15989A53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BD825E-A29E-46D8-ADB6-3DC3864D8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EF6657-1193-4774-9578-84F3C074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0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ABCCFE-2BAE-4237-9AB3-1D4B0C5C1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EAE0FA0-DD1E-421F-86E4-48044CCF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83FFDC-4BFE-48F9-8BB7-88E0CD4B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66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EDF97-42E9-4047-8A04-2C9E10A57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23908D-18F4-4894-B930-E89426938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838B5A-1102-4A92-AE71-07D44374A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809EFA-1A5E-4AB2-A803-83942F67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D349C5-6F1C-4972-8EDA-964C51B5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5F47AD-AEAF-4EBE-B978-CD625FF3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4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36C39-F80F-468C-8C14-D11C7844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B64397D-9AD8-4A9D-AF15-EE0916702B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3E9000-6366-4EB1-9369-C086AC544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7DE484-7B40-4781-8B48-7A159719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3E524D-8B59-41F2-9321-639FF5119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4609D7-FAE9-4BC4-8C6F-7254051B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51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95852-E025-4543-AFC6-4C6447FC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9017B6-E402-45F6-9254-63E3A09FA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A2E562-ECDF-4ED6-85BB-5E0533D98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43F84A-5C0C-4D90-98C4-2F3B5292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11ADB-5A83-45CA-B006-BDECB2F57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04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2C86421-45CA-46D0-A651-302EEE5C7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3F39C0-3528-489E-BA2B-35898ABCF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86475A-A7FD-403F-9629-A467FCEDB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B62354-1029-47C0-B88A-7AB861E2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928CF-040D-4E95-9819-ADB3E321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573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E3723-9FEB-4D14-A6B6-EBA2A871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92FFED-1342-4194-A01B-BBABA2ADC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A2215-AC57-413C-8EE7-BAB4DFCB2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9981B0-C04F-415A-B190-3BA74160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DDE24A-C97A-4FDF-AACC-07602B18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4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0CD93-A276-409D-982E-1B668BB0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BB597-5A54-4A6F-872E-28DA40CB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C3A7CE-148F-4A1D-B080-FA08663B1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82939-6364-4775-9AC0-FDA8D303805E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5821C-0CEA-4DD7-AC34-60AA83B4D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4A75D6-235F-4BA9-B84C-9A4CDAB18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3B8E1-241A-4605-8DCE-62FB9930A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7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39E0A-B330-46D1-A540-776BDDE0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998FC-6FD9-4E06-B81A-031F3F281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E2E1B5-6AFB-4CA3-8BFA-6E2E2BAFE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DAD8-0C04-4C8C-9630-70852C31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смарт-контракты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94D5CD-C2B7-4728-97BF-C10E48EC3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- это самоисполняющиеся соглашения с условиями, записанными в коде, впервые представленные Ником Сабо в 1994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особенности смарт-контрактов включают самоисполнение, неизменность и прозрачность.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Gartner прогнозирует широкое распространение смарт-контрактов к 2022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проблемы смарт-контрактов включают формирование договора, исполнимость и распределение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Экосистема смарт-контрактов включает блокчейн-платформы, оракулы и пользовательские интерфейсы.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26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45202-C3C0-451A-9DA9-51D4961EA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Технические основы смарт-контрактов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37A45E-A33C-42AF-B9B9-2B0B7F326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основываются на технологии блокчейн для децентрализованного, неизменяемого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Ethereum является доминирующей платформой для смарт-контрактов, использующей Solidity для разработки 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Оракулы предоставляют внешние данные, но вводят потенциальные сбои и вопросы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"Газ" в Ethereum представляет вычислительные затраты, влияющие на дизайн и эффективность контракта.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крайне важна в смарт-контрактах, так как уязвимости могут привести к существенным потерям.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75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76C417-9A58-4747-B881-E0D8677F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Юридическая природа смарт-контрактов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7433F4-CB7C-438F-B420-540E5A9D0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Юридическая природа смарт-контрактов обсуждается, особенно в отношении традиционных требований к договорам.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Оферта и акцепт в смарт-контрактах часто неявно выражены во взаимодействии с кодом.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Встречное удовлетворение в смарт-контрактах обычно включает криптовалюты или токены.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Decreto Semplificazioni Италии юридически признает смарт-контракты.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"функциональной эквивалентности" применяется непоследовательно к смарт-контрактам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3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4C9AB-6FDD-4AE1-AB8A-8EFA64EC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Формирование и исполнение смарт-контрактов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60FDB4-754F-4D53-8578-A2AB467CF6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подписи крайне важны для аутентификации в смарт-контрактах, признаны законодательством, например, Регламентом eIDAS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"код есть закон" предполагает, что код является окончательным арбитром, но упрощает юридико-технические отношения.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Рикардианские контракты стремятся объединить юридический и кодовый языки в реализации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Зависимость от внешних данных в смарт-контрактах поднимает вопросы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Модификация и прекращение смарт-контрактов затруднены из-за неизменяемости.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24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B4542-4D66-4FDF-9BFE-2F25277F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Применение традиционного договорного права к смарт-контрактам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3AADA4-BC1C-4F97-9C54-FAECD0D26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"Согласование воли сторон" сложно в автоматизированных соглашениях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Доктрина ошибки сталкивается с новыми проблемами при ошибках кодирования в смарт-контрактах.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форс-мажора усложняется неизменяемостью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прав потребителей сталкиваются с трудностями в отношении согласия и раскрытия информации на основе кода в смарт-контрактах.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B2C2 Ltd v Quoine Pte Ltd предоставляет представление о применении договорных принципов к автоматизированным системам.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8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16DEB-5B66-4FD2-B3B2-8FB606BDD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Ответственность и разрешение споров в смарт-контрактах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34646B-E800-46DB-8D12-D3A4E1A9F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Распределение ответственности при сбоях смарт-контрактов сложно, вовлекая множество сторон.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Сбои оракулов имеют значительные юридические последствия при исполнении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Арбитраж предлагается для разрешения конфликтов смарт-контрактов, некоторые платформы включают его в код.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Выбор права и оговорки о форуме усложняются децентрализованной природой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Разрешение ситуации с взломом DAO иллюстрирует взаимодействие технических, экономических и юридических факторов в решении проблем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45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9ED2C-7D7A-4F37-8849-9899AEF2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применения смарт-контрактов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798CE0-72C3-4997-9C08-ED1F24555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финансах протоколы DeFi бросают вызов традиционным концепциям посредничества.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Страховые применения смарт-контрактов предлагают эффективную обработку претензий, но поднимают вопросы об автоматизированных выплатах.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смарт-контрактов в цепочке поставок облегчает прозрачное отслеживание, но сталкивается с проблемами трансграничного правоприменения.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смарт-контрактов в недвижимости упрощает передачу, но должно решать сложности имущественного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смарт-контрактов в здравоохранении должно учитывать правила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41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FF2BE-4BF7-4B0B-875A-F6FAB599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Регуляторные подходы к смарт-контрактам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BCD964-0CEA-427F-9A74-D52B0A328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MiCA ЕС рассматривает смарт-контракты в контексте криптоактивов.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Штаты США, такие как Невада, приняли законодательство, признающее смарт-контракты.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Исследование Комиссии по праву Великобритании анализирует совместимость смарт-контрактов с английским правом.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предоставляют среду тестирования для применений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"Регулирование через код" представляет инновационный подход к соблюдению требований для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70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5CD86A-220B-41A6-9D95-DE3412EF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данных в смарт-контрактах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AF98D3-F575-4ECD-A8CC-86ABDC486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GDPR к смарт-контрактам представляет проблемы, включая реализацию права на удаление в неизменяемых реестрах.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прав субъектов данных в смарт-контрактах требует тщательного проектирования.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Доказательства с нулевым разглашением предлагают решения, сохраняющие конфиденциальность, но сталкиваются с неопределенным юридическим статусом в смарт-контрактах.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в смарт-контрактах должно балансировать безопасность с требованиями регуляторного доступа.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Проведение значимой оценки воздействия для смарт-контрактов является сложным в распределенных сетях.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138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F02B7-5A65-458C-B8F2-7C053734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смарт-контрактов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0485D8-DB17-45AC-90B8-05D960F5E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смарт-контрактов требует баланса между инновациями и правовой определенностью.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"Юридический инжиниринг" стремится объединить право и код в реализации смарт-контрактов.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стандартизации способствуют интероперабельности и лучшим практикам в смарт-контрактах.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предлагают трансформационный потенциал за пределами простой автоматизации в различных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Сбалансированное, дружественное к инновациям регулирование крайне важно для формирования будущей роли смарт-контрактов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105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48802-2728-4FA4-AF76-85ECEFD93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киберстрахование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F56F8C-FCDE-44E5-9042-561AFCFD4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Киберстрахование - это критически важный инструмент управления рисками, решающий проблемы киберинцидентов и утечек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Прогнозируется, что мировой рынок киберстрахования достигнет 28,6 миллиардов долларов к 2026 году, что обусловлено увеличением кибератак и осведомленности о рисках.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юридические проблемы в киберстраховании включают двусмысленность формулировок полисов, споры о покрытии и соблюдение нормативных требований.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Значимые регуляции, такие как GDPR и Положение о кибербезопасности NYDFS, влияют на сферу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Экосистема киберстрахования включает страховщиков, страхователей, регуляторов, фирмы по кибербезопасности и юридических консультантов.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2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C19A2-D3E8-4617-82A5-4092756F3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Эволюция покрытия киберстрахования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C358E8-05E3-4D8A-805F-8EA9BE839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Отдельные полисы киберстрахования предлагают комплексное покрытие, в то время как дополнения обеспечивают ограниченную защиту.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Покрытие первой стороны включает затраты на прерывание бизнеса и восстановление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Покрытие третьей стороны защищает от ответственности за нарушение конфиденциальности и сбои в безопасности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"Скрытое кибер" в традиционных полисах беспокоит страховщиков и регуляторов.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Покрытие кибератак, спонсируемых государством, остается спорным, как видно из дела Mondelez против Zurich.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280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81681-6321-40E9-99AF-0C98F516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Оценка киберрисков и андеррайтинг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A63483-7F47-4350-9807-77CBD9B5A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киберрисков оценивает состояние кибербезопасности, ИТ-инфраструктуру и возможности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Страховщики используют структуры, такие как NIST, для структурированной оценки киберрисков.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Количественная оценка киберрисков остается сложной задачей из-за ограниченных исторических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Непрерывный андеррайтинг набирает популярность в индустрии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и больших данных в оценке рисков поднимает юридические вопросы о конфиденциальности и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9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E3E86-43FA-46B7-9091-817DD0C55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киберстрахования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0D1BF0-957F-47CE-86CB-8CFD40716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Типовой закон NAIC о безопасности данных страхования обеспечивает стандарты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в ЕС DORA направлен на создание комплексной основы для цифровой операционной устойчивости.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к формулировкам полисов фокусируются на ясности и прозрачности в договорах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Параметрическое киберстрахование поднимает регуляторные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покрытие сталкивается с противоречивыми юридическими требованиями в различных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60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5FB48-D8B6-4B23-9B3B-1B44940DC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Обработка претензий по киберстрахованию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47E2AD-C54E-4EB2-B2F1-73565898C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Распространенные споры в претензиях по киберстрахованию включают интерпретацию исключений из полиса, определение причинно-следственной связи и количественную оценку убытков.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Покрытие выплат по программам-вымогателям поднимает этические и юридические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Доказательство причинно-следственной связи в кибер-претензиях требует сложного криминалистического анализа.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альтернативного разрешения споров все чаще используются в претензиях по киберстрахованию.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Множественные претензии от одного события усложняют анализ агрегации полисов.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402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3D45F-C061-4514-A019-54E93DC5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Киберстрахование и законы о защите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353D9D-6732-492A-9727-D6E4E80A4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Полисы киберстрахования покрывают затраты на соблюдение GDPR, но возможность страхования штрафов варьируется в зависимости от юрисдикции.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Страхование играет ключевую роль в реагировании на утечку данных и уведомлении о ней.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полисы должны учитывать различные правовые стандарты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влияет на практику андеррайтинга в киберстраховании.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Трансграничная передача данных при обработке претензий сталкивается с юридическими ограничениями.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87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CD433-7D47-4200-A70B-F8F4ADE06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Отраслевые приложения киберстрахования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526B5D-1D69-4D6C-801B-2FA3E4290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киберстрахования в здравоохранении учитывают требования HIPAA.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Финансовые услуги сталкиваются со строгими правилами, влияющими на кибер-покрытие.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Страхование критической инфраструктуры предполагает государственно-частные партнерства.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Личное киберстрахование появляется как новый сегмент рынка.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Параметрические структуры набирают популярность в отраслевых кибер-покрытиях.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516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DC96FF-DC33-471B-94CE-316995CD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Киберстрахование в реагировании на 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A9DA23-D060-4342-B708-7AFE40C3B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Полисы киберстрахования часто включают услуги по реагированию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"Нулевое время" в претензиях по прерыванию бизнеса критично для покрытия и количественной оценки убытков.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привилегий в расследованиях, инициированных страховщиком, включает сложные юридические 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Лечение потерь от социальной инженерии эволюционировало в полисах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Пост-инцидентное устранение последствий все чаще покрывается киберстрахованием.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062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3A3640-150F-492D-8E3B-D5CC46A8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Новые тенденции в киберстраховании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339F08-95FB-468D-AE91-89B33CAA7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Системные киберриски вызывают озабоченность о емкости отрасли, стимулируя интерес к альтернативным механизмам передачи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Специфическое страхование облачных технологий решает уникальные риски в облачных вычислениях.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Угрозы, управляемые ИИ, требуют адаптации политики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показывает потенциал для улучшения администрирования политик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Страхование все чаще рассматривается как инструмент для продвижения лучших практик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150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59EE0-878A-4CFF-A7B3-73F82E7A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киберстрахования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46A98C-8757-49AF-B860-96F599214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Вероятно, увеличится стандартизация в формулировках политик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Гармонизация регулирования между юрисдикциями является ключевым вызовом для будущего киберстрахования.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по обмену данными направлены на улучшение моделирования рисков в киберстраховании.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Широкое распространение киберстрахования может значительно повлиять на глобальное состояние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Киберстрахование готово играть центральную роль в укреплении устойчивости кибербезопасности и обеспечении цифровых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10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BD827-2212-4E9E-90F8-7A448BCD5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</a:t>
            </a:r>
            <a:r>
              <a:rPr lang="en-US"/>
              <a:t>E-Antitrust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D769CE-8901-4280-A417-E14E3A17B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E-Antitrust применяет конкурентное право к вызовам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рынки представляют уникальные проблемы из-за быстрых инноваций, многосторонних платформ и данных как конкурентного актива.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ОЭСР оценивает, что онлайн-платформы способствуют 60-70% транзакций ВВП в некоторых экономиках.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правовые проблемы включают определение релевантных рынков в услугах с нулевой ценой и оценку рыночной власти в динамичных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E-Antitrust должен адаптировать традиционные рамки для решения особых характеристик цифровых рынков, балансируя инновации с честной конкуренцией.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8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109B8-1585-4744-9E2D-81AFE42E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Характеристики цифровых рынков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79B413-D2DD-4895-B9D7-EFEC52286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рынки характеризуются сильными сетевыми эффектами, ведущими к опрокидыванию рынка и доминирующим игрокам.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Накопление данных создает барьеры для входа и усиливает рыночную власть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Рынки с нулевой ценой бросают вызов традиционному антимонопольному анализу, основанному на ценах.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цифровые услуги поднимают юрисдикционные вопросы для антимонопольного правоприменения.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рынка сталкивается с проблемами при использовании теста SSNIP на рынках с нулевой ценой, что приводит к альтернативам, таким как SSNDQ.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40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40216-16EC-4692-828D-36B7FC5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Оценка рыночной власти в цифровых экономиках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0A7320-4F90-4190-ADA7-B66E87DF0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доли рынка менее релевантен, чем внимание пользователей, накопление данных и инновационный потенциал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Посредническая власть имеет решающее значение для оценки рыночного доминирования цифровых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Мультихоминг и издержки переключения влияют на оспариваемость рынка в цифровых экономиках.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Конкуренция на основе инноваций является ключевой на высокотехнологичных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потенциальной конкуренции сложна на цифровых рынках, как видно в деле Google Android.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731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EC430B-B269-4558-B503-1DCCC92C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Злоупотребление доминирующим положением на цифровом рынке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6BB4F3-2967-4DA0-A3E3-9C1BCF039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Самопредпочтение платформ является ключевой проблемой на цифровых рынках, как в расследовании Amazon.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Отказ в доступе к данным в рамках доктрины ключевых объектов обсуждается в цифровом антимонопольном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Деградация конфиденциальности как эксплуататорское злоупотребление появилась как новая форма злоупотребления на цифровом рынке.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Дизайн продукта и связывание в цифровых экосистемах представляют сложные вопросы для антимонопольных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Практики исключения, связанные с данными, создают новые проблемы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16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FA6EF-9AEA-49C0-BF8B-4129DD9B1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Контроль за цифровыми слияниями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EC789F-81BD-4020-A4BB-0BBF06E61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Слияния, основанные на данных, требуют сложного анализа, как показано в деле Facebook/WhatsApp.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Обеспокоенность по поводу убийственных поглощений привела к новому законодательству, например, порогам стоимости сделок в Германии.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влияния на инновации и прогнозирование будущей конкуренции сложны при контроле за цифровыми слияниями.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Неценовые факторы, такие как конфиденциальность и качество, имеют центральное значение для анализа цифровых слияний.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Рассмотрение Google/Fitbit иллюстрирует сложные соображения в цифровых слияниях.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45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E170F-10D2-4F13-ABE2-492801A1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Сговор на цифровом рынке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D6DEDF-E535-4A78-B077-1DB8D3BB31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Алгоритмический сговор поднимает вопросы о применимости традиционных законов о картелях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Схемы "хаб-энд-спок" приобретают новую актуальность в контексте цифровых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может способствовать сговору через прозрачность и смарт-контракты.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решениях о ценообразовании усложняет вопросы намерения и ответственности при сговоре на цифровом рынке.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эффективных программ соответствия для алгоритмически управляемого бизнеса сложна.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2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EAFFF-A81D-46B2-926A-37B4D0299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Пересечение защиты данных и конкурентного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7B940F-B9AC-430A-B593-B17F35816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Немецкое решение по Facebook рассматривало сбор данных как злоупотребление доминирующим положением.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Злоупотребления, связанные с данными, включают исключительные соглашения и отказ в доступе к важнейшим данным.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Переносимость данных способствует конкуренции, как реализовано в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Антимонопольные инструменты могут решать проблемы конфиденциальности, как видно в рассмотрении слияния Google/Fitbit.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целей защиты данных и конкуренции остается постоянной проблемой в цифровом антимонопольном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88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11AFB-11F9-4DCA-B9C6-86C141C20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Антимонопольное регулирование и инновации на цифровых рынках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A033CF-E52C-44C8-A32C-EF0DA721E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"рынков инноваций" актуальна в цифровых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краткосрочной конкуренции с долгосрочными стимулами к инновациям является сложной задачей в цифровом антимонопольном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прав интеллектуальной собственности в цифровом антимонопольном праве сложна и требует тщательного рассмотрения.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Опасения по поводу подавления инноваций призывают к сдержанному правоприменению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Рассмотрение слияния Google/ITA Software иллюстрирует проблемы оценки влияния на инновации в цифровом антимонопольном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39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CA49A-1F5D-4214-88BB-9F733627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Адаптация антимонопольного регулирования к цифровой эпохе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D495C9-3582-4285-9448-4CE639A14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Для цифрового антимонопольного регулирования необходимы новые аналитические инструменты, такие как метрики внимания и оценки на основе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Обсуждается ex-ante регулирование в сравнении с ex-post правоприменением, как в Законе о цифровых рынках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глобальных цифровых антимонопольных вопросов.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Междисциплинарные подходы, сочетающие право, экономику и компьютерные науки, необходимы для эффективного цифрового антимонопольного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предлагают экспериментальный потенциал для адаптации антимонопольного регулирования к цифровым рынкам.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62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04A81-E292-4F12-B8DF-1F3502D28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</a:t>
            </a:r>
            <a:r>
              <a:rPr lang="en-US"/>
              <a:t>E-Antitrust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B5DB35-382F-4460-BF89-6F3BEA71F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проблемы включают оценку рыночной власти в экономиках, основанных на данных, и решение специфических для платформ злоупотреблений.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вопросы, такие как алгоритмический сговор, требуют новых аналитических подходов в цифровом антимонопольном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защиты данных и конкурентного права становится все более важным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 междисциплинарная экспертиза необходимы для эффективного применения цифрового антимонопольного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E-Antitrust играет жизненно важную роль в обеспечении честной конкуренции и инноваций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13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4EA47-2E4A-41B0-834D-38F1C521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</a:t>
            </a:r>
            <a:r>
              <a:rPr lang="en-US"/>
              <a:t>E-Taxation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20C42C-817E-47A1-A00A-300DB9638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E-Taxation решает налоговые проблемы в цифровой экономике, включая цифровое постоянное представительство и сложности создания стоимости.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ОЭСР оценивает, что практики BEPS стоят 100-240 миллиардов долларов ежегодно в виде потерянных доходов.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проблемы включают установление связи, распределение прибыли и сбор НДС/GST в трансграничных цифровых транзакциях.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Инклюзивная структура ОЭСР/G20 по BEPS предлагает фундаментальные реформы международных налоговых правил.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E-Taxation должно адаптироваться к цифровой экосистеме платформ, облачных сервисов и потоков данных для обеспечения справедливого и эффективного налогообложения.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106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6636A-795B-4D44-B5EE-05CF1C303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Характеристики цифровой экономики, влияющие на налогообложение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AB9334-8E21-442F-B8F3-991C86981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Бизнесы достигают "масштаба без массы", бросая вызов традиционным концепциям постоянного представительства.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Нематериальные активы доминируют в создании стоимости, усложняя трансфертное ценообразование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Данные и участие пользователей поднимают вопросы о местоположении создания стоимости и распределении прав на налогообложение.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Многосторонние рынки усложняют определение генерации стоимости для целей налогообложения.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Экономика совместного потребления размывает границы между личной и деловой активностью, создавая проблемы для налогового администрирования.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239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D886E-D171-47E3-ABF4-D4E05187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прямого налогообложения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1C7FAF-56B9-4F9D-AD47-D9A00235D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Концепции "цифрового постоянного представительства" направлены на установление налогооблагаемой связи для значительного цифрового присутствия.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Первый компонент ОЭСР предлагает новые правила связи и распределения прибыли для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Односторонние меры, такие как уравнительный сбор в Индии, решают воспринимаемые пробелы в налогообложении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Экономика совместного потребления создает уникальные проблемы, как видно в деле Uber BV v Aslam.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Налогообложение криптовалют добавляет сложности к прямому налогообложению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380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693C7-3966-41CD-9D66-DF519C35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Косвенное налогообложение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8BE9B9-0786-49DD-8D7C-E6D8EE125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руководства ОЭСР по НДС/GST подчеркивают принцип назначения для цифровых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Реформы ЕС направлены на обеспечение уплаты НДС в стране потребления и упрощение соблюдения для цифрового бизнеса.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Рост электронной коммерции ставит проблемы сбора НДС/GST на импорт низкой стоимости.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и транзакции с криптовалютами представляют сложные вопросы НДС/GST.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регистрации офшорных поставщиков в Новой Зеландии демонстрирует эффективный сбор цифрового НДС.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102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1679A-15C8-43F4-B63D-2BC58BF62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усилия в налогообложении цифровой экономики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96878-CAA8-4516-8F71-2337F0529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Двухкомпонентное решение проекта BEPS ОЭСР/G20 предлагает фундаментальные реформы международных налоговых правил.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12B Модельной налоговой конвенции ООН решает вопросы налогообложения автоматизированных цифровых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G7 согласилась на глобальную минимальную налоговую ставку в 15% для решения проблем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ОЭСР решает налоговые проблемы экономики совместного потребления и гиг-экономики через специальные инициативы.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усилия, такие как соглашение между Францией и США по DST, демонстрируют сложные международные переговоры в цифровом налогообложении.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496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B893F-B52A-4DBE-A1E5-BDF6625BF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Односторонние меры и налоги на цифровые услуги (DSTs)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F6252E-4F64-48E6-A9AD-9337BC504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Франция, Великобритания и Италия внедрили DSTs для решения воспринимаемых пробелов в налогообложении цифровой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Уравнительный сбор Индии и налог на электронные транзакции Индонезии предлагают альтернативные подходы к цифровому налогообложению.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"Налог на отклоненную прибыль" Великобритании решает проблемы воспринимаемого уклонения от налогов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Односторонние меры вызывают опасения по поводу двойного налогообложения и бремени соблюдения для цифрового бизнеса.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Спор между США и Францией по DST подчеркивает влияние односторонних мер на международные налоговые отношения.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657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F5A8E-608B-4CF9-941E-C4E4FC9F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Налоговое администрирование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8C0213-F755-490F-BBB5-B818E0424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технологий в соблюдении и правоприменении растет, что иллюстрируется программой Making Tax Digital в Великобритании.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"Кооперативное соблюдение" подчеркивает проактивное взаимодействие с крупными налогоплательщиками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 ИИ предлагают потенциальные решения для улучшения налогового администрирования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платформы рассматриваются налоговыми органами как потенциальные партнеры по сбору налогов.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Растущая область "налоговых технологий" упрощает процессы соблюдения для цифрового бизнеса.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743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592FD-8D21-456E-87ED-63139FFE5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в налогообложении цифровой экономики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A71EF6-5F5E-427B-A98F-5D3B45A19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GDPR влияет на налоговую отчетность и аудиты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Налоговые органы должны балансировать потребности в сборе данных с правами на конфиденциальность в цифровом налогообложении.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отчетности в реальном времени вызывают опасения по поводу конфиденциальности в цифровом налоговом администрировании.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платформы соответствия представляют проблемы суверенитета данных для налоговых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аналитики больших данных Налоговым агентством Испании иллюстрирует баланс между улучшенным соблюдением и стандартами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3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A0B51-8BBD-4D20-9DAB-FB450681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Отраслевые налоговые проблемы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E15F08-8EA5-4A04-AC0A-FD269D4FC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Налогообложение электронной коммерции фокусируется на обеспечении налогообложения в юрисдикции потребления.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вычислительные услуги сталкиваются с проблемами характеристики и определения источника для налоговых целей.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контент побуждает некоторые юрисдикции вводить "налоги на Netflix" для захвата налоговых доходов.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экономики совместного потребления нарушают традиционные модели налогового соблюдения.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IoT и смарт-контракты вносят новые сложности в определение налогооблагаемых событий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900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76573-6F00-4B3A-9479-326DFC77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налогообложения цифровой экономики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C9E0E2-3FD7-4EB6-89D1-A9F0C2B88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Двухкомпонентное решение ОЭСР/G20 обещает фундаментальные изменения в международных налоговых правилах для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защитой налоговой базы и цифровыми инновациями остается ключевым для политиков.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технологий в налоговом соблюдении и администрировании будет расти по важности.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Наращивание потенциала и международное сотрудничество крайне важны, особенно для развивающихся стран, адаптирующихся к цифровому налогообложению.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налогообложение цифровой экономики критично для устойчивых государственных доходов и справедливости налоговой системы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577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312A4-68C7-456F-9FD4-A69A693D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</a:t>
            </a:r>
            <a:r>
              <a:rPr lang="en-US"/>
              <a:t>E-Consumer Protection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FB4BAB-920F-4666-A7DC-3DDF6C9A7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E-Consumer Protection защищает интересы потребителей на цифровых рынках, решая проблемы, такие как глобальные транзакции и нематериальные товары.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продажи электронной коммерции достигли 26,7 триллиона долларов в 2019 году, подчеркивая важность цифровой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проблемы включают юрисдикцию, правоприменение и адаптацию к новым цифровым бизнес-моделям.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Важные рамки включают Директиву ЕС о правах потребителей и Закон США о Федеральной торговой комиссии.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E-Consumer Protection должна учитывать уникальные особенности цифрового рынка, обеспечивая при этом фундаментальные права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720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F126B-C8F1-40CC-8050-2C0F10400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рамки </a:t>
            </a:r>
            <a:r>
              <a:rPr lang="en-US"/>
              <a:t>E-Consumer Protection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AE8FCF-45EC-4146-97AD-65855171B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E-Consumer Protection включают адаптированные общие законы и специфические регуляции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правах потребителей предписывает предоставление преддоговорной информации и права на отказ для цифровых 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Рекомендации ЮНКТАД предоставляют глобальную структуру для электронной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"цифрового потребителя" признает специфические онлайн-уязвимости.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Экстерриториальное применение законов о защите прав потребителей остается сложным на цифровом рынке.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99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E3867-2253-4EBC-A9B7-A7A0C4D8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Предпокупочная информация и прозрачность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00A758-7A58-48C0-AE98-AD84B8ED2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ЕС предписывает предоставление обширной преддоговорной информации для дистанционных контрактов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Динамическое ценообразование и персонализированные предложения подвергаются тщательному изучению со стороны регуляторов защиты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отзывов и рейтингов пользователей все чаще регулируется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Рекомендации по маркетингу через инфлюенсеров требуют раскрытия существенных связей для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"Темные паттерны" в пользовательских интерфейсах являются фокусом регулирования в цифровой защите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042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B791A-1ED0-4100-B0E4-205A928AD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контракты и условия обслуживания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B08EFA-8FC7-4D22-9C34-96AC4F078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устанавливают критерии для исполнимости соглашений "click-wrap" и "browse-wrap" в цифровых транзакциях.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Регуляции несправедливых условий применяются к онлайн-соглашениям для защиты цифровых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Представление контрактов на мобильных устройствах обсуждается в контексте защиты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"Бесплатные" услуги, поддерживаемые сбором данных, поднимают правовые вопросы о правах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действия нацелены на несправедливые цифровые условия для обеспечения защиты потребителей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146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27542-A75A-44BD-B53F-4DF74FE1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 на отказ в цифровых транзакциях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A2A0F9-3439-427F-85AA-7C9B8281A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Регуляции ЕС балансируют защиту потребителей с практическими реалиями цифровой доставки для прав на отказ.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Обсуждаются определения "поставки" цифрового контента и обращение с персонализированными товарами в контексте отказа.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Частичное выполнение цифровых услуг усложняет права на отказ для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контракты с цифровыми элементами создают дополнительные сложности для прав на отказ.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Обсуждаются технические решения для "возврата" цифрового контента для облегчения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5988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693CD-4B6A-44F4-BE79-C21014FEE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Пересечение защиты потребителей и конфиденциальности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15E55C-1260-40BD-ADA7-B11F73E42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права электронных потребителей, особенно в отношении согласия и переносимости данных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подчеркивает интеграцию защиты с момента создания продукта в цифровых потребительских товарах.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Конфиденциальность детей онлайн требует строгих мер защиты в контексте электронных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Уведомление о нарушении данных и ответственность являются ключевыми аспектами защиты потребителей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"капитализма наблюдения" подчеркивает более широкие последствия бизнес-моделей, основанных на данных, для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81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4F7B1-CCF6-422B-8816-DD8892BD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цифровых платежей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DF177C-37D8-4589-8BF4-3865ED706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PSD2 ЕС и Закон США о электронных переводах средств предоставляют рамки защиты потребителей для цифровых платежей.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мобильных платежей требуют надежной аутентификации для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Криптовалюта и блокчейн-платежи создают регуляторные проблемы для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"Сильная аутентификация клиентов" направлена на снижение мошенничества в цифровых транзакциях.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цифровые платежи представляют постоянные проблемы для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933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B5463-EE3A-4716-A458-8C1A6E5B0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Онлайн-разрешение споров (</a:t>
            </a:r>
            <a:r>
              <a:rPr lang="en-US"/>
              <a:t>ODR)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76D989-614F-48CF-B770-81FEFBE41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ODR ЕС централизует разрешение споров для онлайн-транзакций.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Альтернативные механизмы разрешения споров, такие как у eBay, широко используются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предлагают возможности автоматизированного разрешения, но вызывают опасения по поводу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Онлайн-суды интегрируют принципы ODR в правовые системы для разрешения споров цифровых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Успешные реализации ODR демонстрируют потенциал для масштабируемой защиты потребителей на цифровых рынках.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2522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689AC-5F4F-4992-AB73-E840110B3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продукции и ответственность на цифровых рынках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560148-2E32-424C-9102-FA6C985FD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Регуляции ЕС применяются к онлайн-маркетплейсам, требуя сотрудничества платформ по вопросам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платформ за небезопасные продукты обсуждается в контексте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размывают границы между продуктом и услугой, вызывая постоянные вопросы безопасности для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"Цифровая ответственность за продукцию" для программного обеспечения и приложений появляется как концепция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Сбои продуктов, управляемых ИИ, представляют проблемы атрибуции в цифровой защите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675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D15A8-519A-4136-ACCF-9DC87A3A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Баланс между инновациями и защитой потребителей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ABCCE4-8BE2-44A4-8BA6-D0B800C90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по совместному регулированию и саморегулированию предлагают гибкие решения, но должны обеспечивать значимые гарантии для цифровых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решает трансграничные вопросы в электронной защите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блокчейн и ИИ, предлагают инструменты защиты, но вводят новые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права потребителей должны поддерживаться в цифровых контекстах по мере развития рынков.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Эффективная защита способствует доверию и устойчивому росту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83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34DDA-D44D-4508-B9C7-A87FAE1D6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1D1869-DEA9-4CFC-AD8C-2D5BC0169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57226D-D09E-427A-8F14-B7E76BFE6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92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3713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смарт-контракты </vt:lpstr>
      <vt:lpstr>Технические основы смарт-контрактов </vt:lpstr>
      <vt:lpstr>Юридическая природа смарт-контрактов </vt:lpstr>
      <vt:lpstr>Формирование и исполнение смарт-контрактов </vt:lpstr>
      <vt:lpstr>Применение традиционного договорного права к смарт-контрактам </vt:lpstr>
      <vt:lpstr>Ответственность и разрешение споров в смарт-контрактах </vt:lpstr>
      <vt:lpstr>Отраслевые применения смарт-контрактов </vt:lpstr>
      <vt:lpstr>Регуляторные подходы к смарт-контрактам </vt:lpstr>
      <vt:lpstr>Защита данных в смарт-контрактах </vt:lpstr>
      <vt:lpstr>Будущее смарт-контрактов </vt:lpstr>
      <vt:lpstr>Введение в киберстрахование </vt:lpstr>
      <vt:lpstr>Эволюция покрытия киберстрахования </vt:lpstr>
      <vt:lpstr>Оценка киберрисков и андеррайтинг </vt:lpstr>
      <vt:lpstr>Правовая основа киберстрахования </vt:lpstr>
      <vt:lpstr>Обработка претензий по киберстрахованию </vt:lpstr>
      <vt:lpstr>Киберстрахование и законы о защите данных </vt:lpstr>
      <vt:lpstr>Отраслевые приложения киберстрахования </vt:lpstr>
      <vt:lpstr>Киберстрахование в реагировании на инциденты </vt:lpstr>
      <vt:lpstr>Новые тенденции в киберстраховании </vt:lpstr>
      <vt:lpstr>Будущее киберстрахования </vt:lpstr>
      <vt:lpstr>Введение в E-Antitrust </vt:lpstr>
      <vt:lpstr>Характеристики цифровых рынков </vt:lpstr>
      <vt:lpstr>Оценка рыночной власти в цифровых экономиках </vt:lpstr>
      <vt:lpstr>Злоупотребление доминирующим положением на цифровом рынке </vt:lpstr>
      <vt:lpstr>Контроль за цифровыми слияниями </vt:lpstr>
      <vt:lpstr>Сговор на цифровом рынке </vt:lpstr>
      <vt:lpstr>Пересечение защиты данных и конкурентного права </vt:lpstr>
      <vt:lpstr>Антимонопольное регулирование и инновации на цифровых рынках </vt:lpstr>
      <vt:lpstr>Адаптация антимонопольного регулирования к цифровой эпохе </vt:lpstr>
      <vt:lpstr>Будущее E-Antitrust </vt:lpstr>
      <vt:lpstr>Введение в E-Taxation </vt:lpstr>
      <vt:lpstr>Характеристики цифровой экономики, влияющие на налогообложение </vt:lpstr>
      <vt:lpstr>Проблемы прямого налогообложения в цифровой экономике </vt:lpstr>
      <vt:lpstr>Косвенное налогообложение в цифровой экономике </vt:lpstr>
      <vt:lpstr>Международные усилия в налогообложении цифровой экономики </vt:lpstr>
      <vt:lpstr>Односторонние меры и налоги на цифровые услуги (DSTs) </vt:lpstr>
      <vt:lpstr>Налоговое администрирование в цифровой экономике </vt:lpstr>
      <vt:lpstr>Защита данных в налогообложении цифровой экономики </vt:lpstr>
      <vt:lpstr>Отраслевые налоговые проблемы в цифровой экономике </vt:lpstr>
      <vt:lpstr>Будущее налогообложения цифровой экономики </vt:lpstr>
      <vt:lpstr>Введение в E-Consumer Protection </vt:lpstr>
      <vt:lpstr>Правовые рамки E-Consumer Protection </vt:lpstr>
      <vt:lpstr>Предпокупочная информация и прозрачность </vt:lpstr>
      <vt:lpstr>Цифровые контракты и условия обслуживания </vt:lpstr>
      <vt:lpstr>Право на отказ в цифровых транзакциях </vt:lpstr>
      <vt:lpstr>Пересечение защиты потребителей и конфиденциальности данных </vt:lpstr>
      <vt:lpstr>Защита цифровых платежей </vt:lpstr>
      <vt:lpstr>Онлайн-разрешение споров (ODR) </vt:lpstr>
      <vt:lpstr>Безопасность продукции и ответственность на цифровых рынках </vt:lpstr>
      <vt:lpstr>Баланс между инновациями и защитой потребителей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и платформенная экономика</dc:title>
  <dc:creator>User</dc:creator>
  <cp:lastModifiedBy>User</cp:lastModifiedBy>
  <cp:revision>4</cp:revision>
  <dcterms:created xsi:type="dcterms:W3CDTF">2024-09-11T20:03:34Z</dcterms:created>
  <dcterms:modified xsi:type="dcterms:W3CDTF">2024-09-14T07:52:56Z</dcterms:modified>
</cp:coreProperties>
</file>