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8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359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2802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en-US" b="1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sz="3600" b="1" kern="120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747B82-8691-47A5-8350-43560D51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648E250-AC0A-4AD2-A086-CFEED071E4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" y="0"/>
            <a:ext cx="12191999" cy="6857999"/>
          </a:xfrm>
        </p:spPr>
      </p:pic>
    </p:spTree>
    <p:extLst>
      <p:ext uri="{BB962C8B-B14F-4D97-AF65-F5344CB8AC3E}">
        <p14:creationId xmlns:p14="http://schemas.microsoft.com/office/powerpoint/2010/main" val="835994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Smart Contracts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Smart contracts are self-executing agreements with terms written into code, introduced by Nick Szabo in 1994.</a:t>
            </a:r>
          </a:p>
          <a:p>
            <a:r>
              <a:t>Key features of smart contracts include self-execution, immutability, and transparency.</a:t>
            </a:r>
          </a:p>
          <a:p>
            <a:r>
              <a:t>Gartner predicts widespread adoption of smart contracts by 2022.</a:t>
            </a:r>
          </a:p>
          <a:p>
            <a:r>
              <a:t>Legal challenges of smart contracts include contract formation, enforceability, and liability allocation.</a:t>
            </a:r>
          </a:p>
          <a:p>
            <a:r>
              <a:t>The smart contract ecosystem includes blockchain platforms, oracles, and user interfaces.</a:t>
            </a:r>
          </a:p>
        </p:txBody>
      </p:sp>
    </p:spTree>
    <p:extLst>
      <p:ext uri="{BB962C8B-B14F-4D97-AF65-F5344CB8AC3E}">
        <p14:creationId xmlns:p14="http://schemas.microsoft.com/office/powerpoint/2010/main" val="3144353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Technical Foundations of Smart Contracts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Smart contracts rely on blockchain technology for decentralized, immutable execution.</a:t>
            </a:r>
          </a:p>
          <a:p>
            <a:r>
              <a:t>Ethereum is a dominant platform for smart contracts, using Solidity for contract development.</a:t>
            </a:r>
          </a:p>
          <a:p>
            <a:r>
              <a:t>Oracles provide external data inputs but introduce potential failures and liability issues.</a:t>
            </a:r>
          </a:p>
          <a:p>
            <a:r>
              <a:t>'Gas' in Ethereum represents computational costs, affecting contract design and efficiency.</a:t>
            </a:r>
          </a:p>
          <a:p>
            <a:r>
              <a:t>Security is crucial in smart contracts, as vulnerabilities can cause substantial losses.</a:t>
            </a:r>
          </a:p>
        </p:txBody>
      </p:sp>
    </p:spTree>
    <p:extLst>
      <p:ext uri="{BB962C8B-B14F-4D97-AF65-F5344CB8AC3E}">
        <p14:creationId xmlns:p14="http://schemas.microsoft.com/office/powerpoint/2010/main" val="1007011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Nature of Smart Contracts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The legal nature of smart contracts is debated, particularly regarding traditional contract requirements.</a:t>
            </a:r>
          </a:p>
          <a:p>
            <a:r>
              <a:t>Offer and acceptance in smart contracts are often implicit in code interaction.</a:t>
            </a:r>
          </a:p>
          <a:p>
            <a:r>
              <a:t>Consideration in smart contracts typically involves cryptocurrencies or tokens.</a:t>
            </a:r>
          </a:p>
          <a:p>
            <a:r>
              <a:t>Italy's Decreto Semplificazioni recognizes smart contracts legally.</a:t>
            </a:r>
          </a:p>
          <a:p>
            <a:r>
              <a:t>The 'functional equivalence' concept is applied inconsistently to smart contracts across jurisdictions.</a:t>
            </a:r>
          </a:p>
        </p:txBody>
      </p:sp>
    </p:spTree>
    <p:extLst>
      <p:ext uri="{BB962C8B-B14F-4D97-AF65-F5344CB8AC3E}">
        <p14:creationId xmlns:p14="http://schemas.microsoft.com/office/powerpoint/2010/main" val="1727260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Smart Contract Formation and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Digital signatures are crucial for authentication in smart contracts, recognized by legislation like the EU's eIDAS Regulation.</a:t>
            </a:r>
          </a:p>
          <a:p>
            <a:r>
              <a:t>The 'code is law' concept suggests code as the ultimate arbiter but oversimplifies legal-technical relationships.</a:t>
            </a:r>
          </a:p>
          <a:p>
            <a:r>
              <a:t>Ricardian contracts aim to bridge legal and code languages in smart contract implementation.</a:t>
            </a:r>
          </a:p>
          <a:p>
            <a:r>
              <a:t>External data reliance in smart contracts raises liability questions.</a:t>
            </a:r>
          </a:p>
          <a:p>
            <a:r>
              <a:t>Modification and termination of smart contracts are challenging due to immutability.</a:t>
            </a:r>
          </a:p>
        </p:txBody>
      </p:sp>
    </p:spTree>
    <p:extLst>
      <p:ext uri="{BB962C8B-B14F-4D97-AF65-F5344CB8AC3E}">
        <p14:creationId xmlns:p14="http://schemas.microsoft.com/office/powerpoint/2010/main" val="2656735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Applying Traditional Contract Law to Smart Contracts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'Meeting of the minds' is complex in automated smart contract agreements.</a:t>
            </a:r>
          </a:p>
          <a:p>
            <a:r>
              <a:t>Mistake doctrine faces new challenges with coding errors in smart contracts.</a:t>
            </a:r>
          </a:p>
          <a:p>
            <a:r>
              <a:t>Force majeure application is complicated by the immutability of smart contracts.</a:t>
            </a:r>
          </a:p>
          <a:p>
            <a:r>
              <a:t>Consumer protection laws struggle with code-based consent and disclosures in smart contracts.</a:t>
            </a:r>
          </a:p>
          <a:p>
            <a:r>
              <a:t>The B2C2 Ltd v Quoine Pte Ltd case provides insights into applying contract principles to automated systems.</a:t>
            </a:r>
          </a:p>
        </p:txBody>
      </p:sp>
    </p:spTree>
    <p:extLst>
      <p:ext uri="{BB962C8B-B14F-4D97-AF65-F5344CB8AC3E}">
        <p14:creationId xmlns:p14="http://schemas.microsoft.com/office/powerpoint/2010/main" val="3946155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Smart Contract Liability and Dispute Resolution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Liability allocation in smart contract failures is complex, involving multiple parties.</a:t>
            </a:r>
          </a:p>
          <a:p>
            <a:r>
              <a:t>Oracle malfunctions have significant legal implications in smart contract execution.</a:t>
            </a:r>
          </a:p>
          <a:p>
            <a:r>
              <a:t>Arbitration is proposed for smart contract conflict resolution, with some platforms incorporating it into code.</a:t>
            </a:r>
          </a:p>
          <a:p>
            <a:r>
              <a:t>Choice of law and forum clauses are complicated by blockchain's decentralized nature.</a:t>
            </a:r>
          </a:p>
          <a:p>
            <a:r>
              <a:t>The DAO hack resolution illustrates the interplay of technical, economic, and legal factors in addressing smart contract failures.</a:t>
            </a:r>
          </a:p>
        </p:txBody>
      </p:sp>
    </p:spTree>
    <p:extLst>
      <p:ext uri="{BB962C8B-B14F-4D97-AF65-F5344CB8AC3E}">
        <p14:creationId xmlns:p14="http://schemas.microsoft.com/office/powerpoint/2010/main" val="33124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Industry Applications of Smart Contracts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In finance, DeFi protocols challenge traditional intermediation concepts.</a:t>
            </a:r>
          </a:p>
          <a:p>
            <a:r>
              <a:t>Insurance applications of smart contracts offer efficient claims processing but raise questions about automated payouts.</a:t>
            </a:r>
          </a:p>
          <a:p>
            <a:r>
              <a:t>Supply chain use of smart contracts facilitates transparent tracking but faces cross-border enforcement issues.</a:t>
            </a:r>
          </a:p>
          <a:p>
            <a:r>
              <a:t>Real estate applications of smart contracts streamline transfers but must address property law complexities.</a:t>
            </a:r>
          </a:p>
          <a:p>
            <a:r>
              <a:t>Healthcare adoption of smart contracts must navigate privacy regulations.</a:t>
            </a:r>
          </a:p>
        </p:txBody>
      </p:sp>
    </p:spTree>
    <p:extLst>
      <p:ext uri="{BB962C8B-B14F-4D97-AF65-F5344CB8AC3E}">
        <p14:creationId xmlns:p14="http://schemas.microsoft.com/office/powerpoint/2010/main" val="3546306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Regulatory Approaches to Smart Contracts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EU's MiCA Regulation addresses smart contracts in the crypto-asset context.</a:t>
            </a:r>
          </a:p>
          <a:p>
            <a:r>
              <a:t>U.S. states like Nevada have enacted legislation recognizing smart contracts.</a:t>
            </a:r>
          </a:p>
          <a:p>
            <a:r>
              <a:t>The UK Law Commission's study analyzes the compatibility of smart contracts with English law.</a:t>
            </a:r>
          </a:p>
          <a:p>
            <a:r>
              <a:t>Regulatory sandboxes provide testing environments for smart contract applications.</a:t>
            </a:r>
          </a:p>
          <a:p>
            <a:r>
              <a:t>'Regulation through code' presents an innovative compliance approach for smart contracts.</a:t>
            </a:r>
          </a:p>
        </p:txBody>
      </p:sp>
    </p:spTree>
    <p:extLst>
      <p:ext uri="{BB962C8B-B14F-4D97-AF65-F5344CB8AC3E}">
        <p14:creationId xmlns:p14="http://schemas.microsoft.com/office/powerpoint/2010/main" val="3946984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Protection in Smart Contracts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GDPR application to smart contracts presents challenges, including implementing the right to erasure on immutable ledgers.</a:t>
            </a:r>
          </a:p>
          <a:p>
            <a:r>
              <a:t>Data subject rights implementation in smart contracts requires careful design.</a:t>
            </a:r>
          </a:p>
          <a:p>
            <a:r>
              <a:t>Zero-knowledge proofs offer privacy-preserving solutions but face uncertain legal status in smart contracts.</a:t>
            </a:r>
          </a:p>
          <a:p>
            <a:r>
              <a:t>Encryption in smart contracts must balance security with regulatory access requirements.</a:t>
            </a:r>
          </a:p>
          <a:p>
            <a:r>
              <a:t>Conducting meaningful impact assessments for smart contracts is challenging in distributed networks.</a:t>
            </a:r>
          </a:p>
        </p:txBody>
      </p:sp>
    </p:spTree>
    <p:extLst>
      <p:ext uri="{BB962C8B-B14F-4D97-AF65-F5344CB8AC3E}">
        <p14:creationId xmlns:p14="http://schemas.microsoft.com/office/powerpoint/2010/main" val="2964042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of Smart Contracts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Smart contract development requires balancing innovation with legal certainty.</a:t>
            </a:r>
          </a:p>
          <a:p>
            <a:r>
              <a:t>'Legal engineering' aims to bridge law and code in smart contract implementation.</a:t>
            </a:r>
          </a:p>
          <a:p>
            <a:r>
              <a:t>Standardization efforts promote interoperability and best practices in smart contracts.</a:t>
            </a:r>
          </a:p>
          <a:p>
            <a:r>
              <a:t>Smart contracts offer transformative potential beyond simple automation in various industries.</a:t>
            </a:r>
          </a:p>
          <a:p>
            <a:r>
              <a:t>Balanced, innovation-friendly regulation is crucial for shaping smart contracts' future role in the digital economy.</a:t>
            </a:r>
          </a:p>
        </p:txBody>
      </p:sp>
    </p:spTree>
    <p:extLst>
      <p:ext uri="{BB962C8B-B14F-4D97-AF65-F5344CB8AC3E}">
        <p14:creationId xmlns:p14="http://schemas.microsoft.com/office/powerpoint/2010/main" val="1331134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Cyber Insurance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Cyber insurance is a critical risk management tool addressing cyber incidents and data breaches.</a:t>
            </a:r>
          </a:p>
          <a:p>
            <a:r>
              <a:t>The global cyber insurance market is projected to reach $28.6 billion by 2026, driven by increasing cyber-attacks and risk awareness.</a:t>
            </a:r>
          </a:p>
          <a:p>
            <a:r>
              <a:t>Key legal challenges in cyber insurance include policy wording ambiguities, coverage disputes, and regulatory compliance.</a:t>
            </a:r>
          </a:p>
          <a:p>
            <a:r>
              <a:t>Significant regulations like GDPR and NYDFS Cybersecurity Regulation impact the cyber insurance field.</a:t>
            </a:r>
          </a:p>
          <a:p>
            <a:r>
              <a:t>The cyber insurance ecosystem involves insurers, policyholders, regulators, cybersecurity firms, and legal advisors.</a:t>
            </a:r>
          </a:p>
        </p:txBody>
      </p:sp>
    </p:spTree>
    <p:extLst>
      <p:ext uri="{BB962C8B-B14F-4D97-AF65-F5344CB8AC3E}">
        <p14:creationId xmlns:p14="http://schemas.microsoft.com/office/powerpoint/2010/main" val="2078407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Cyber Insurance Coverage Evolution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Standalone cyber insurance policies offer comprehensive coverage, while endorsements provide limited protection.</a:t>
            </a:r>
          </a:p>
          <a:p>
            <a:r>
              <a:t>First-party coverage includes business interruption and data restoration costs.</a:t>
            </a:r>
          </a:p>
          <a:p>
            <a:r>
              <a:t>Third-party coverage protects against privacy breach and network security failure liabilities.</a:t>
            </a:r>
          </a:p>
          <a:p>
            <a:r>
              <a:t>"Silent cyber" in traditional policies concerns insurers and regulators.</a:t>
            </a:r>
          </a:p>
          <a:p>
            <a:r>
              <a:t>State-sponsored cyberattack coverage remains contentious, as seen in the Mondelez v. Zurich case.</a:t>
            </a:r>
          </a:p>
        </p:txBody>
      </p:sp>
    </p:spTree>
    <p:extLst>
      <p:ext uri="{BB962C8B-B14F-4D97-AF65-F5344CB8AC3E}">
        <p14:creationId xmlns:p14="http://schemas.microsoft.com/office/powerpoint/2010/main" val="4018760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Cyber Risk Assessment and Underwriting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Cyber risk assessment evaluates cybersecurity posture, IT infrastructure, and incident response capabilities.</a:t>
            </a:r>
          </a:p>
          <a:p>
            <a:r>
              <a:t>Insurers use frameworks like NIST for structured assessments of cyber risks.</a:t>
            </a:r>
          </a:p>
          <a:p>
            <a:r>
              <a:t>Quantifying cyber risks remains challenging due to limited historical data.</a:t>
            </a:r>
          </a:p>
          <a:p>
            <a:r>
              <a:t>Continuous underwriting is gaining traction in the cyber insurance industry.</a:t>
            </a:r>
          </a:p>
          <a:p>
            <a:r>
              <a:t>AI and big data use in risk assessment raises legal questions about privacy and fairness.</a:t>
            </a:r>
          </a:p>
        </p:txBody>
      </p:sp>
    </p:spTree>
    <p:extLst>
      <p:ext uri="{BB962C8B-B14F-4D97-AF65-F5344CB8AC3E}">
        <p14:creationId xmlns:p14="http://schemas.microsoft.com/office/powerpoint/2010/main" val="1856062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Framework for Cyber Insurance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In the U.S., the NAIC Insurance Data Security Model Law provides standards for data security.</a:t>
            </a:r>
          </a:p>
          <a:p>
            <a:r>
              <a:t>The EU's proposed DORA aims to establish a comprehensive framework for digital operational resilience.</a:t>
            </a:r>
          </a:p>
          <a:p>
            <a:r>
              <a:t>Policy wording requirements focus on clarity and transparency in cyber insurance contracts.</a:t>
            </a:r>
          </a:p>
          <a:p>
            <a:r>
              <a:t>Parametric cyber insurance raises regulatory questions.</a:t>
            </a:r>
          </a:p>
          <a:p>
            <a:r>
              <a:t>Cross-border coverage faces conflicting legal requirements in different jurisdictions.</a:t>
            </a:r>
          </a:p>
        </p:txBody>
      </p:sp>
    </p:spTree>
    <p:extLst>
      <p:ext uri="{BB962C8B-B14F-4D97-AF65-F5344CB8AC3E}">
        <p14:creationId xmlns:p14="http://schemas.microsoft.com/office/powerpoint/2010/main" val="14990372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 Insurance Claim Handling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Common disputes in cyber insurance claims include policy exclusion interpretation, causation determination, and loss quantification.</a:t>
            </a:r>
          </a:p>
          <a:p>
            <a:r>
              <a:t>Ransomware payment coverage raises ethical and legal issues.</a:t>
            </a:r>
          </a:p>
          <a:p>
            <a:r>
              <a:t>Proving causation in cyber claims requires sophisticated forensic analysis.</a:t>
            </a:r>
          </a:p>
          <a:p>
            <a:r>
              <a:t>Alternative dispute resolution mechanisms are increasingly used in cyber insurance claims.</a:t>
            </a:r>
          </a:p>
          <a:p>
            <a:r>
              <a:t>Multiple claims from single events complicate policy aggregation analysis.</a:t>
            </a:r>
          </a:p>
        </p:txBody>
      </p:sp>
    </p:spTree>
    <p:extLst>
      <p:ext uri="{BB962C8B-B14F-4D97-AF65-F5344CB8AC3E}">
        <p14:creationId xmlns:p14="http://schemas.microsoft.com/office/powerpoint/2010/main" val="1972500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Cyber Insurance and Data Protection Laws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Cyber insurance policies cover GDPR compliance costs, but fine insurability varies by jurisdiction.</a:t>
            </a:r>
          </a:p>
          <a:p>
            <a:r>
              <a:t>Insurance plays a key role in data breach response and notification.</a:t>
            </a:r>
          </a:p>
          <a:p>
            <a:r>
              <a:t>Global policies must address varying legal standards for data protection.</a:t>
            </a:r>
          </a:p>
          <a:p>
            <a:r>
              <a:t>"Privacy by design" impacts underwriting practices in cyber insurance.</a:t>
            </a:r>
          </a:p>
          <a:p>
            <a:r>
              <a:t>Cross-border data transfers in claims handling face legal restrictions.</a:t>
            </a:r>
          </a:p>
        </p:txBody>
      </p:sp>
    </p:spTree>
    <p:extLst>
      <p:ext uri="{BB962C8B-B14F-4D97-AF65-F5344CB8AC3E}">
        <p14:creationId xmlns:p14="http://schemas.microsoft.com/office/powerpoint/2010/main" val="1530401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Industry-Specific Cyber Insurance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/>
          </a:p>
          <a:p>
            <a:r>
              <a:t>Healthcare cyber insurance policies address HIPAA requirements.</a:t>
            </a:r>
          </a:p>
          <a:p>
            <a:r>
              <a:t>Financial services face stringent regulations influencing cyber coverage.</a:t>
            </a:r>
          </a:p>
          <a:p>
            <a:r>
              <a:t>Critical infrastructure insurance involves public-private partnerships.</a:t>
            </a:r>
          </a:p>
          <a:p>
            <a:r>
              <a:t>Personal cyber insurance is emerging as a new market segment.</a:t>
            </a:r>
          </a:p>
          <a:p>
            <a:r>
              <a:t>Parametric structures gain traction in industry-specific cyber covers.</a:t>
            </a:r>
          </a:p>
        </p:txBody>
      </p:sp>
    </p:spTree>
    <p:extLst>
      <p:ext uri="{BB962C8B-B14F-4D97-AF65-F5344CB8AC3E}">
        <p14:creationId xmlns:p14="http://schemas.microsoft.com/office/powerpoint/2010/main" val="1361314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Cyber Insurance in Incident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Cyber insurance policies often include incident response services.</a:t>
            </a:r>
          </a:p>
          <a:p>
            <a:r>
              <a:t>"Time zero" in business interruption claims is critical for coverage and loss quantification.</a:t>
            </a:r>
          </a:p>
          <a:p>
            <a:r>
              <a:t>Preserving privilege in insurer-driven investigations involves complex legal structures.</a:t>
            </a:r>
          </a:p>
          <a:p>
            <a:r>
              <a:t>Social engineering loss treatment has evolved in cyber insurance policies.</a:t>
            </a:r>
          </a:p>
          <a:p>
            <a:r>
              <a:t>Post-incident remediation is increasingly covered by cyber insurance.</a:t>
            </a:r>
          </a:p>
        </p:txBody>
      </p:sp>
    </p:spTree>
    <p:extLst>
      <p:ext uri="{BB962C8B-B14F-4D97-AF65-F5344CB8AC3E}">
        <p14:creationId xmlns:p14="http://schemas.microsoft.com/office/powerpoint/2010/main" val="26863235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Emerging Trends in Cyber Insurance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/>
          </a:p>
          <a:p>
            <a:r>
              <a:t>Systemic cyber risks raise concerns about industry capacity, spurring interest in alternative risk transfer mechanisms.</a:t>
            </a:r>
          </a:p>
          <a:p>
            <a:r>
              <a:t>Cloud-specific insurance addresses unique risks in cloud computing.</a:t>
            </a:r>
          </a:p>
          <a:p>
            <a:r>
              <a:t>AI-driven threats require cyber insurance policy adaptation.</a:t>
            </a:r>
          </a:p>
          <a:p>
            <a:r>
              <a:t>Blockchain shows potential for improving cyber insurance policy administration.</a:t>
            </a:r>
          </a:p>
          <a:p>
            <a:r>
              <a:t>Insurance is increasingly seen as a tool for fostering cybersecurity best practices.</a:t>
            </a:r>
          </a:p>
        </p:txBody>
      </p:sp>
    </p:spTree>
    <p:extLst>
      <p:ext uri="{BB962C8B-B14F-4D97-AF65-F5344CB8AC3E}">
        <p14:creationId xmlns:p14="http://schemas.microsoft.com/office/powerpoint/2010/main" val="15945591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of Cyber Insurance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Standardization in cyber insurance policy wording is likely to increase.</a:t>
            </a:r>
          </a:p>
          <a:p>
            <a:r>
              <a:t>Regulatory harmonization across jurisdictions is a key challenge for the future of cyber insurance.</a:t>
            </a:r>
          </a:p>
          <a:p>
            <a:r>
              <a:t>Data sharing initiatives aim to improve risk modeling in cyber insurance.</a:t>
            </a:r>
          </a:p>
          <a:p>
            <a:r>
              <a:t>Widespread adoption of cyber insurance may significantly impact global cybersecurity posture.</a:t>
            </a:r>
          </a:p>
          <a:p>
            <a:r>
              <a:t>Cyber insurance is poised to play a central role in fostering cybersecurity resilience and enabling digital innovation.</a:t>
            </a:r>
          </a:p>
        </p:txBody>
      </p:sp>
    </p:spTree>
    <p:extLst>
      <p:ext uri="{BB962C8B-B14F-4D97-AF65-F5344CB8AC3E}">
        <p14:creationId xmlns:p14="http://schemas.microsoft.com/office/powerpoint/2010/main" val="2503394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E-Antitrust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E-Antitrust applies competition law to digital economy challenges.</a:t>
            </a:r>
          </a:p>
          <a:p>
            <a:r>
              <a:t>Digital markets present unique challenges due to rapid innovation, multi-sided platforms, and data as a competitive asset.</a:t>
            </a:r>
          </a:p>
          <a:p>
            <a:r>
              <a:t>The OECD estimates online platforms facilitate 60-70% of GDP transactions in some economies.</a:t>
            </a:r>
          </a:p>
          <a:p>
            <a:r>
              <a:t>Major legal challenges include defining relevant markets in zero-price services and assessing market power in dynamic industries.</a:t>
            </a:r>
          </a:p>
          <a:p>
            <a:r>
              <a:t>E-Antitrust must adapt traditional frameworks to address the distinct characteristics of digital markets, balancing innovation with fair competition.</a:t>
            </a:r>
          </a:p>
        </p:txBody>
      </p:sp>
    </p:spTree>
    <p:extLst>
      <p:ext uri="{BB962C8B-B14F-4D97-AF65-F5344CB8AC3E}">
        <p14:creationId xmlns:p14="http://schemas.microsoft.com/office/powerpoint/2010/main" val="15078214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Characteristics of Digital Markets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Digital markets feature strong network effects, leading to market tipping and dominant players.</a:t>
            </a:r>
          </a:p>
          <a:p>
            <a:r>
              <a:t>Data accumulation creates entry barriers and reinforces market power in digital markets.</a:t>
            </a:r>
          </a:p>
          <a:p>
            <a:r>
              <a:t>Zero-price markets challenge traditional price-based antitrust analyses.</a:t>
            </a:r>
          </a:p>
          <a:p>
            <a:r>
              <a:t>Global digital services raise jurisdictional issues for antitrust enforcement.</a:t>
            </a:r>
          </a:p>
          <a:p>
            <a:r>
              <a:t>Market definition faces challenges with the SSNIP test in zero-price markets, leading to alternatives like SSNDQ.</a:t>
            </a:r>
          </a:p>
        </p:txBody>
      </p:sp>
    </p:spTree>
    <p:extLst>
      <p:ext uri="{BB962C8B-B14F-4D97-AF65-F5344CB8AC3E}">
        <p14:creationId xmlns:p14="http://schemas.microsoft.com/office/powerpoint/2010/main" val="35039267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Assessing Market Power in Digital Economies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Market share analysis is less relevant than user attention, data accumulation, and innovation capacity in digital markets.</a:t>
            </a:r>
          </a:p>
          <a:p>
            <a:r>
              <a:t>Intermediation power is crucial for assessing the market dominance of digital platforms.</a:t>
            </a:r>
          </a:p>
          <a:p>
            <a:r>
              <a:t>Multi-homing and switching costs affect market contestability in digital economies.</a:t>
            </a:r>
          </a:p>
          <a:p>
            <a:r>
              <a:t>Innovation-based competition is key in high-tech markets.</a:t>
            </a:r>
          </a:p>
          <a:p>
            <a:r>
              <a:t>Potential competition assessment is challenging in digital markets, as seen in the Google Android case.</a:t>
            </a:r>
          </a:p>
        </p:txBody>
      </p:sp>
    </p:spTree>
    <p:extLst>
      <p:ext uri="{BB962C8B-B14F-4D97-AF65-F5344CB8AC3E}">
        <p14:creationId xmlns:p14="http://schemas.microsoft.com/office/powerpoint/2010/main" val="12449644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Digital Market Abuse of Dominance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Self-preferencing by platforms is a key concern in digital markets, as in the Amazon investigation.</a:t>
            </a:r>
          </a:p>
          <a:p>
            <a:r>
              <a:t>Data access refusal under the essential facilities doctrine is debated in digital antitrust.</a:t>
            </a:r>
          </a:p>
          <a:p>
            <a:r>
              <a:t>Privacy degradation as exploitative abuse has emerged as a new form of digital market abuse.</a:t>
            </a:r>
          </a:p>
          <a:p>
            <a:r>
              <a:t>Product design and tying in digital ecosystems present complex issues for antitrust authorities.</a:t>
            </a:r>
          </a:p>
          <a:p>
            <a:r>
              <a:t>Data-related exclusionary practices pose novel challenges in digital markets.</a:t>
            </a:r>
          </a:p>
        </p:txBody>
      </p:sp>
    </p:spTree>
    <p:extLst>
      <p:ext uri="{BB962C8B-B14F-4D97-AF65-F5344CB8AC3E}">
        <p14:creationId xmlns:p14="http://schemas.microsoft.com/office/powerpoint/2010/main" val="23347654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Merger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Data-driven mergers require sophisticated analysis, as demonstrated in the Facebook/WhatsApp case.</a:t>
            </a:r>
          </a:p>
          <a:p>
            <a:r>
              <a:t>Killer acquisition concerns have prompted new legislation, like Germany's transaction value thresholds.</a:t>
            </a:r>
          </a:p>
          <a:p>
            <a:r>
              <a:t>Assessing innovation effects and predicting future competition is complex in digital merger control.</a:t>
            </a:r>
          </a:p>
          <a:p>
            <a:r>
              <a:t>Non-price factors like privacy and quality are central to digital merger analysis.</a:t>
            </a:r>
          </a:p>
          <a:p>
            <a:r>
              <a:t>The Google/Fitbit review illustrates complex considerations in digital mergers.</a:t>
            </a:r>
          </a:p>
        </p:txBody>
      </p:sp>
    </p:spTree>
    <p:extLst>
      <p:ext uri="{BB962C8B-B14F-4D97-AF65-F5344CB8AC3E}">
        <p14:creationId xmlns:p14="http://schemas.microsoft.com/office/powerpoint/2010/main" val="8072253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Market Collusion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Algorithmic collusion raises questions about traditional cartel laws' applicability in digital markets.</a:t>
            </a:r>
          </a:p>
          <a:p>
            <a:r>
              <a:t>Hub-and-spoke conspiracies find new relevance in digital platform contexts.</a:t>
            </a:r>
          </a:p>
          <a:p>
            <a:r>
              <a:t>Blockchain may facilitate collusion through transparency and smart contracts.</a:t>
            </a:r>
          </a:p>
          <a:p>
            <a:r>
              <a:t>AI in pricing decisions complicates intent and liability issues in digital market collusion.</a:t>
            </a:r>
          </a:p>
          <a:p>
            <a:r>
              <a:t>Designing effective compliance programs for algorithm-driven businesses is complex.</a:t>
            </a:r>
          </a:p>
        </p:txBody>
      </p:sp>
    </p:spTree>
    <p:extLst>
      <p:ext uri="{BB962C8B-B14F-4D97-AF65-F5344CB8AC3E}">
        <p14:creationId xmlns:p14="http://schemas.microsoft.com/office/powerpoint/2010/main" val="1975959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Data Protection and Competition Law Intersection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The German Facebook decision treated data collection as an abuse of dominance.</a:t>
            </a:r>
          </a:p>
          <a:p>
            <a:r>
              <a:t>Data-related abuses include exclusive arrangements and essential data access refusal.</a:t>
            </a:r>
          </a:p>
          <a:p>
            <a:r>
              <a:t>Data portability fosters competition, as implemented in GDPR.</a:t>
            </a:r>
          </a:p>
          <a:p>
            <a:r>
              <a:t>Antitrust tools may address privacy concerns, as seen in the Google/Fitbit merger review.</a:t>
            </a:r>
          </a:p>
          <a:p>
            <a:r>
              <a:t>Balancing data protection and competition objectives is an ongoing challenge in digital antitrust.</a:t>
            </a:r>
          </a:p>
        </p:txBody>
      </p:sp>
    </p:spTree>
    <p:extLst>
      <p:ext uri="{BB962C8B-B14F-4D97-AF65-F5344CB8AC3E}">
        <p14:creationId xmlns:p14="http://schemas.microsoft.com/office/powerpoint/2010/main" val="23665036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Antitrust and Innovation in Digital Markets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The 'innovation markets' concept is relevant in digital sectors.</a:t>
            </a:r>
          </a:p>
          <a:p>
            <a:r>
              <a:t>Balancing short-term competition with long-term innovation incentives is challenging in digital antitrust.</a:t>
            </a:r>
          </a:p>
          <a:p>
            <a:r>
              <a:t>IP rights' role in digital antitrust is complex and requires careful consideration.</a:t>
            </a:r>
          </a:p>
          <a:p>
            <a:r>
              <a:t>Concerns about stifling innovation call for restrained enforcement in digital markets.</a:t>
            </a:r>
          </a:p>
          <a:p>
            <a:r>
              <a:t>The Google/ITA Software merger review exemplifies innovation impact assessment challenges in digital antitrust.</a:t>
            </a:r>
          </a:p>
        </p:txBody>
      </p:sp>
    </p:spTree>
    <p:extLst>
      <p:ext uri="{BB962C8B-B14F-4D97-AF65-F5344CB8AC3E}">
        <p14:creationId xmlns:p14="http://schemas.microsoft.com/office/powerpoint/2010/main" val="673114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Adapting Antitrust for the Digital 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New analytical tools like attention metrics and data-based assessments are needed for digital antitrust.</a:t>
            </a:r>
          </a:p>
          <a:p>
            <a:r>
              <a:t>Ex-ante regulation versus ex-post enforcement is debated, as in the EU's Digital Markets Act.</a:t>
            </a:r>
          </a:p>
          <a:p>
            <a:r>
              <a:t>International cooperation is crucial for addressing global digital antitrust issues.</a:t>
            </a:r>
          </a:p>
          <a:p>
            <a:r>
              <a:t>Interdisciplinary approaches combining law, economics, and computer science are essential for effective digital antitrust.</a:t>
            </a:r>
          </a:p>
          <a:p>
            <a:r>
              <a:t>Regulatory sandboxes offer experimental potential for adapting antitrust to digital markets.</a:t>
            </a:r>
          </a:p>
        </p:txBody>
      </p:sp>
    </p:spTree>
    <p:extLst>
      <p:ext uri="{BB962C8B-B14F-4D97-AF65-F5344CB8AC3E}">
        <p14:creationId xmlns:p14="http://schemas.microsoft.com/office/powerpoint/2010/main" val="14339765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of E-Antitrust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Key challenges include assessing market power in data-driven economies and addressing platform-specific abuses.</a:t>
            </a:r>
          </a:p>
          <a:p>
            <a:r>
              <a:t>Novel issues like algorithmic collusion necessitate new analytical approaches in digital antitrust.</a:t>
            </a:r>
          </a:p>
          <a:p>
            <a:r>
              <a:t>The intersection of data protection and competition law is increasingly important in digital markets.</a:t>
            </a:r>
          </a:p>
          <a:p>
            <a:r>
              <a:t>International cooperation and interdisciplinary expertise are essential for effective digital antitrust enforcement.</a:t>
            </a:r>
          </a:p>
          <a:p>
            <a:r>
              <a:t>E-Antitrust plays a vital role in ensuring fair competition and innovation in the digital economy.</a:t>
            </a:r>
          </a:p>
        </p:txBody>
      </p:sp>
    </p:spTree>
    <p:extLst>
      <p:ext uri="{BB962C8B-B14F-4D97-AF65-F5344CB8AC3E}">
        <p14:creationId xmlns:p14="http://schemas.microsoft.com/office/powerpoint/2010/main" val="4376160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E-Taxation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E-Taxation addresses tax challenges in the digital economy, including digital permanent establishment and value creation complexities.</a:t>
            </a:r>
          </a:p>
          <a:p>
            <a:r>
              <a:t>The OECD estimates BEPS practices cost $100-240 billion annually in lost revenue.</a:t>
            </a:r>
          </a:p>
          <a:p>
            <a:r>
              <a:t>Main challenges involve establishing nexus, profit allocation, and VAT/GST collection in cross-border digital transactions.</a:t>
            </a:r>
          </a:p>
          <a:p>
            <a:r>
              <a:t>The OECD/G20 Inclusive Framework on BEPS proposes fundamental reforms to international tax rules.</a:t>
            </a:r>
          </a:p>
          <a:p>
            <a:r>
              <a:t>E-Taxation must adapt to the digital ecosystem of platforms, cloud services, and data flows to ensure fair and effective taxation.</a:t>
            </a:r>
          </a:p>
        </p:txBody>
      </p:sp>
    </p:spTree>
    <p:extLst>
      <p:ext uri="{BB962C8B-B14F-4D97-AF65-F5344CB8AC3E}">
        <p14:creationId xmlns:p14="http://schemas.microsoft.com/office/powerpoint/2010/main" val="20252528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Digital Economy Characteristics Impacting Taxation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Businesses achieve 'scale without mass,' challenging traditional permanent establishment concepts.</a:t>
            </a:r>
          </a:p>
          <a:p>
            <a:r>
              <a:t>Intangible assets dominate value creation, complicating transfer pricing in the digital economy.</a:t>
            </a:r>
          </a:p>
          <a:p>
            <a:r>
              <a:t>Data and user participation raise questions about value creation location and taxing rights allocation.</a:t>
            </a:r>
          </a:p>
          <a:p>
            <a:r>
              <a:t>Multi-sided markets complicate value generation determination for tax purposes.</a:t>
            </a:r>
          </a:p>
          <a:p>
            <a:r>
              <a:t>The sharing economy blurs personal and business activities, creating challenges for tax administration.</a:t>
            </a:r>
          </a:p>
        </p:txBody>
      </p:sp>
    </p:spTree>
    <p:extLst>
      <p:ext uri="{BB962C8B-B14F-4D97-AF65-F5344CB8AC3E}">
        <p14:creationId xmlns:p14="http://schemas.microsoft.com/office/powerpoint/2010/main" val="41663785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Direct Taxation Challenges in the Digital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'Digital permanent establishment' concepts aim to establish taxable nexus for significant digital presence.</a:t>
            </a:r>
          </a:p>
          <a:p>
            <a:r>
              <a:t>The OECD's Pillar One proposes new nexus and profit allocation rules for the digital economy.</a:t>
            </a:r>
          </a:p>
          <a:p>
            <a:r>
              <a:t>Unilateral measures like India's Equalisation Levy address perceived gaps in digital economy taxation.</a:t>
            </a:r>
          </a:p>
          <a:p>
            <a:r>
              <a:t>The sharing economy poses unique challenges, as seen in the Uber BV v Aslam case.</a:t>
            </a:r>
          </a:p>
          <a:p>
            <a:r>
              <a:t>Cryptocurrency taxation adds complexity to direct taxation in the digital economy.</a:t>
            </a:r>
          </a:p>
        </p:txBody>
      </p:sp>
    </p:spTree>
    <p:extLst>
      <p:ext uri="{BB962C8B-B14F-4D97-AF65-F5344CB8AC3E}">
        <p14:creationId xmlns:p14="http://schemas.microsoft.com/office/powerpoint/2010/main" val="30596565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Indirect Taxation in the Digital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OECD's International VAT/GST Guidelines emphasize the destination principle for digital transactions.</a:t>
            </a:r>
          </a:p>
          <a:p>
            <a:r>
              <a:t>EU reforms aim to ensure VAT payment in the consumption country and simplify compliance for digital businesses.</a:t>
            </a:r>
          </a:p>
          <a:p>
            <a:r>
              <a:t>E-commerce growth challenges VAT/GST collection on low-value imports.</a:t>
            </a:r>
          </a:p>
          <a:p>
            <a:r>
              <a:t>Cloud computing and cryptocurrency transactions present complex VAT/GST issues.</a:t>
            </a:r>
          </a:p>
          <a:p>
            <a:r>
              <a:t>New Zealand's offshore supplier registration system demonstrates effective digital VAT collection.</a:t>
            </a:r>
          </a:p>
        </p:txBody>
      </p:sp>
    </p:spTree>
    <p:extLst>
      <p:ext uri="{BB962C8B-B14F-4D97-AF65-F5344CB8AC3E}">
        <p14:creationId xmlns:p14="http://schemas.microsoft.com/office/powerpoint/2010/main" val="37951711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International Efforts in Digital Economy Taxation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OECD/G20 BEPS Project's Two-Pillar solution proposes fundamental reforms to international tax rules.</a:t>
            </a:r>
          </a:p>
          <a:p>
            <a:r>
              <a:t>The UN Model Tax Convention's Article 12B addresses automated digital services taxation.</a:t>
            </a:r>
          </a:p>
          <a:p>
            <a:r>
              <a:t>The G7 agreed on a 15% global minimum tax rate to address digital economy challenges.</a:t>
            </a:r>
          </a:p>
          <a:p>
            <a:r>
              <a:t>The OECD addresses sharing and gig economy tax challenges through specific initiatives.</a:t>
            </a:r>
          </a:p>
          <a:p>
            <a:r>
              <a:t>Bilateral efforts, like the France-US agreement on DST, demonstrate complex international negotiations in digital taxation.</a:t>
            </a:r>
          </a:p>
        </p:txBody>
      </p:sp>
    </p:spTree>
    <p:extLst>
      <p:ext uri="{BB962C8B-B14F-4D97-AF65-F5344CB8AC3E}">
        <p14:creationId xmlns:p14="http://schemas.microsoft.com/office/powerpoint/2010/main" val="21775241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Unilateral Measures and Digital Services Taxes (DSTs)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France, UK, and Italy implemented DSTs to address perceived gaps in digital activity taxation.</a:t>
            </a:r>
          </a:p>
          <a:p>
            <a:r>
              <a:t>India's Equalisation Levy and Indonesia's electronic transaction tax offer alternative approaches to digital taxation.</a:t>
            </a:r>
          </a:p>
          <a:p>
            <a:r>
              <a:t>The UK's 'diverted profits tax' addresses perceived tax avoidance in the digital economy.</a:t>
            </a:r>
          </a:p>
          <a:p>
            <a:r>
              <a:t>Unilateral measures raise concerns about double taxation and compliance burdens for digital businesses.</a:t>
            </a:r>
          </a:p>
          <a:p>
            <a:r>
              <a:t>The US-France DST dispute highlights the impact of unilateral measures on international tax relations.</a:t>
            </a:r>
          </a:p>
        </p:txBody>
      </p:sp>
    </p:spTree>
    <p:extLst>
      <p:ext uri="{BB962C8B-B14F-4D97-AF65-F5344CB8AC3E}">
        <p14:creationId xmlns:p14="http://schemas.microsoft.com/office/powerpoint/2010/main" val="15738982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Tax Administration in the Digital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Technology use in compliance and enforcement is increasing, exemplified by the UK's Making Tax Digital program.</a:t>
            </a:r>
          </a:p>
          <a:p>
            <a:r>
              <a:t>'Cooperative compliance' emphasizes proactive engagement with large taxpayers in the digital economy.</a:t>
            </a:r>
          </a:p>
          <a:p>
            <a:r>
              <a:t>Blockchain and AI offer potential solutions for enhancing tax administration in the digital age.</a:t>
            </a:r>
          </a:p>
          <a:p>
            <a:r>
              <a:t>Digital platforms are seen as potential tax collection partners by tax authorities.</a:t>
            </a:r>
          </a:p>
          <a:p>
            <a:r>
              <a:t>The growing 'tax technology' field streamlines compliance processes for digital businesses.</a:t>
            </a:r>
          </a:p>
        </p:txBody>
      </p:sp>
    </p:spTree>
    <p:extLst>
      <p:ext uri="{BB962C8B-B14F-4D97-AF65-F5344CB8AC3E}">
        <p14:creationId xmlns:p14="http://schemas.microsoft.com/office/powerpoint/2010/main" val="11443939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Data Protection in Digital Economy Taxation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GDPR implementation impacts tax reporting and audits in the digital economy.</a:t>
            </a:r>
          </a:p>
          <a:p>
            <a:r>
              <a:t>Tax authorities must balance data collection needs with privacy rights in digital taxation.</a:t>
            </a:r>
          </a:p>
          <a:p>
            <a:r>
              <a:t>Real-time reporting systems raise privacy concerns in digital tax administration.</a:t>
            </a:r>
          </a:p>
          <a:p>
            <a:r>
              <a:t>Cloud-based compliance platforms present data sovereignty challenges for tax authorities.</a:t>
            </a:r>
          </a:p>
          <a:p>
            <a:r>
              <a:t>The Spanish Tax Agency's use of big data analytics illustrates balancing improved compliance with data protection standards.</a:t>
            </a:r>
          </a:p>
        </p:txBody>
      </p:sp>
    </p:spTree>
    <p:extLst>
      <p:ext uri="{BB962C8B-B14F-4D97-AF65-F5344CB8AC3E}">
        <p14:creationId xmlns:p14="http://schemas.microsoft.com/office/powerpoint/2010/main" val="11358037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Sector-Specific Tax Challenges in the Digital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E-commerce taxation focuses on ensuring consumption jurisdiction taxation.</a:t>
            </a:r>
          </a:p>
          <a:p>
            <a:r>
              <a:t>Cloud computing services face characterization and sourcing issues for tax purposes.</a:t>
            </a:r>
          </a:p>
          <a:p>
            <a:r>
              <a:t>Digital content prompts 'Netflix taxes' in some jurisdictions to capture tax revenue.</a:t>
            </a:r>
          </a:p>
          <a:p>
            <a:r>
              <a:t>Sharing economy platforms disrupt traditional tax compliance models.</a:t>
            </a:r>
          </a:p>
          <a:p>
            <a:r>
              <a:t>IoT and smart contracts introduce new complexities in determining taxable events in the digital economy.</a:t>
            </a:r>
          </a:p>
        </p:txBody>
      </p:sp>
    </p:spTree>
    <p:extLst>
      <p:ext uri="{BB962C8B-B14F-4D97-AF65-F5344CB8AC3E}">
        <p14:creationId xmlns:p14="http://schemas.microsoft.com/office/powerpoint/2010/main" val="39140065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of Digital Economy Taxation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OECD/G20 Two-Pillar solution promises fundamental changes to international tax rules for the digital economy.</a:t>
            </a:r>
          </a:p>
          <a:p>
            <a:r>
              <a:t>Balancing tax base protection and digital innovation remains crucial for policymakers.</a:t>
            </a:r>
          </a:p>
          <a:p>
            <a:r>
              <a:t>Technology's role in tax compliance and administration will grow in importance.</a:t>
            </a:r>
          </a:p>
          <a:p>
            <a:r>
              <a:t>Capacity building and international cooperation are crucial, especially for developing countries adapting to digital taxation.</a:t>
            </a:r>
          </a:p>
          <a:p>
            <a:r>
              <a:t>Effective digital economy taxation is critical for sustainable public revenues and tax system fairness in the digital age.</a:t>
            </a:r>
          </a:p>
        </p:txBody>
      </p:sp>
    </p:spTree>
    <p:extLst>
      <p:ext uri="{BB962C8B-B14F-4D97-AF65-F5344CB8AC3E}">
        <p14:creationId xmlns:p14="http://schemas.microsoft.com/office/powerpoint/2010/main" val="24192583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Introduction to E-Consumer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E-Consumer Protection safeguards consumers' interests in digital marketplaces, addressing challenges like global transactions and intangible goods.</a:t>
            </a:r>
          </a:p>
          <a:p>
            <a:r>
              <a:t>Global e-commerce sales reached $26.7 trillion in 2019, highlighting the importance of digital consumer protection.</a:t>
            </a:r>
          </a:p>
          <a:p>
            <a:r>
              <a:t>Key legal challenges involve jurisdiction, enforcement, and adapting to novel digital business models.</a:t>
            </a:r>
          </a:p>
          <a:p>
            <a:r>
              <a:t>Important frameworks include the EU Consumer Rights Directive and US Federal Trade Commission Act.</a:t>
            </a:r>
          </a:p>
          <a:p>
            <a:r>
              <a:t>E-Consumer Protection must address unique digital market features while ensuring fundamental consumer rights.</a:t>
            </a:r>
          </a:p>
        </p:txBody>
      </p:sp>
    </p:spTree>
    <p:extLst>
      <p:ext uri="{BB962C8B-B14F-4D97-AF65-F5344CB8AC3E}">
        <p14:creationId xmlns:p14="http://schemas.microsoft.com/office/powerpoint/2010/main" val="21857217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E-Consumer Protection Legal Frameworks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E-Consumer Protection legal frameworks include adapted general laws and specific e-commerce regulations.</a:t>
            </a:r>
          </a:p>
          <a:p>
            <a:r>
              <a:t>The EU's Consumer Rights Directive mandates pre-contractual information and withdrawal rights for digital transactions.</a:t>
            </a:r>
          </a:p>
          <a:p>
            <a:r>
              <a:t>UNCTAD Guidelines provide a global framework for e-consumer protection.</a:t>
            </a:r>
          </a:p>
          <a:p>
            <a:r>
              <a:t>The 'digital consumer' concept recognizes specific online vulnerabilities.</a:t>
            </a:r>
          </a:p>
          <a:p>
            <a:r>
              <a:t>Extraterritorial application of consumer laws remains complex in the digital marketplace.</a:t>
            </a:r>
          </a:p>
        </p:txBody>
      </p:sp>
    </p:spTree>
    <p:extLst>
      <p:ext uri="{BB962C8B-B14F-4D97-AF65-F5344CB8AC3E}">
        <p14:creationId xmlns:p14="http://schemas.microsoft.com/office/powerpoint/2010/main" val="35317388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Pre-purchase Information and Transparency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 mandates extensive pre-contractual information for distance contracts in digital markets.</a:t>
            </a:r>
          </a:p>
          <a:p>
            <a:r>
              <a:t>Dynamic pricing and personalized offers face scrutiny from consumer protection regulators.</a:t>
            </a:r>
          </a:p>
          <a:p>
            <a:r>
              <a:t>User reviews and ratings transparency is increasingly regulated in e-commerce.</a:t>
            </a:r>
          </a:p>
          <a:p>
            <a:r>
              <a:t>Influencer marketing guidelines require disclosure of material connections to protect consumers.</a:t>
            </a:r>
          </a:p>
          <a:p>
            <a:r>
              <a:t>'Dark patterns' in user interfaces are a regulatory focus in digital consumer protection.</a:t>
            </a:r>
          </a:p>
        </p:txBody>
      </p:sp>
    </p:spTree>
    <p:extLst>
      <p:ext uri="{BB962C8B-B14F-4D97-AF65-F5344CB8AC3E}">
        <p14:creationId xmlns:p14="http://schemas.microsoft.com/office/powerpoint/2010/main" val="1536995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Digital Contracts and Terms of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Courts establish criteria for 'click-wrap' and 'browse-wrap' agreement enforceability in digital transactions.</a:t>
            </a:r>
          </a:p>
          <a:p>
            <a:r>
              <a:t>Unfair term regulations apply to online agreements to protect digital consumers.</a:t>
            </a:r>
          </a:p>
          <a:p>
            <a:r>
              <a:t>Mobile device contract presentation is debated in the context of consumer protection.</a:t>
            </a:r>
          </a:p>
          <a:p>
            <a:r>
              <a:t>'Free' services supported by data collection raise legal questions about consumer rights.</a:t>
            </a:r>
          </a:p>
          <a:p>
            <a:r>
              <a:t>Regulatory actions target unfair digital terms to ensure consumer protection in e-commerce.</a:t>
            </a:r>
          </a:p>
        </p:txBody>
      </p:sp>
    </p:spTree>
    <p:extLst>
      <p:ext uri="{BB962C8B-B14F-4D97-AF65-F5344CB8AC3E}">
        <p14:creationId xmlns:p14="http://schemas.microsoft.com/office/powerpoint/2010/main" val="26269628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Right of Withdrawal in Digital Transactions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EU regulations balance consumer protection with practical realities of digital delivery for withdrawal rights.</a:t>
            </a:r>
          </a:p>
          <a:p>
            <a:r>
              <a:t>Debates surround the definition of digital content 'supply' and treatment of personalized goods in withdrawal contexts.</a:t>
            </a:r>
          </a:p>
          <a:p>
            <a:r>
              <a:t>Partial performance of digital services complicates withdrawal rights for consumers.</a:t>
            </a:r>
          </a:p>
          <a:p>
            <a:r>
              <a:t>Bundle contracts with digital elements pose additional complexities for withdrawal rights.</a:t>
            </a:r>
          </a:p>
          <a:p>
            <a:r>
              <a:t>Technical solutions for 'returning' digital content are discussed to facilitate consumer rights.</a:t>
            </a:r>
          </a:p>
        </p:txBody>
      </p:sp>
    </p:spTree>
    <p:extLst>
      <p:ext uri="{BB962C8B-B14F-4D97-AF65-F5344CB8AC3E}">
        <p14:creationId xmlns:p14="http://schemas.microsoft.com/office/powerpoint/2010/main" val="15420078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Consumer Protection and Data Privacy Intersection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GDPR impacts e-consumer rights, particularly regarding consent and data portability in digital markets.</a:t>
            </a:r>
          </a:p>
          <a:p>
            <a:r>
              <a:t>'Privacy by design' emphasizes integrating protections from product inception in digital consumer goods.</a:t>
            </a:r>
          </a:p>
          <a:p>
            <a:r>
              <a:t>Children's privacy online requires strict protections in e-consumer contexts.</a:t>
            </a:r>
          </a:p>
          <a:p>
            <a:r>
              <a:t>Data breach notification and liability are key consumer protection aspects in the digital economy.</a:t>
            </a:r>
          </a:p>
          <a:p>
            <a:r>
              <a:t>The concept of 'surveillance capitalism' highlights broader implications of data-driven business models for consumer rights.</a:t>
            </a:r>
          </a:p>
        </p:txBody>
      </p:sp>
    </p:spTree>
    <p:extLst>
      <p:ext uri="{BB962C8B-B14F-4D97-AF65-F5344CB8AC3E}">
        <p14:creationId xmlns:p14="http://schemas.microsoft.com/office/powerpoint/2010/main" val="23165715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Payment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EU's PSD2 and US Electronic Fund Transfer Act provide consumer protection frameworks for digital payments.</a:t>
            </a:r>
          </a:p>
          <a:p>
            <a:r>
              <a:t>Mobile payment systems require robust authentication to protect consumers.</a:t>
            </a:r>
          </a:p>
          <a:p>
            <a:r>
              <a:t>Cryptocurrency and blockchain payments pose regulatory challenges for consumer protection.</a:t>
            </a:r>
          </a:p>
          <a:p>
            <a:r>
              <a:t>'Strong customer authentication' aims to reduce fraud in digital transactions.</a:t>
            </a:r>
          </a:p>
          <a:p>
            <a:r>
              <a:t>Cross-border digital payments present ongoing challenges for consumer protection.</a:t>
            </a:r>
          </a:p>
        </p:txBody>
      </p:sp>
    </p:spTree>
    <p:extLst>
      <p:ext uri="{BB962C8B-B14F-4D97-AF65-F5344CB8AC3E}">
        <p14:creationId xmlns:p14="http://schemas.microsoft.com/office/powerpoint/2010/main" val="39492743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Online Dispute Resolution (ODR)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EU's ODR platform centralizes dispute resolution for online transactions.</a:t>
            </a:r>
          </a:p>
          <a:p>
            <a:r>
              <a:t>Alternative dispute resolution mechanisms like eBay's are widely used in e-commerce.</a:t>
            </a:r>
          </a:p>
          <a:p>
            <a:r>
              <a:t>Smart contracts offer automated resolution opportunities but raise fairness concerns.</a:t>
            </a:r>
          </a:p>
          <a:p>
            <a:r>
              <a:t>Online courts integrate ODR principles into legal systems for digital consumer disputes.</a:t>
            </a:r>
          </a:p>
          <a:p>
            <a:r>
              <a:t>Successful ODR implementations demonstrate potential for scalable consumer protection in digital marketplaces.</a:t>
            </a:r>
          </a:p>
        </p:txBody>
      </p:sp>
    </p:spTree>
    <p:extLst>
      <p:ext uri="{BB962C8B-B14F-4D97-AF65-F5344CB8AC3E}">
        <p14:creationId xmlns:p14="http://schemas.microsoft.com/office/powerpoint/2010/main" val="29929068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Product Safety and Liability in Digital Markets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EU regulations apply to online marketplaces, requiring platform cooperation on safety issues.</a:t>
            </a:r>
          </a:p>
          <a:p>
            <a:r>
              <a:t>Platform liability for unsafe products is debated in the context of e-commerce.</a:t>
            </a:r>
          </a:p>
          <a:p>
            <a:r>
              <a:t>IoT devices blur product-service lines, raising ongoing safety questions for consumer protection.</a:t>
            </a:r>
          </a:p>
          <a:p>
            <a:r>
              <a:t>'Digital product liability' for software and apps is emerging as a consumer protection concept.</a:t>
            </a:r>
          </a:p>
          <a:p>
            <a:r>
              <a:t>AI-driven product failures present attribution challenges in digital consumer protection.</a:t>
            </a:r>
          </a:p>
        </p:txBody>
      </p:sp>
    </p:spTree>
    <p:extLst>
      <p:ext uri="{BB962C8B-B14F-4D97-AF65-F5344CB8AC3E}">
        <p14:creationId xmlns:p14="http://schemas.microsoft.com/office/powerpoint/2010/main" val="20545456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Balancing Innovation and Consumer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Co-regulation and self-regulation initiatives offer agile solutions but must ensure meaningful safeguards for digital consumers.</a:t>
            </a:r>
          </a:p>
          <a:p>
            <a:r>
              <a:t>International cooperation addresses cross-border issues in e-consumer protection.</a:t>
            </a:r>
          </a:p>
          <a:p>
            <a:r>
              <a:t>Emerging technologies like blockchain and AI offer protection tools but introduce new challenges.</a:t>
            </a:r>
          </a:p>
          <a:p>
            <a:r>
              <a:t>Core consumer rights must be maintained in digital contexts as markets evolve.</a:t>
            </a:r>
          </a:p>
          <a:p>
            <a:r>
              <a:t>Effective protection fosters trust and sustainable growth in the digital economy.</a:t>
            </a:r>
          </a:p>
        </p:txBody>
      </p:sp>
    </p:spTree>
    <p:extLst>
      <p:ext uri="{BB962C8B-B14F-4D97-AF65-F5344CB8AC3E}">
        <p14:creationId xmlns:p14="http://schemas.microsoft.com/office/powerpoint/2010/main" val="5051355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219076" y="4991291"/>
            <a:ext cx="7114972" cy="808138"/>
          </a:xfrm>
          <a:prstGeom prst="round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>
            <a:noFill/>
          </a:ln>
          <a:effectLst/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txBody>
          <a:bodyPr spcFirstLastPara="0" vert="horz" wrap="square" lIns="137160" tIns="137160" rIns="137160" bIns="137160" numCol="1" spcCol="1270" anchor="ctr" anchorCtr="0">
            <a:noAutofit/>
          </a:bodyPr>
          <a:lstStyle>
            <a:lvl1pPr algn="ctr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2800"/>
              <a:t>WWW.GULYAMOV.ORG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2" y="2193126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42895" y="2193126"/>
            <a:ext cx="2247967" cy="2247966"/>
          </a:xfrm>
          <a:prstGeom prst="ellipse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201975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3642</Words>
  <Application>Microsoft Office PowerPoint</Application>
  <PresentationFormat>Широкоэкранный</PresentationFormat>
  <Paragraphs>312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Презентация PowerPoint</vt:lpstr>
      <vt:lpstr>Introduction to Smart Contracts</vt:lpstr>
      <vt:lpstr>Technical Foundations of Smart Contracts</vt:lpstr>
      <vt:lpstr>Legal Nature of Smart Contracts</vt:lpstr>
      <vt:lpstr>Smart Contract Formation and Execution</vt:lpstr>
      <vt:lpstr>Applying Traditional Contract Law to Smart Contracts</vt:lpstr>
      <vt:lpstr>Smart Contract Liability and Dispute Resolution</vt:lpstr>
      <vt:lpstr>Industry Applications of Smart Contracts</vt:lpstr>
      <vt:lpstr>Regulatory Approaches to Smart Contracts</vt:lpstr>
      <vt:lpstr>Data Protection in Smart Contracts</vt:lpstr>
      <vt:lpstr>Future of Smart Contracts</vt:lpstr>
      <vt:lpstr>Introduction to Cyber Insurance</vt:lpstr>
      <vt:lpstr>Cyber Insurance Coverage Evolution</vt:lpstr>
      <vt:lpstr>Cyber Risk Assessment and Underwriting</vt:lpstr>
      <vt:lpstr>Legal Framework for Cyber Insurance</vt:lpstr>
      <vt:lpstr>Cyber Insurance Claim Handling</vt:lpstr>
      <vt:lpstr>Cyber Insurance and Data Protection Laws</vt:lpstr>
      <vt:lpstr>Industry-Specific Cyber Insurance Applications</vt:lpstr>
      <vt:lpstr>Cyber Insurance in Incident Response</vt:lpstr>
      <vt:lpstr>Emerging Trends in Cyber Insurance</vt:lpstr>
      <vt:lpstr>Future of Cyber Insurance</vt:lpstr>
      <vt:lpstr>Introduction to E-Antitrust</vt:lpstr>
      <vt:lpstr>Characteristics of Digital Markets</vt:lpstr>
      <vt:lpstr>Assessing Market Power in Digital Economies</vt:lpstr>
      <vt:lpstr>Digital Market Abuse of Dominance</vt:lpstr>
      <vt:lpstr>Digital Merger Control</vt:lpstr>
      <vt:lpstr>Digital Market Collusion</vt:lpstr>
      <vt:lpstr>Data Protection and Competition Law Intersection</vt:lpstr>
      <vt:lpstr>Antitrust and Innovation in Digital Markets</vt:lpstr>
      <vt:lpstr>Adapting Antitrust for the Digital Age</vt:lpstr>
      <vt:lpstr>Future of E-Antitrust</vt:lpstr>
      <vt:lpstr>Introduction to E-Taxation</vt:lpstr>
      <vt:lpstr>Digital Economy Characteristics Impacting Taxation</vt:lpstr>
      <vt:lpstr>Direct Taxation Challenges in the Digital Economy</vt:lpstr>
      <vt:lpstr>Indirect Taxation in the Digital Economy</vt:lpstr>
      <vt:lpstr>International Efforts in Digital Economy Taxation</vt:lpstr>
      <vt:lpstr>Unilateral Measures and Digital Services Taxes (DSTs)</vt:lpstr>
      <vt:lpstr>Tax Administration in the Digital Economy</vt:lpstr>
      <vt:lpstr>Data Protection in Digital Economy Taxation</vt:lpstr>
      <vt:lpstr>Sector-Specific Tax Challenges in the Digital Economy</vt:lpstr>
      <vt:lpstr>Future of Digital Economy Taxation</vt:lpstr>
      <vt:lpstr>Introduction to E-Consumer Protection</vt:lpstr>
      <vt:lpstr>E-Consumer Protection Legal Frameworks</vt:lpstr>
      <vt:lpstr>Pre-purchase Information and Transparency</vt:lpstr>
      <vt:lpstr>Digital Contracts and Terms of Service</vt:lpstr>
      <vt:lpstr>Right of Withdrawal in Digital Transactions</vt:lpstr>
      <vt:lpstr>Consumer Protection and Data Privacy Intersection</vt:lpstr>
      <vt:lpstr>Digital Payment Protection</vt:lpstr>
      <vt:lpstr>Online Dispute Resolution (ODR)</vt:lpstr>
      <vt:lpstr>Product Safety and Liability in Digital Markets</vt:lpstr>
      <vt:lpstr>Balancing Innovation and Consumer Protection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and Platform Economy: Concept and Overview</dc:title>
  <dc:subject/>
  <dc:creator/>
  <cp:keywords/>
  <dc:description>generated using python-pptx</dc:description>
  <cp:lastModifiedBy>User</cp:lastModifiedBy>
  <cp:revision>8</cp:revision>
  <dcterms:created xsi:type="dcterms:W3CDTF">2013-01-27T09:14:16Z</dcterms:created>
  <dcterms:modified xsi:type="dcterms:W3CDTF">2024-09-09T18:46:38Z</dcterms:modified>
  <cp:category/>
</cp:coreProperties>
</file>