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5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60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3" autoAdjust="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353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53094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Digital and Platform Economy: Concept and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digital economy encompasses economic activities facilitated by digital technologies.</a:t>
            </a:r>
          </a:p>
          <a:p>
            <a:r>
              <a:t>The platform economy, a subset, is characterized by digital platforms mediating user interactions.</a:t>
            </a:r>
          </a:p>
          <a:p>
            <a:r>
              <a:t>These models have transformed traditional industries such as retail, transportation, and hospitality.</a:t>
            </a:r>
          </a:p>
          <a:p>
            <a:r>
              <a:t>The digital economy's global value is projected to reach $23 trillion by 2025.</a:t>
            </a:r>
          </a:p>
          <a:p>
            <a:r>
              <a:t>This transformation poses legal challenges in competition law, labor regulations, and consumer protection.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Economic Features of Digital and Platform Economies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Network effects play a crucial role, increasing platform value as user bases grow.</a:t>
            </a:r>
          </a:p>
          <a:p>
            <a:r>
              <a:t>Economies of scale and scope are amplified in digital contexts, allowing rapid expansion with minimal marginal costs.</a:t>
            </a:r>
          </a:p>
          <a:p>
            <a:r>
              <a:t>Multi-sided markets facilitate interactions between distinct user groups.</a:t>
            </a:r>
          </a:p>
          <a:p>
            <a:r>
              <a:t>Data has emerged as a key economic asset, critically examined in the context of surveillance capitalism.</a:t>
            </a:r>
          </a:p>
          <a:p>
            <a:r>
              <a:t>Near-zero marginal costs of digital goods distribution often lead to 'winner-takes-all' markets.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Challenges in the Digital and Platform Economies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Market power concentration raises antitrust concerns, as exemplified by the EU Commission's Google Shopping case.</a:t>
            </a:r>
          </a:p>
          <a:p>
            <a:r>
              <a:t>Data protection and privacy issues are exacerbated by vast data collection capabilities.</a:t>
            </a:r>
          </a:p>
          <a:p>
            <a:r>
              <a:t>Worker classification in the gig economy challenges established labor law categories.</a:t>
            </a:r>
          </a:p>
          <a:p>
            <a:r>
              <a:t>Consumer protection faces unique hurdles in digital markets.</a:t>
            </a:r>
          </a:p>
          <a:p>
            <a:r>
              <a:t>The global nature of digital platforms creates jurisdictional complexities.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Regulatory Responses to Digital and Platform Economies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EU's Digital Services Act and Digital Markets Act aim to regulate large online platforms and ensure fair digital markets.</a:t>
            </a:r>
          </a:p>
          <a:p>
            <a:r>
              <a:t>China focuses on preventing market dominance abuse by tech giants.</a:t>
            </a:r>
          </a:p>
          <a:p>
            <a:r>
              <a:t>The US debates reforming Section 230 of the Communications Decency Act.</a:t>
            </a:r>
          </a:p>
          <a:p>
            <a:r>
              <a:t>The GDPR has become a global benchmark for data protection.</a:t>
            </a:r>
          </a:p>
          <a:p>
            <a:r>
              <a:t>Regulatory sandboxes offer controlled environments for testing innovative business models.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Competition Law in Digital and Platform Economies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Market definition and assessing market power are challenging in multi-sided, rapidly innovating digital markets.</a:t>
            </a:r>
          </a:p>
          <a:p>
            <a:r>
              <a:t>The 'hipster antitrust' debate advocates for broader consideration of competitive harm.</a:t>
            </a:r>
          </a:p>
          <a:p>
            <a:r>
              <a:t>Data's role as a potential essential facility has been scrutinized, as in the EU's Amazon investigation.</a:t>
            </a:r>
          </a:p>
          <a:p>
            <a:r>
              <a:t>Network effects and multi-sided markets require new analytical frameworks.</a:t>
            </a:r>
          </a:p>
          <a:p>
            <a:r>
              <a:t>Merger control faces challenges in predicting future competitive dynamics.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Labor Law Challenges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Worker classification on digital platforms is contentious, as seen in cases like Uber BV v Aslam.</a:t>
            </a:r>
          </a:p>
          <a:p>
            <a:r>
              <a:t>'Digital labor' encompasses both paid and unpaid online activities.</a:t>
            </a:r>
          </a:p>
          <a:p>
            <a:r>
              <a:t>Some jurisdictions have introduced new legal categories for platform workers.</a:t>
            </a:r>
          </a:p>
          <a:p>
            <a:r>
              <a:t>Algorithmic workforce management raises concerns about transparency and fairness.</a:t>
            </a:r>
          </a:p>
          <a:p>
            <a:r>
              <a:t>Collective bargaining faces obstacles due to worker dispersion and classification issues.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Consumer Protection in Digital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Unfair contract terms regulations require careful consideration of user agreements.</a:t>
            </a:r>
          </a:p>
          <a:p>
            <a:r>
              <a:t>Issues surrounding digital content quality, in-app purchases, and online reviews necessitate new approaches.</a:t>
            </a:r>
          </a:p>
          <a:p>
            <a:r>
              <a:t>The EU's Directive on digital content contracts provides a regulatory framework.</a:t>
            </a:r>
          </a:p>
          <a:p>
            <a:r>
              <a:t>Personalized and dynamic pricing raise fairness and transparency questions.</a:t>
            </a:r>
          </a:p>
          <a:p>
            <a:r>
              <a:t>Cross-border transactions complicate law enforcement, requiring international cooperation.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Data Protection and Privacy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Key principles like purpose limitation and data minimization face implementation challenges in data-driven business models.</a:t>
            </a:r>
          </a:p>
          <a:p>
            <a:r>
              <a:t>Valid consent becomes complex in digital environments.</a:t>
            </a:r>
          </a:p>
          <a:p>
            <a:r>
              <a:t>Data portability aims to enhance user control but raises technical and competitive issues.</a:t>
            </a:r>
          </a:p>
          <a:p>
            <a:r>
              <a:t>Cross-border data flows face increasing scrutiny, as exemplified by the Schrems II decision.</a:t>
            </a:r>
          </a:p>
          <a:p>
            <a:r>
              <a:t>Emerging technologies like AI and IoT present new challenges, requiring adaptive regulatory approaches.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Intellectual Property in the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User-generated content raises complex questions of copyright ownership and platform liability.</a:t>
            </a:r>
          </a:p>
          <a:p>
            <a:r>
              <a:t>Digital technologies like 3D printing challenge patent and design rights.</a:t>
            </a:r>
          </a:p>
          <a:p>
            <a:r>
              <a:t>Text and data mining provisions aim to balance IP protection with AI and big data research needs.</a:t>
            </a:r>
          </a:p>
          <a:p>
            <a:r>
              <a:t>The legal status of AI-generated content remains uncertain, challenging fundamental concepts of authorship and inventorship.</a:t>
            </a:r>
          </a:p>
          <a:p>
            <a:r>
              <a:t>Innovative approaches like open-source licenses demonstrate alternative models for balancing innovation and protection.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Outlook and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Balancing innovation and public interests remains central in digital economy regulation.</a:t>
            </a:r>
          </a:p>
          <a:p>
            <a:r>
              <a:t>Adaptive and flexible approaches are essential to keep pace with rapid technological changes.</a:t>
            </a:r>
          </a:p>
          <a:p>
            <a:r>
              <a:t>International cooperation is crucial, as demonstrated by initiatives like the OECD's work on digital taxation.</a:t>
            </a:r>
          </a:p>
          <a:p>
            <a:r>
              <a:t>Multistakeholder governance models are increasingly relevant.</a:t>
            </a:r>
          </a:p>
          <a:p>
            <a:r>
              <a:t>Continuous adaptation of legal frameworks is necessary to address emerging technologies and business practices.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Digital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assets, including cryptocurrencies, tokens, NFTs, and digital securities, have become a significant component of the modern economy.</a:t>
            </a:r>
          </a:p>
          <a:p>
            <a:r>
              <a:t>The EU's proposed MiCA regulation attempts to comprehensively define and regulate digital assets.</a:t>
            </a:r>
          </a:p>
          <a:p>
            <a:r>
              <a:t>The total cryptocurrency market capitalization reached $2 trillion in 2021, highlighting the urgent need for clear legal frameworks.</a:t>
            </a:r>
          </a:p>
          <a:p>
            <a:r>
              <a:t>Key issues in digital asset regulation include legal definition, classification, and regulatory approaches.</a:t>
            </a:r>
          </a:p>
          <a:p>
            <a:r>
              <a:t>The rapid growth and evolving nature of digital assets necessitate adaptive legal systems capable of addressing novel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205218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Classification of Digital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Classifying digital assets poses a significant challenge for legal systems worldwide.</a:t>
            </a:r>
          </a:p>
          <a:p>
            <a:r>
              <a:t>The FATF proposes a broad definition of virtual assets as digital representations of value that can be traded or transferred digitally.</a:t>
            </a:r>
          </a:p>
          <a:p>
            <a:r>
              <a:t>In the US, the SEC applies the Howey Test to determine if digital assets qualify as securities.</a:t>
            </a:r>
          </a:p>
          <a:p>
            <a:r>
              <a:t>Stablecoins and NFTs present unique classification challenges.</a:t>
            </a:r>
          </a:p>
          <a:p>
            <a:r>
              <a:t>Comparative analysis reveals significant divergences across jurisdictions, reflecting different legal traditions and policy priorities.</a:t>
            </a:r>
          </a:p>
        </p:txBody>
      </p:sp>
    </p:spTree>
    <p:extLst>
      <p:ext uri="{BB962C8B-B14F-4D97-AF65-F5344CB8AC3E}">
        <p14:creationId xmlns:p14="http://schemas.microsoft.com/office/powerpoint/2010/main" val="143182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Asset Ownership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asset ownership challenges traditional property law principles.</a:t>
            </a:r>
          </a:p>
          <a:p>
            <a:r>
              <a:t>Ownership often centers on control of private keys rather than possession of tangible property.</a:t>
            </a:r>
          </a:p>
          <a:p>
            <a:r>
              <a:t>The legal status of wallet addresses and their relationship to asset ownership remains ambiguous in many jurisdictions.</a:t>
            </a:r>
          </a:p>
          <a:p>
            <a:r>
              <a:t>In bankruptcy proceedings, courts grapple with classifying digital assets as property of the estate.</a:t>
            </a:r>
          </a:p>
          <a:p>
            <a:r>
              <a:t>Smart contracts increasingly define and enforce digital asset ownership rights, raising questions about their legal status and enforceability.</a:t>
            </a:r>
          </a:p>
        </p:txBody>
      </p:sp>
    </p:spTree>
    <p:extLst>
      <p:ext uri="{BB962C8B-B14F-4D97-AF65-F5344CB8AC3E}">
        <p14:creationId xmlns:p14="http://schemas.microsoft.com/office/powerpoint/2010/main" val="944057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Asset Transfers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"Delivery" in digital asset transfers typically refers to transferring control over private keys or recording ownership changes on a distributed ledger.</a:t>
            </a:r>
          </a:p>
          <a:p>
            <a:r>
              <a:t>Blockchain technology simplifies proof of ownership and reduces intermediary needs.</a:t>
            </a:r>
          </a:p>
          <a:p>
            <a:r>
              <a:t>Emerging technologies like atomic swaps and decentralized exchanges challenge traditional regulatory approaches.</a:t>
            </a:r>
          </a:p>
          <a:p>
            <a:r>
              <a:t>Cross-border transfers raise complex jurisdictional issues.</a:t>
            </a:r>
          </a:p>
          <a:p>
            <a:r>
              <a:t>Novel distribution methods like "airdrops" present unique legal challenges in securities law compliance and tax treatment.</a:t>
            </a:r>
          </a:p>
        </p:txBody>
      </p:sp>
    </p:spTree>
    <p:extLst>
      <p:ext uri="{BB962C8B-B14F-4D97-AF65-F5344CB8AC3E}">
        <p14:creationId xmlns:p14="http://schemas.microsoft.com/office/powerpoint/2010/main" val="1763905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Assets as Collateral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Creating and perfecting security interests in digital assets is challenging due to their intangible nature and value fluctuations.</a:t>
            </a:r>
          </a:p>
          <a:p>
            <a:r>
              <a:t>The US has attempted to adapt UCC Article 9 to digital assets, focusing on "control" as a means of perfection.</a:t>
            </a:r>
          </a:p>
          <a:p>
            <a:r>
              <a:t>Smart contracts offer potential solutions for automating collateral management, but their legal enforceability remains uncertain in many jurisdictions.</a:t>
            </a:r>
          </a:p>
          <a:p>
            <a:r>
              <a:t>Rehypothecation raises concerns due to rapid value fluctuations and ownership tracking challenges.</a:t>
            </a:r>
          </a:p>
          <a:p>
            <a:r>
              <a:t>Some traditional financial institutions have begun accepting digital assets as collateral, necessitating new risk management and legal compliance strategies.</a:t>
            </a:r>
          </a:p>
        </p:txBody>
      </p:sp>
    </p:spTree>
    <p:extLst>
      <p:ext uri="{BB962C8B-B14F-4D97-AF65-F5344CB8AC3E}">
        <p14:creationId xmlns:p14="http://schemas.microsoft.com/office/powerpoint/2010/main" val="612022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Regulatory Approaches to Digital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US SEC focuses on applying existing securities laws, while the CFTC asserts jurisdiction over cryptocurrency derivatives.</a:t>
            </a:r>
          </a:p>
          <a:p>
            <a:r>
              <a:t>The EU's proposed MiCA regulation aims to create a unified framework across member states.</a:t>
            </a:r>
          </a:p>
          <a:p>
            <a:r>
              <a:t>Japan's Payment Services Act regulates cryptocurrency exchanges.</a:t>
            </a:r>
          </a:p>
          <a:p>
            <a:r>
              <a:t>ICO and STO regulation has evolved rapidly, imposing disclosure requirements and investor protections.</a:t>
            </a:r>
          </a:p>
          <a:p>
            <a:r>
              <a:t>DeFi platforms present unique challenges due to their lack of centralized control.</a:t>
            </a:r>
          </a:p>
        </p:txBody>
      </p:sp>
    </p:spTree>
    <p:extLst>
      <p:ext uri="{BB962C8B-B14F-4D97-AF65-F5344CB8AC3E}">
        <p14:creationId xmlns:p14="http://schemas.microsoft.com/office/powerpoint/2010/main" val="3617078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Asset 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 the US, cryptocurrencies are treated as property for tax purposes, with transactions potentially triggering capital gains or losses.</a:t>
            </a:r>
          </a:p>
          <a:p>
            <a:r>
              <a:t>Determining tax basis can be challenging, especially for assets acquired through mining, staking, or airdrops.</a:t>
            </a:r>
          </a:p>
          <a:p>
            <a:r>
              <a:t>VAT/GST treatment of digital asset transactions varies, with the EU exempting bitcoin exchanges from VAT.</a:t>
            </a:r>
          </a:p>
          <a:p>
            <a:r>
              <a:t>Reporting requirements have been introduced in many jurisdictions, though enforcement remains challenging.</a:t>
            </a:r>
          </a:p>
          <a:p>
            <a:r>
              <a:t>International digital asset taxation raises issues of double taxation and tax evasion, necessitating increased global cooperation.</a:t>
            </a:r>
          </a:p>
        </p:txBody>
      </p:sp>
    </p:spTree>
    <p:extLst>
      <p:ext uri="{BB962C8B-B14F-4D97-AF65-F5344CB8AC3E}">
        <p14:creationId xmlns:p14="http://schemas.microsoft.com/office/powerpoint/2010/main" val="3389349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Consumer Protection in Digital Asset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Regulatory requirements for exchanges and wallet providers often focus on cybersecurity, custody solutions, and operational transparency.</a:t>
            </a:r>
          </a:p>
          <a:p>
            <a:r>
              <a:t>The EU's MiCA proposal includes specific consumer protection provisions.</a:t>
            </a:r>
          </a:p>
          <a:p>
            <a:r>
              <a:t>Protecting consumers in DeFi platforms requires innovative approaches.</a:t>
            </a:r>
          </a:p>
          <a:p>
            <a:r>
              <a:t>Digital asset advertising and marketing face increasing scrutiny.</a:t>
            </a:r>
          </a:p>
          <a:p>
            <a:r>
              <a:t>KYC and AML procedures face implementation challenges in decentralized systems prioritizing user privacy.</a:t>
            </a:r>
          </a:p>
        </p:txBody>
      </p:sp>
    </p:spTree>
    <p:extLst>
      <p:ext uri="{BB962C8B-B14F-4D97-AF65-F5344CB8AC3E}">
        <p14:creationId xmlns:p14="http://schemas.microsoft.com/office/powerpoint/2010/main" val="1019594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Enforcing Rights and Resolving Disputes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Jurisdictional issues are acute due to the decentralized nature of blockchain networks.</a:t>
            </a:r>
          </a:p>
          <a:p>
            <a:r>
              <a:t>Arbitration has emerged as a popular dispute resolution method for digital asset conflicts.</a:t>
            </a:r>
          </a:p>
          <a:p>
            <a:r>
              <a:t>Asset tracing and recovery in fraud cases require specialized forensic techniques.</a:t>
            </a:r>
          </a:p>
          <a:p>
            <a:r>
              <a:t>Smart contract disputes pose unique challenges to traditional contract law principles.</a:t>
            </a:r>
          </a:p>
          <a:p>
            <a:r>
              <a:t>Obtaining effective injunctive relief can be challenging given transaction speed and cross-jurisdictional asset movement.</a:t>
            </a:r>
          </a:p>
        </p:txBody>
      </p:sp>
    </p:spTree>
    <p:extLst>
      <p:ext uri="{BB962C8B-B14F-4D97-AF65-F5344CB8AC3E}">
        <p14:creationId xmlns:p14="http://schemas.microsoft.com/office/powerpoint/2010/main" val="2464403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Outlook of Digital Asset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Balancing financial innovation with market integrity and consumer protection remains a central challenge in digital asset regulation.</a:t>
            </a:r>
          </a:p>
          <a:p>
            <a:r>
              <a:t>Increased international coordination is necessary, exemplified by FATF efforts to establish global standards.</a:t>
            </a:r>
          </a:p>
          <a:p>
            <a:r>
              <a:t>Principle-based regulation may offer flexibility to adapt to rapid technological changes in the digital asset space.</a:t>
            </a:r>
          </a:p>
          <a:p>
            <a:r>
              <a:t>The potential introduction of CBDCs may significantly impact the digital asset ecosystem.</a:t>
            </a:r>
          </a:p>
          <a:p>
            <a:r>
              <a:t>Ongoing legal scholarship and regulatory development are crucial in shaping a regime that fosters innovation while safeguarding market participants and the broader financial system.</a:t>
            </a:r>
          </a:p>
        </p:txBody>
      </p:sp>
    </p:spTree>
    <p:extLst>
      <p:ext uri="{BB962C8B-B14F-4D97-AF65-F5344CB8AC3E}">
        <p14:creationId xmlns:p14="http://schemas.microsoft.com/office/powerpoint/2010/main" val="719139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E-Commerce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E-commerce encompasses the buying, selling, and exchanging of goods and services over computer networks.</a:t>
            </a:r>
          </a:p>
          <a:p>
            <a:r>
              <a:t>Global e-commerce sales are projected to reach $6.3 trillion by 2024, necessitating robust legal frameworks.</a:t>
            </a:r>
          </a:p>
          <a:p>
            <a:r>
              <a:t>Key e-commerce models include B2B, B2C, C2C, and D2C.</a:t>
            </a:r>
          </a:p>
          <a:p>
            <a:r>
              <a:t>Foundational laws like the US ESIGN Act and EU E-Commerce Directive have laid the groundwork for regulating online transactions.</a:t>
            </a:r>
          </a:p>
          <a:p>
            <a:r>
              <a:t>The e-commerce ecosystem includes online storefronts, payment gateways, logistics networks, and customer relationship management systems.</a:t>
            </a:r>
          </a:p>
        </p:txBody>
      </p:sp>
    </p:spTree>
    <p:extLst>
      <p:ext uri="{BB962C8B-B14F-4D97-AF65-F5344CB8AC3E}">
        <p14:creationId xmlns:p14="http://schemas.microsoft.com/office/powerpoint/2010/main" val="92649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E-Commerce Business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Online retail raises issues of product liability and consumer protection.</a:t>
            </a:r>
          </a:p>
          <a:p>
            <a:r>
              <a:t>Marketplace models complicate legal responsibility for transactions.</a:t>
            </a:r>
          </a:p>
          <a:p>
            <a:r>
              <a:t>Subscription services face challenges related to automatic renewals and cancellation rights.</a:t>
            </a:r>
          </a:p>
          <a:p>
            <a:r>
              <a:t>Social commerce blurs lines between advertising and sales, raising concerns about consumer manipulation and data privacy.</a:t>
            </a:r>
          </a:p>
          <a:p>
            <a:r>
              <a:t>Cross-border e-commerce navigates international trade laws, customs regulations, and jurisdictional issues.</a:t>
            </a:r>
          </a:p>
        </p:txBody>
      </p:sp>
    </p:spTree>
    <p:extLst>
      <p:ext uri="{BB962C8B-B14F-4D97-AF65-F5344CB8AC3E}">
        <p14:creationId xmlns:p14="http://schemas.microsoft.com/office/powerpoint/2010/main" val="1867047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E-Commerce Technological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Payment gateways must comply with financial regulations and data security standards.</a:t>
            </a:r>
          </a:p>
          <a:p>
            <a:r>
              <a:t>AI integration raises concerns about algorithmic bias and transparency.</a:t>
            </a:r>
          </a:p>
          <a:p>
            <a:r>
              <a:t>Blockchain introduces questions about smart contracts and transaction immutability.</a:t>
            </a:r>
          </a:p>
          <a:p>
            <a:r>
              <a:t>Voice commerce and IoT devices expand data breach risks and raise privacy concerns.</a:t>
            </a:r>
          </a:p>
          <a:p>
            <a:r>
              <a:t>AR and VR technologies introduce novel questions about consumer rights and product representation.</a:t>
            </a:r>
          </a:p>
        </p:txBody>
      </p:sp>
    </p:spTree>
    <p:extLst>
      <p:ext uri="{BB962C8B-B14F-4D97-AF65-F5344CB8AC3E}">
        <p14:creationId xmlns:p14="http://schemas.microsoft.com/office/powerpoint/2010/main" val="4287783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Electronic Contracts and Digital Signatures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UNCITRAL Model Law provides a template for national laws on electronic transactions.</a:t>
            </a:r>
          </a:p>
          <a:p>
            <a:r>
              <a:t>'Click-wrap' and 'browse-wrap' agreements have been extensively litigated.</a:t>
            </a:r>
          </a:p>
          <a:p>
            <a:r>
              <a:t>The EU's eIDAS Regulation provides a comprehensive framework for electronic signatures.</a:t>
            </a:r>
          </a:p>
          <a:p>
            <a:r>
              <a:t>Smart contracts raise questions about interpretation, modification, and dispute resolution.</a:t>
            </a:r>
          </a:p>
          <a:p>
            <a:r>
              <a:t>Timestamp services and blockchain ensure integrity and non-repudiation in electronic contracts.</a:t>
            </a:r>
          </a:p>
        </p:txBody>
      </p:sp>
    </p:spTree>
    <p:extLst>
      <p:ext uri="{BB962C8B-B14F-4D97-AF65-F5344CB8AC3E}">
        <p14:creationId xmlns:p14="http://schemas.microsoft.com/office/powerpoint/2010/main" val="420527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E-Commerce Consumer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The EU Consumer Rights Directive and US FTC guidelines provide comprehensive consumer protection frameworks.</a:t>
            </a:r>
          </a:p>
          <a:p>
            <a:r>
              <a:t>Digital content regulation has evolved to encompass non-tangible products.</a:t>
            </a:r>
          </a:p>
          <a:p>
            <a:r>
              <a:t>Online review regulation addresses fake reviews and undisclosed endorsements.</a:t>
            </a:r>
          </a:p>
          <a:p>
            <a:r>
              <a:t>Price comparison tools must adhere to transparency standards.</a:t>
            </a:r>
          </a:p>
          <a:p>
            <a:r>
              <a:t>Online dispute resolution mechanisms aim to efficiently resolve e-commerce disputes.</a:t>
            </a:r>
          </a:p>
        </p:txBody>
      </p:sp>
    </p:spTree>
    <p:extLst>
      <p:ext uri="{BB962C8B-B14F-4D97-AF65-F5344CB8AC3E}">
        <p14:creationId xmlns:p14="http://schemas.microsoft.com/office/powerpoint/2010/main" val="330844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in E-Commerce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GDPR and CCPA set new global standards for data protection in e-commerce.</a:t>
            </a:r>
          </a:p>
          <a:p>
            <a:r>
              <a:t>Obtaining valid consent involves complex interfaces and privacy policies.</a:t>
            </a:r>
          </a:p>
          <a:p>
            <a:r>
              <a:t>Cross-border data transfers face increasing scrutiny post-Schrems II.</a:t>
            </a:r>
          </a:p>
          <a:p>
            <a:r>
              <a:t>Data portability rights impact user switching between platforms.</a:t>
            </a:r>
          </a:p>
          <a:p>
            <a:r>
              <a:t>Data breach notification requirements pose compliance challenges for e-commerce businesses.</a:t>
            </a:r>
          </a:p>
        </p:txBody>
      </p:sp>
    </p:spTree>
    <p:extLst>
      <p:ext uri="{BB962C8B-B14F-4D97-AF65-F5344CB8AC3E}">
        <p14:creationId xmlns:p14="http://schemas.microsoft.com/office/powerpoint/2010/main" val="1760622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E-Commerce Taxation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The OECD's Two-Pillar Solution addresses base erosion and profit shifting in the digital economy.</a:t>
            </a:r>
          </a:p>
          <a:p>
            <a:r>
              <a:t>The EU's e-commerce VAT package introduces new cross-border rules.</a:t>
            </a:r>
          </a:p>
          <a:p>
            <a:r>
              <a:t>The US Wayfair decision allows states to require out-of-state sellers to collect sales tax.</a:t>
            </a:r>
          </a:p>
          <a:p>
            <a:r>
              <a:t>Digital permanent establishment concepts are gaining traction in international taxation.</a:t>
            </a:r>
          </a:p>
          <a:p>
            <a:r>
              <a:t>Cryptocurrency payments introduce reporting complexities in e-commerce taxation.</a:t>
            </a:r>
          </a:p>
        </p:txBody>
      </p:sp>
    </p:spTree>
    <p:extLst>
      <p:ext uri="{BB962C8B-B14F-4D97-AF65-F5344CB8AC3E}">
        <p14:creationId xmlns:p14="http://schemas.microsoft.com/office/powerpoint/2010/main" val="994894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Intellectual Property Protection in E-Commerce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r>
              <a:t>Online marketplaces combat counterfeit sales through cooperative initiatives.</a:t>
            </a:r>
          </a:p>
          <a:p>
            <a:r>
              <a:t>The 'first sale' doctrine's application to digital goods remains contentious.</a:t>
            </a:r>
          </a:p>
          <a:p>
            <a:r>
              <a:t>Notice and takedown procedures face criticism for potential abuse.</a:t>
            </a:r>
          </a:p>
          <a:p>
            <a:r>
              <a:t>3D printing raises novel IP questions in the e-commerce context.</a:t>
            </a:r>
          </a:p>
          <a:p>
            <a:r>
              <a:t>User-generated content presents complex ownership issues in online platforms.</a:t>
            </a:r>
          </a:p>
        </p:txBody>
      </p:sp>
    </p:spTree>
    <p:extLst>
      <p:ext uri="{BB962C8B-B14F-4D97-AF65-F5344CB8AC3E}">
        <p14:creationId xmlns:p14="http://schemas.microsoft.com/office/powerpoint/2010/main" val="904200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Competition Law in E-Commerce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Vertical restraints and 'most favored nation' clauses face scrutiny in online markets.</a:t>
            </a:r>
          </a:p>
          <a:p>
            <a:r>
              <a:t>Online platforms pose challenges due to potential market dominance and dual roles.</a:t>
            </a:r>
          </a:p>
          <a:p>
            <a:r>
              <a:t>Algorithmic pricing raises collusion concerns in e-commerce.</a:t>
            </a:r>
          </a:p>
          <a:p>
            <a:r>
              <a:t>Big data accumulation has competition implications in digital markets.</a:t>
            </a:r>
          </a:p>
          <a:p>
            <a:r>
              <a:t>Market definition and power assessment require new approaches in dynamic, multi-sided e-commerce markets.</a:t>
            </a:r>
          </a:p>
        </p:txBody>
      </p:sp>
    </p:spTree>
    <p:extLst>
      <p:ext uri="{BB962C8B-B14F-4D97-AF65-F5344CB8AC3E}">
        <p14:creationId xmlns:p14="http://schemas.microsoft.com/office/powerpoint/2010/main" val="7178760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E-Commerce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E-commerce regulation requires balancing innovation and consumer protection.</a:t>
            </a:r>
          </a:p>
          <a:p>
            <a:r>
              <a:t>International harmonization remains crucial for global e-commerce transactions.</a:t>
            </a:r>
          </a:p>
          <a:p>
            <a:r>
              <a:t>Principle-based regulation offers potential for technological neutrality in e-commerce law.</a:t>
            </a:r>
          </a:p>
          <a:p>
            <a:r>
              <a:t>Emerging technologies like AI and blockchain will likely require further legal adaptations.</a:t>
            </a:r>
          </a:p>
          <a:p>
            <a:r>
              <a:t>Future e-commerce law will likely combine traditional principles, innovative approaches, and technological solutions.</a:t>
            </a:r>
          </a:p>
        </p:txBody>
      </p:sp>
    </p:spTree>
    <p:extLst>
      <p:ext uri="{BB962C8B-B14F-4D97-AF65-F5344CB8AC3E}">
        <p14:creationId xmlns:p14="http://schemas.microsoft.com/office/powerpoint/2010/main" val="4015984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E-governance represents a shift in corporate management using ICT to enhance efficiency, accessibility, and accountability.</a:t>
            </a:r>
          </a:p>
          <a:p>
            <a:r>
              <a:t>Key components of e-governance include electronic voting, virtual meetings, and digital reporting.</a:t>
            </a:r>
          </a:p>
          <a:p>
            <a:r>
              <a:t>The EU Shareholder Rights Directive II addresses challenges in security, accessibility, and record-keeping for e-governance.</a:t>
            </a:r>
          </a:p>
          <a:p>
            <a:r>
              <a:t>The e-governance ecosystem involves shareholders, board members, regulators, and technology providers.</a:t>
            </a:r>
          </a:p>
          <a:p>
            <a:r>
              <a:t>E-governance enables broader stakeholder engagement and enhances transparency in modern corporate management.</a:t>
            </a:r>
          </a:p>
        </p:txBody>
      </p:sp>
    </p:spTree>
    <p:extLst>
      <p:ext uri="{BB962C8B-B14F-4D97-AF65-F5344CB8AC3E}">
        <p14:creationId xmlns:p14="http://schemas.microsoft.com/office/powerpoint/2010/main" val="2371278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E-Governance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Transparency in e-governance is enhanced through real-time disclosure and easy information access.</a:t>
            </a:r>
          </a:p>
          <a:p>
            <a:r>
              <a:t>Accountability is reinforced by clear audit trails and prompt shareholder feedback in digital systems.</a:t>
            </a:r>
          </a:p>
          <a:p>
            <a:r>
              <a:t>Security is paramount in e-governance, requiring robust measures to protect data and voting integrity.</a:t>
            </a:r>
          </a:p>
          <a:p>
            <a:r>
              <a:t>Accessibility ensures all shareholders can participate regardless of tech proficiency or location.</a:t>
            </a:r>
          </a:p>
          <a:p>
            <a:r>
              <a:t>'Digital trust' is critical, requiring corporations to maintain stakeholder confidence in electronic systems.</a:t>
            </a:r>
          </a:p>
        </p:txBody>
      </p:sp>
    </p:spTree>
    <p:extLst>
      <p:ext uri="{BB962C8B-B14F-4D97-AF65-F5344CB8AC3E}">
        <p14:creationId xmlns:p14="http://schemas.microsoft.com/office/powerpoint/2010/main" val="20791948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Framework for E-Governance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Delaware General Corporation Law §211 and UK Companies Act 2006 provide foundations for electronic communications in corporate governance.</a:t>
            </a:r>
          </a:p>
          <a:p>
            <a:r>
              <a:t>EU Shareholder Rights Directive II mandates electronic means for shareholder rights exercise.</a:t>
            </a:r>
          </a:p>
          <a:p>
            <a:r>
              <a:t>SEC guidance shapes digital communication strategies for public companies in the United States.</a:t>
            </a:r>
          </a:p>
          <a:p>
            <a:r>
              <a:t>Blockchain technology gains legal recognition in corporate governance, as seen in Delaware's initiatives.</a:t>
            </a:r>
          </a:p>
          <a:p>
            <a:r>
              <a:t>GDPR significantly impacts corporate data governance practices in e-governance systems.</a:t>
            </a:r>
          </a:p>
        </p:txBody>
      </p:sp>
    </p:spTree>
    <p:extLst>
      <p:ext uri="{BB962C8B-B14F-4D97-AF65-F5344CB8AC3E}">
        <p14:creationId xmlns:p14="http://schemas.microsoft.com/office/powerpoint/2010/main" val="2070565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Electronic Shareholder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Many jurisdictions have amended laws to permit remote participation in shareholder meetings.</a:t>
            </a:r>
          </a:p>
          <a:p>
            <a:r>
              <a:t>Key challenges in electronic meetings include verifying shareholder identity, ensuring equal participation, and maintaining voting integrity.</a:t>
            </a:r>
          </a:p>
          <a:p>
            <a:r>
              <a:t>The Delaware Chancery Court affirmed blockchain-based votes' validity in Testa v. Jarvis.</a:t>
            </a:r>
          </a:p>
          <a:p>
            <a:r>
              <a:t>Best practices for electronic meetings emphasize clear procedures, robust technology, and effective moderation.</a:t>
            </a:r>
          </a:p>
          <a:p>
            <a:r>
              <a:t>The concept of 'continuous governance' challenges traditional notions of periodic meetings.</a:t>
            </a:r>
          </a:p>
        </p:txBody>
      </p:sp>
    </p:spTree>
    <p:extLst>
      <p:ext uri="{BB962C8B-B14F-4D97-AF65-F5344CB8AC3E}">
        <p14:creationId xmlns:p14="http://schemas.microsoft.com/office/powerpoint/2010/main" val="2849377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SEC's EDGAR system and European ESEF represent steps towards standardized digital financial disclosure.</a:t>
            </a:r>
          </a:p>
          <a:p>
            <a:r>
              <a:t>XBRL use is mandated in many jurisdictions to enhance data comparability in financial reporting.</a:t>
            </a:r>
          </a:p>
          <a:p>
            <a:r>
              <a:t>'Real-time' reporting raises questions about balancing timely disclosure with accuracy.</a:t>
            </a:r>
          </a:p>
          <a:p>
            <a:r>
              <a:t>AI in financial reporting offers efficiency but raises transparency concerns.</a:t>
            </a:r>
          </a:p>
          <a:p>
            <a:r>
              <a:t>ESG reporting has gained prominence, with evolving regulatory frameworks addressing standardization and verification.</a:t>
            </a:r>
          </a:p>
        </p:txBody>
      </p:sp>
    </p:spTree>
    <p:extLst>
      <p:ext uri="{BB962C8B-B14F-4D97-AF65-F5344CB8AC3E}">
        <p14:creationId xmlns:p14="http://schemas.microsoft.com/office/powerpoint/2010/main" val="464654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Electronic Voting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Legal frameworks aim to facilitate participation in electronic voting while maintaining voting integrity.</a:t>
            </a:r>
          </a:p>
          <a:p>
            <a:r>
              <a:t>Voter identity verification remains a key challenge, with blockchain and biometrics being explored.</a:t>
            </a:r>
          </a:p>
          <a:p>
            <a:r>
              <a:t>Santander's blockchain use demonstrates increased efficiency in proxy voting.</a:t>
            </a:r>
          </a:p>
          <a:p>
            <a:r>
              <a:t>Legal frameworks require vote confirmation and verification in electronic voting systems.</a:t>
            </a:r>
          </a:p>
          <a:p>
            <a:r>
              <a:t>E-voting impacts activist investing and proxy fights, potentially lowering campaign barriers.</a:t>
            </a:r>
          </a:p>
        </p:txBody>
      </p:sp>
    </p:spTree>
    <p:extLst>
      <p:ext uri="{BB962C8B-B14F-4D97-AF65-F5344CB8AC3E}">
        <p14:creationId xmlns:p14="http://schemas.microsoft.com/office/powerpoint/2010/main" val="3416016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Impact on Board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Virtual board meetings necessitate guidance on quorum, confidentiality, and record-keeping.</a:t>
            </a:r>
          </a:p>
          <a:p>
            <a:r>
              <a:t>Board portals raise questions about data security and record permanence.</a:t>
            </a:r>
          </a:p>
          <a:p>
            <a:r>
              <a:t>Digital signatures on board resolutions are legally recognized in many jurisdictions.</a:t>
            </a:r>
          </a:p>
          <a:p>
            <a:r>
              <a:t>Digital tools impact board diversity by reducing geographical constraints.</a:t>
            </a:r>
          </a:p>
          <a:p>
            <a:r>
              <a:t>AI for board decision support raises questions about human judgment's role in governance.</a:t>
            </a:r>
          </a:p>
        </p:txBody>
      </p:sp>
    </p:spTree>
    <p:extLst>
      <p:ext uri="{BB962C8B-B14F-4D97-AF65-F5344CB8AC3E}">
        <p14:creationId xmlns:p14="http://schemas.microsoft.com/office/powerpoint/2010/main" val="40865456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Cybersecurity and Data Protection in E-Governance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NACD provides guidance on integrating cybersecurity into governance practices.</a:t>
            </a:r>
          </a:p>
          <a:p>
            <a:r>
              <a:t>GDPR significantly impacts data protection in e-governance systems, requiring careful management of personal data.</a:t>
            </a:r>
          </a:p>
          <a:p>
            <a:r>
              <a:t>'Privacy by design' mandates incorporating data protection measures from the outset of system development.</a:t>
            </a:r>
          </a:p>
          <a:p>
            <a:r>
              <a:t>Legal frameworks for incident response and breach notification have been established for e-governance systems.</a:t>
            </a:r>
          </a:p>
          <a:p>
            <a:r>
              <a:t>Encryption of communications is standard but must balance with transparency requirements in corporate governance.</a:t>
            </a:r>
          </a:p>
        </p:txBody>
      </p:sp>
    </p:spTree>
    <p:extLst>
      <p:ext uri="{BB962C8B-B14F-4D97-AF65-F5344CB8AC3E}">
        <p14:creationId xmlns:p14="http://schemas.microsoft.com/office/powerpoint/2010/main" val="173253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Platforms for Shareholder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Digital platforms enable more frequent and interactive communication between corporations and shareholders.</a:t>
            </a:r>
          </a:p>
          <a:p>
            <a:r>
              <a:t>Online forums raise issues about managing sensitive information in shareholder communications.</a:t>
            </a:r>
          </a:p>
          <a:p>
            <a:r>
              <a:t>Virtual engagement gains prominence, particularly for ESG issues.</a:t>
            </a:r>
          </a:p>
          <a:p>
            <a:r>
              <a:t>Digital platforms facilitate shareholder proposals but raise market manipulation concerns.</a:t>
            </a:r>
          </a:p>
          <a:p>
            <a:r>
              <a:t>AI for sentiment analysis offers insights but must consider privacy regulations in shareholder engagement.</a:t>
            </a:r>
          </a:p>
        </p:txBody>
      </p:sp>
    </p:spTree>
    <p:extLst>
      <p:ext uri="{BB962C8B-B14F-4D97-AF65-F5344CB8AC3E}">
        <p14:creationId xmlns:p14="http://schemas.microsoft.com/office/powerpoint/2010/main" val="1694805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E-Governance Effectiveness and Future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Studies indicate positive correlations between digital governance practices and corporate performance.</a:t>
            </a:r>
          </a:p>
          <a:p>
            <a:r>
              <a:t>E-governance enhances transparency and accountability, though challenges remain in ensuring information accuracy.</a:t>
            </a:r>
          </a:p>
          <a:p>
            <a:r>
              <a:t>Ongoing legal adaptation to technological changes is crucial for effective e-governance.</a:t>
            </a:r>
          </a:p>
          <a:p>
            <a:r>
              <a:t>International cooperation in developing e-governance standards is necessary for global implementation.</a:t>
            </a:r>
          </a:p>
          <a:p>
            <a:r>
              <a:t>The future of e-governance lies in enhancing fundamental governance principles through thoughtful technology application, supported by adaptive legal frameworks.</a:t>
            </a:r>
          </a:p>
        </p:txBody>
      </p:sp>
    </p:spTree>
    <p:extLst>
      <p:ext uri="{BB962C8B-B14F-4D97-AF65-F5344CB8AC3E}">
        <p14:creationId xmlns:p14="http://schemas.microsoft.com/office/powerpoint/2010/main" val="5198846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FinTech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FinTech transforms financial services, encompassing digital banking, payments, lending, InsurTech, and investment management.</a:t>
            </a:r>
          </a:p>
          <a:p>
            <a:r>
              <a:t>Regulation has shifted from applying traditional rules to developing specialized frameworks for FinTech.</a:t>
            </a:r>
          </a:p>
          <a:p>
            <a:r>
              <a:t>Key concepts in FinTech regulation include regulatory sandboxes, open banking, and distributed ledger technology.</a:t>
            </a:r>
          </a:p>
          <a:p>
            <a:r>
              <a:t>FinTech enhances financial inclusion and efficiency, as shown by increased mobile money services in developing economies.</a:t>
            </a:r>
          </a:p>
          <a:p>
            <a:r>
              <a:t>Regulatory approaches range from hands-off to proactive engagement, underscoring the need for adaptive legal frameworks.</a:t>
            </a:r>
          </a:p>
        </p:txBody>
      </p:sp>
    </p:spTree>
    <p:extLst>
      <p:ext uri="{BB962C8B-B14F-4D97-AF65-F5344CB8AC3E}">
        <p14:creationId xmlns:p14="http://schemas.microsoft.com/office/powerpoint/2010/main" val="3425090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FinTech Regulatory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U.S. uses activity-based regulation with multiple agencies overseeing FinTech.</a:t>
            </a:r>
          </a:p>
          <a:p>
            <a:r>
              <a:t>The UK adopts an institutional approach with the FCA's regulatory sandbox.</a:t>
            </a:r>
          </a:p>
          <a:p>
            <a:r>
              <a:t>Australia employs a twin peaks model separating prudential and conduct regulation.</a:t>
            </a:r>
          </a:p>
          <a:p>
            <a:r>
              <a:t>Singapore uses an integrated model with MAS as a comprehensive regulator.</a:t>
            </a:r>
          </a:p>
          <a:p>
            <a:r>
              <a:t>International bodies like FATF shape global standards, particularly for AML/CFT in virtual assets.</a:t>
            </a:r>
          </a:p>
        </p:txBody>
      </p:sp>
    </p:spTree>
    <p:extLst>
      <p:ext uri="{BB962C8B-B14F-4D97-AF65-F5344CB8AC3E}">
        <p14:creationId xmlns:p14="http://schemas.microsoft.com/office/powerpoint/2010/main" val="1240092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Regulatory Sandboxes and Innovation Hubs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UK FCA's sandbox, launched in 2016, pioneered testing innovative products in a controlled environment.</a:t>
            </a:r>
          </a:p>
          <a:p>
            <a:r>
              <a:t>Singapore's FinTech Regulatory Sandbox provides a similar platform for innovation testing.</a:t>
            </a:r>
          </a:p>
          <a:p>
            <a:r>
              <a:t>The EU aims to harmonize sandbox approaches across member states.</a:t>
            </a:r>
          </a:p>
          <a:p>
            <a:r>
              <a:t>Innovation hubs offer regulatory guidance outside formal sandbox structures.</a:t>
            </a:r>
          </a:p>
          <a:p>
            <a:r>
              <a:t>The Global Financial Innovation Network facilitates cross-border testing through a 'global sandbox' approach.</a:t>
            </a:r>
          </a:p>
        </p:txBody>
      </p:sp>
    </p:spTree>
    <p:extLst>
      <p:ext uri="{BB962C8B-B14F-4D97-AF65-F5344CB8AC3E}">
        <p14:creationId xmlns:p14="http://schemas.microsoft.com/office/powerpoint/2010/main" val="18318546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 Banking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PSD2 mandates bank data access for third-party providers.</a:t>
            </a:r>
          </a:p>
          <a:p>
            <a:r>
              <a:t>The UK's Open Banking Standard creates a standardized API framework.</a:t>
            </a:r>
          </a:p>
          <a:p>
            <a:r>
              <a:t>Australia's Consumer Data Right legislation applies open banking principles across multiple industries.</a:t>
            </a:r>
          </a:p>
          <a:p>
            <a:r>
              <a:t>Implementation challenges include data privacy and security concerns.</a:t>
            </a:r>
          </a:p>
          <a:p>
            <a:r>
              <a:t>The global trend towards open banking is evident, with various countries developing frameworks to promote financial data sharing and innovation.</a:t>
            </a:r>
          </a:p>
        </p:txBody>
      </p:sp>
    </p:spTree>
    <p:extLst>
      <p:ext uri="{BB962C8B-B14F-4D97-AF65-F5344CB8AC3E}">
        <p14:creationId xmlns:p14="http://schemas.microsoft.com/office/powerpoint/2010/main" val="35860430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Cryptocurrency and Blockchain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FATF recommendations set global AML/CFT standards for virtual assets.</a:t>
            </a:r>
          </a:p>
          <a:p>
            <a:r>
              <a:t>The EU's MiCA regulation aims to harmonize crypto-asset frameworks across member states.</a:t>
            </a:r>
          </a:p>
          <a:p>
            <a:r>
              <a:t>U.S. regulation remains fragmented across SEC, CFTC, and FinCEN.</a:t>
            </a:r>
          </a:p>
          <a:p>
            <a:r>
              <a:t>Switzerland's DLT Act provides a comprehensive framework for tokenized securities.</a:t>
            </a:r>
          </a:p>
          <a:p>
            <a:r>
              <a:t>Stablecoin regulation is a focal point, with proposals like the U.S. STABLE Act addressing specific concerns.</a:t>
            </a:r>
          </a:p>
        </p:txBody>
      </p:sp>
    </p:spTree>
    <p:extLst>
      <p:ext uri="{BB962C8B-B14F-4D97-AF65-F5344CB8AC3E}">
        <p14:creationId xmlns:p14="http://schemas.microsoft.com/office/powerpoint/2010/main" val="29120451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Bank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Singapore's digital bank licensing framework sets benchmarks for tech-driven entities.</a:t>
            </a:r>
          </a:p>
          <a:p>
            <a:r>
              <a:t>Hong Kong's virtual banking regime catalyzed digital-only bank development.</a:t>
            </a:r>
          </a:p>
          <a:p>
            <a:r>
              <a:t>The ECB provides a framework for evaluating innovative banking models.</a:t>
            </a:r>
          </a:p>
          <a:p>
            <a:r>
              <a:t>AML/KYC requirements are focal points, with emphasis on robust digital onboarding.</a:t>
            </a:r>
          </a:p>
          <a:p>
            <a:r>
              <a:t>Regulatory expectations for operational resilience have intensified, emphasizing robust IT infrastructure and cybersecurity.</a:t>
            </a:r>
          </a:p>
        </p:txBody>
      </p:sp>
    </p:spTree>
    <p:extLst>
      <p:ext uri="{BB962C8B-B14F-4D97-AF65-F5344CB8AC3E}">
        <p14:creationId xmlns:p14="http://schemas.microsoft.com/office/powerpoint/2010/main" val="2935857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P2P Lending and Crowdfunding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UK FCA imposes stringent requirements on risk management and disclosure for P2P platforms.</a:t>
            </a:r>
          </a:p>
          <a:p>
            <a:r>
              <a:t>U.S. SEC's Regulation Crowdfunding sets investment limits and disclosure obligations.</a:t>
            </a:r>
          </a:p>
          <a:p>
            <a:r>
              <a:t>The EU's Crowdfunding Regulation aims to harmonize rules across member states.</a:t>
            </a:r>
          </a:p>
          <a:p>
            <a:r>
              <a:t>Cross-border P2P lending poses jurisdictional challenges for regulators.</a:t>
            </a:r>
          </a:p>
          <a:p>
            <a:r>
              <a:t>Regulatory expectations for risk management and disclosure have increased, focusing on retail investor protection.</a:t>
            </a:r>
          </a:p>
        </p:txBody>
      </p:sp>
    </p:spTree>
    <p:extLst>
      <p:ext uri="{BB962C8B-B14F-4D97-AF65-F5344CB8AC3E}">
        <p14:creationId xmlns:p14="http://schemas.microsoft.com/office/powerpoint/2010/main" val="11362554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InsurTech and RegTech 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IAIS highlights big data analytics risks and benefits in insurance.</a:t>
            </a:r>
          </a:p>
          <a:p>
            <a:r>
              <a:t>NAIC's Innovation Task Force addresses usage-based insurance and cybersecurity standards.</a:t>
            </a:r>
          </a:p>
          <a:p>
            <a:r>
              <a:t>Usage-based insurance regulation involves data protection and fairness issues.</a:t>
            </a:r>
          </a:p>
          <a:p>
            <a:r>
              <a:t>In RegTech, initiatives like the UK FCA's Digital Regulatory Reporting aim to streamline compliance.</a:t>
            </a:r>
          </a:p>
          <a:p>
            <a:r>
              <a:t>Challenges include ensuring automated compliance system accuracy and maintaining human oversight.</a:t>
            </a:r>
          </a:p>
        </p:txBody>
      </p:sp>
    </p:spTree>
    <p:extLst>
      <p:ext uri="{BB962C8B-B14F-4D97-AF65-F5344CB8AC3E}">
        <p14:creationId xmlns:p14="http://schemas.microsoft.com/office/powerpoint/2010/main" val="27897011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FinTech Data Protection and Cybersecurity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GDPR impacts FinTech companies serving EU residents, setting stringent data protection standards.</a:t>
            </a:r>
          </a:p>
          <a:p>
            <a:r>
              <a:t>Singapore's PDPA and MAS guidelines provide a comprehensive framework for data protection in FinTech.</a:t>
            </a:r>
          </a:p>
          <a:p>
            <a:r>
              <a:t>New York's Cybersecurity Regulation sets financial sector benchmarks for data security.</a:t>
            </a:r>
          </a:p>
          <a:p>
            <a:r>
              <a:t>Open banking initiatives necessitate careful consent and data minimization considerations.</a:t>
            </a:r>
          </a:p>
          <a:p>
            <a:r>
              <a:t>Data breach notification requirements vary but generally mandate prompt reporting across jurisdictions.</a:t>
            </a:r>
          </a:p>
        </p:txBody>
      </p:sp>
    </p:spTree>
    <p:extLst>
      <p:ext uri="{BB962C8B-B14F-4D97-AF65-F5344CB8AC3E}">
        <p14:creationId xmlns:p14="http://schemas.microsoft.com/office/powerpoint/2010/main" val="17513895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FinTech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Common themes in FinTech regulation include principle-based regulation and regulatory sandboxes.</a:t>
            </a:r>
          </a:p>
          <a:p>
            <a:r>
              <a:t>International cooperation, exemplified by GFIN, is increasingly important in FinTech regulation.</a:t>
            </a:r>
          </a:p>
          <a:p>
            <a:r>
              <a:t>Technology neutrality aims for flexible, future-proof regulatory frameworks.</a:t>
            </a:r>
          </a:p>
          <a:p>
            <a:r>
              <a:t>Financial inclusion and consumer protection guide FinTech regulation, as seen in G20 Principles.</a:t>
            </a:r>
          </a:p>
          <a:p>
            <a:r>
              <a:t>Continuous dialogue between regulators, industry, and consumers remains crucial for effective, balanced approaches to FinTech regulation.</a:t>
            </a:r>
          </a:p>
        </p:txBody>
      </p:sp>
    </p:spTree>
    <p:extLst>
      <p:ext uri="{BB962C8B-B14F-4D97-AF65-F5344CB8AC3E}">
        <p14:creationId xmlns:p14="http://schemas.microsoft.com/office/powerpoint/2010/main" val="20359174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657486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3685</Words>
  <Application>Microsoft Office PowerPoint</Application>
  <PresentationFormat>Широкоэкранный</PresentationFormat>
  <Paragraphs>312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Digital and Platform Economy: Concept and Overview</vt:lpstr>
      <vt:lpstr>Economic Features of Digital and Platform Economies</vt:lpstr>
      <vt:lpstr>Legal Challenges in the Digital and Platform Economies</vt:lpstr>
      <vt:lpstr>Regulatory Responses to Digital and Platform Economies</vt:lpstr>
      <vt:lpstr>Competition Law in Digital and Platform Economies</vt:lpstr>
      <vt:lpstr>Labor Law Challenges in the Digital Economy</vt:lpstr>
      <vt:lpstr>Consumer Protection in Digital Markets</vt:lpstr>
      <vt:lpstr>Data Protection and Privacy in the Digital Economy</vt:lpstr>
      <vt:lpstr>Intellectual Property in the Digital Economy</vt:lpstr>
      <vt:lpstr>Future Outlook and Challenges</vt:lpstr>
      <vt:lpstr>Introduction to Digital Assets</vt:lpstr>
      <vt:lpstr>Classification of Digital Assets</vt:lpstr>
      <vt:lpstr>Digital Asset Ownership</vt:lpstr>
      <vt:lpstr>Digital Asset Transfers</vt:lpstr>
      <vt:lpstr>Digital Assets as Collateral</vt:lpstr>
      <vt:lpstr>Regulatory Approaches to Digital Assets</vt:lpstr>
      <vt:lpstr>Digital Asset Taxation</vt:lpstr>
      <vt:lpstr>Consumer Protection in Digital Asset Markets</vt:lpstr>
      <vt:lpstr>Enforcing Rights and Resolving Disputes</vt:lpstr>
      <vt:lpstr>Future Outlook of Digital Asset Regulation</vt:lpstr>
      <vt:lpstr>Introduction to E-Commerce</vt:lpstr>
      <vt:lpstr>E-Commerce Business Models</vt:lpstr>
      <vt:lpstr>E-Commerce Technological Infrastructure</vt:lpstr>
      <vt:lpstr>Electronic Contracts and Digital Signatures</vt:lpstr>
      <vt:lpstr>E-Commerce Consumer Protection</vt:lpstr>
      <vt:lpstr>Data Protection in E-Commerce</vt:lpstr>
      <vt:lpstr>E-Commerce Taxation</vt:lpstr>
      <vt:lpstr>Intellectual Property Protection in E-Commerce</vt:lpstr>
      <vt:lpstr>Competition Law in E-Commerce</vt:lpstr>
      <vt:lpstr>Future of E-Commerce Regulation</vt:lpstr>
      <vt:lpstr>Introduction to E-Governance</vt:lpstr>
      <vt:lpstr>E-Governance Principles</vt:lpstr>
      <vt:lpstr>Legal Framework for E-Governance</vt:lpstr>
      <vt:lpstr>Electronic Shareholder Meetings</vt:lpstr>
      <vt:lpstr>Digital Reporting</vt:lpstr>
      <vt:lpstr>Electronic Voting</vt:lpstr>
      <vt:lpstr>Digital Impact on Board Practices</vt:lpstr>
      <vt:lpstr>Cybersecurity and Data Protection in E-Governance</vt:lpstr>
      <vt:lpstr>Digital Platforms for Shareholder Engagement</vt:lpstr>
      <vt:lpstr>E-Governance Effectiveness and Future Outlook</vt:lpstr>
      <vt:lpstr>Introduction to FinTech Regulation</vt:lpstr>
      <vt:lpstr>FinTech Regulatory Models</vt:lpstr>
      <vt:lpstr>Regulatory Sandboxes and Innovation Hubs</vt:lpstr>
      <vt:lpstr>Open Banking Regulations</vt:lpstr>
      <vt:lpstr>Cryptocurrency and Blockchain Regulation</vt:lpstr>
      <vt:lpstr>Digital Bank Regulation</vt:lpstr>
      <vt:lpstr>P2P Lending and Crowdfunding Regulation</vt:lpstr>
      <vt:lpstr>InsurTech and RegTech Regulations</vt:lpstr>
      <vt:lpstr>FinTech Data Protection and Cybersecurity Regulation</vt:lpstr>
      <vt:lpstr>Future of FinTech Regulation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and Platform Economy: Concept and Overview</dc:title>
  <dc:subject/>
  <dc:creator/>
  <cp:keywords/>
  <dc:description>generated using python-pptx</dc:description>
  <cp:lastModifiedBy>User</cp:lastModifiedBy>
  <cp:revision>8</cp:revision>
  <dcterms:created xsi:type="dcterms:W3CDTF">2013-01-27T09:14:16Z</dcterms:created>
  <dcterms:modified xsi:type="dcterms:W3CDTF">2024-09-09T18:46:28Z</dcterms:modified>
  <cp:category/>
</cp:coreProperties>
</file>