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7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59" autoAdjust="0"/>
    <p:restoredTop sz="94660"/>
  </p:normalViewPr>
  <p:slideViewPr>
    <p:cSldViewPr snapToGrid="0">
      <p:cViewPr>
        <p:scale>
          <a:sx n="125" d="100"/>
          <a:sy n="125" d="100"/>
        </p:scale>
        <p:origin x="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E516E9-1B91-4FC9-90BD-5894BAFC2E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301D8EC-73CF-4EC1-8F57-4B8BABF60D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707CB5-9320-4306-84E9-85EFA2355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7C7F2E-55BB-4D0D-B08C-0E8185967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06D495-1BFD-4CEB-B936-1BA30CF9F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016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0B8796-C53E-46DB-B258-CC5D1BED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FE4794-2F6C-4D1C-AF3F-418D48092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29B1CA-8B55-4552-87A7-F738F9EC7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C0BB25-F5BD-4970-90E1-6CCA389B0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04484B-3D7F-4989-AD15-0D0097CFD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698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7D6A7-BDBB-4DF7-A7A8-4CAD1E470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296B79-68F2-4D01-83CF-8EB28A155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3A6B84-9028-45D0-A112-11A2EB154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51B67F-568B-4D86-8AB5-3F2AC0BD7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9B654F-CF77-466C-809F-B5E3E259B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761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DA3654-1C35-44B8-9EAE-5857308E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7513E0-121D-4F28-BF40-4503F47C4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B0E373-464B-4651-A441-3F2DB17D5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03FDD4-EF9C-4B62-8FE7-EB0C4375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093AF5-F12F-4444-A061-A98E5E01E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AE502D-2DCA-4BBE-9B66-CCAF0F2B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308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862C2-B362-4C7E-BF44-5234EF729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D6F8A5-346D-43B1-BF7A-360E5AF22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DC1D3B-DD49-449F-8003-329B0EC24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CAAFDC0-97A9-4172-BA75-9E595118F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2D06935-4BCF-40A9-B84D-AD4B6374E2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1307B70-100B-410C-B2A7-A2645AC2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4341127-73E6-40A4-89F5-76F8FE9A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76B7CFA-F524-4294-957D-73A1785F7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760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0CBA7C-2696-478B-9795-AB844B49F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782CF92-27D2-4CDB-8656-22BD11FBF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1E76E1D-57AA-49E7-83B7-9F9CB07D7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9C931CF-7573-4966-8B09-D261F4569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406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C946E88-C149-4245-AC2E-C67EA6164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A830228-1484-4044-B884-6BF9E7B77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C261F93-B5E8-4DEB-B639-2CE258D0B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49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13BB6-565B-48AA-BF42-10380559B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6CBA9C-48E0-4CAB-A081-B09AED385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D3C2D8-0FB3-451C-B01A-A773CEE16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9136C9-1372-433A-84AB-F2F1F657F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2D0821-609A-48D5-A2F1-B20C6D026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86F1EE-5654-4998-BE2D-4AEF21938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476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795C89-1820-46F7-A035-677661F08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C26B6C6-F9DB-4B9E-9446-7C1F877A0C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004AE8-DA81-4396-9B76-A8EACAEFC8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0C19BB-52F7-417B-BD86-2DE396338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D8E25F-5C0C-43D4-97DE-60E1AB524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1DC6F1-391A-46BC-BCA5-9B75C1374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372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612F3-A409-4FED-A5C2-1675FBEDC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D97405-DD85-4A8D-89FE-819FE03AC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7C1280-452F-41A6-AB01-469357043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D888EF-C9E8-4A1C-B4DB-8626F5D0D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2C05E9-37AA-4CE5-B0F6-6E7238778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372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12BA1E6-5D15-41B7-9B42-3FBA1A8E89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ED3411-B5FB-4F0C-A4D3-4D71305B0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08A6CB-3605-4DCA-B7D5-93A63AAED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F77B4-B4C0-422B-AA97-B590C8DB6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D8D0AD-1AE7-4459-A26D-532506AF8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73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35F276-FB8A-48C2-9AC4-F7657AFBE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BCBC28-9BCE-4080-9B85-E92702375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AFEE58-671D-4A4D-A39F-0C51945EC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404448-41E9-4D10-B6AF-FEA0A43F7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FAA417-46C3-4B2F-AF8F-6F4E123FA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923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D07B4-2A61-4167-9378-6B49F9C8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E3627F-BD1B-485D-BA2B-AF0EDF044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6E268B-1F6F-4873-9AC8-9850157754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2DF36D-3CDB-4DE0-B80E-78F02E188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B7107F-0A57-42D8-B146-FFFAD7FAED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54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94A9B5-36C9-4DB2-A6E5-3E255C640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F2A7CA-96D7-4EF7-AAED-F894E3257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E46286-E5F1-4CBA-B008-2EAE2AD3C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675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E8753C-9C60-475D-816F-63EDF321B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Цифровой суверенитет государств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5E24F8-2500-4A59-9427-F72A19F49D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Цифровой суверенитет - это способность государства управлять своим цифровым пространством, включая контроль над данными, технологиями и нормативно-правовой базой.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приобрела важность из-за ее последствий для национальной безопасности и экономического развития в взаимосвязанном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аспекты включают локализацию данных, технологическую независимость и кибервозможности.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Теоретические основы уходят корнями в такие концепции, как информационный суверенитет, технологический суверенитет и суверенитет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Концептуальная основа должна балансировать национальный контроль со свободой интернета, отражая меняющуюся природу государственной власти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822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56349-E577-4B0D-8C93-6CBDB6AD1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Принципы цифрового суверенитета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94E8E5-B8EF-41CD-BBCF-5F8C3692F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цифрового суверенитета распространяют традиционные понятия государственной власти на цифровую сферу.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принципы включают территориальную целостность в киберпространстве, невмешательство в кибероперации и ответственность государства за киберактивность.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принципы подкрепляются международными инициативами и резолюциями, такими как Таллиннское руководство 2.0 и резолюции Генеральной Ассамблеи ООН.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Они отражают необходимость адаптации традиционных концепций суверенитета к цифровой эпохе, решая при этом новые задачи, связанные с взаимосвязанным характером киберпространства.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направлены на балансирование национальных интересов с глобальным характером интернета и новых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468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810334-FD73-4C62-B6B1-158EF1F2B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Правовые основы цифрового суверенитета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1BC67F-E17D-4A1C-A4B1-D5713D4B49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Государства внедряют различные правовые основы для утверждения цифрового суверенитета, включая законы о локализации данных и законы о регулировании контента.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Примеры включают Федеральный закон России № 242-ФЗ о локализации данных и Закон Германии о регулировании сетей для регулирования контента.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Некоторые страны, как Россия, внедрили комплексные правовые подходы, охватывающие множество областей цифрового суверенитета.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правовые механизмы направлены на расширение государственного контроля над различными аспектами цифровой сферы, от хранения данных до модерации контента.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Многогранный характер цифрового суверенитета в современную эпоху отражается в этих разнообразных правовых подходах.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626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BAB05-4BD1-4ACD-9C4E-E040AE044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Технологические инструменты цифрового суверенитета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C0588A-8714-4BA8-A50E-0AA21866F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Государства используют различные технологические инструменты для утверждения цифрового суверенитета, такие как национальные системы фильтрации интернета и суверенные цифровые валюты.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инициативы в области облачных вычислений, такие как проект GAIA-X, направлены на усиление цифрового суверенитета.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Суверенные операционные системы, такие как российская Astra Linux, предоставляют альтернативы иностранным разработкам программного обеспечения.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системы цифровой идентификации, такие как индийская Aadhaar, позволяют государствам сохранять контроль над данными граждан.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инструменты направлены на снижение зависимости от иностранных технологий и повышение автономности в области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607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916DE5-AA7C-418F-A623-742B98558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Экономические и промышленные стратегии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1E8029-A362-4B4D-9573-9703A67C5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Экономические и промышленные стратегии играют crucial роль в усилении цифрового суверенитета.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стратегии в области ИИ, такие как Закон США о национальной инициативе в области ИИ и План развития ИИ нового поколения Китая, направлены на обеспечение технологического лидерства.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в области полупроводников, такие как Европейский закон о чипах ЕС, стремятся снизить зависимость от иностранных поставщиков.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Программы обучения цифровым навыкам развивают внутренние инновационные экосистемы.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стратегии отражают важность экономической и технологической независимости в утверждении цифрового суверенитета.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524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50BDAF-D5DE-4BCA-92C6-0A99A42BF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Балансирование цифрового суверенитета с международным сотрудничеством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B3AC6A-A9F0-41E0-A3D7-B723792699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инициативы, такие как повестка ЕС по цифровому суверенитету, продвигают сотрудничество при уважении национальных интересов.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рамки сотрудничества в области кибербезопасности устанавливают общие нормы и практики.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Двусторонние и многосторонние соглашения об обмене данными способствуют трансграничному сотрудничеству.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Парижский призыв к доверию и безопасности в киберпространстве совместно решает глобальные киберпроблемы.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Европейская облачная инициатива GAIA-X является примером совместного подхода, уважающего цифровой суверенитет при продвижении интероперабельности.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264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0D4E4C-58C0-4E53-BF5B-59F3F6C38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Вызовы цифровому суверенитету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77DC9F-20DF-4846-A98B-514E9E122E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Технологическая зависимость от иностранных технологических гигантов представляет значительную проблему для цифрового суверенитета.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Возникают конфликты между территориально-основанным суверенитетом и глобальным характером интернета.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Юрисдикционные вопросы усложняют регулирование транснациональных компаний.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национальной безопасности с экономической открытостью представляет постоянные вызовы.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Риск цифрового изоляционизма должен тщательно управляться во избежание негативных последствий.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706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D3005-DAB3-4DCB-AE30-255E4F4BE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Влияние новых технологий на цифровой суверенитет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B1EE87-3BDE-41EC-9506-324C847C4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Искусственный интеллект поднимает вопросы о национальной автономии и процессах принятия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Интернет вещей и повсеместная связь бросают вызов традиционным представлениям о территориальном контроле.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блокчейн представляет как возможности, так и вызовы для государственного надзора за цифровыми транзакциями.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Квантовые вычисления имеют значительные последствия для национальной безопасности и будущего криптографии.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5G и будущие сети предлагают новые возможности, одновременно вводя потенциальные уязвимости в национальную инфраструктуру.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507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D1A9C9-5548-4D8C-9102-6D8FDFB5C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Будущий сценарий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BCDED7-328E-43C1-8CA6-BC58794D64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Крупная держава достигает квантового превосходства к 2030 году, делая текущие методы шифрования устаревшими.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прорыв вызывает глобальную гонку за внедрение квантово-устойчивой криптографии.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Страны сталкиваются со значительным вызовом суверенитету в защите конфиденциальных данных и коммуникаций.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Возникают международные усилия по разработке новых криптографических стандартов и квантово-безопасных алгоритмов.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сценарий подчеркивает необходимость проактивных, совместных подходов к решению возникающих проблем в области цифрового суверенитета.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709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3042F4-0ECB-4697-B8DA-ECE2C3F28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цифрового суверенитета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B1498F-9023-46FB-ADBC-01EED43FCF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Цифровой суверенитет будет продолжать отражать расширение государственной власти в цифровую сферу.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Гибкие подходы к цифровому суверенитету становятся crucial по мере быстрого развития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необходимо для эффективного решения общих цифровых проблем.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Необходимы новые модели управления, балансирующие суверенитет с глобальной интероперабельностью.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Ответственное осуществление цифрового суверенитета имеет первостепенное значение для поддержания стабильного, безопасного и справедливого глобального киберпространства.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275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5A5DDF-777A-4C01-87C0-6961F56F9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Цифровое государственное управление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A89409-15BE-4311-ABC3-2DA8DB9C2E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Цифровое государственное управление использует цифровые технологии для улучшения работы правительства и предоставления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Оно включает в себя электронные услуги, электронное управление, электронную демократию и электронную политику, с ключевыми концепциями, включая "цифровое по умолчанию" и "принцип однократности".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Индекс развития электронного правительства ООН служит глобальным ориентиром для прогресса в сфере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Компоненты включают системы цифровой идентификации, облачные сервисы правительства, онлайн-голосование и законодательство о цифровой 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трансформация отражает меняющуюся природу управления в цифровую эпоху, балансируя между национальным контролем и глобальной взаимосвязанностью.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419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DDA15-8843-43A3-8762-04609DC87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Теоретические основы электронного государственного управления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3F131D-C331-4524-91C8-F44D0ED3F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Электронное государственное управление выходит за рамки Нового государственного менеджмента, охватывая трансформационный потенциал цифровых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Теория "трансформационного правительства" подчеркивает фундаментальные изменения в работе государственного сектора.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"Сетевое управление" подчеркивает межведомственное сотрудничество и государственно-частные партнерства.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"Умное управление" фокусируется на принятии решений на основе данных в государственном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Движение открытого правительства значительно повлияло на электронное государственное управление, продвигая прозрачность, участие и сотрудничество.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768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F7F5D4-2CD2-4CF5-8061-11B64D94A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основа электронного государственного управления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B90FD2-451C-4670-B292-2C85FF1626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Ключевое законодательство включает Закон США об электронном правительстве (2002) и Регламент ЕС eIDAS (910/2014) об электронной идентификации.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Великобритании о цифровой экономике 2017 года облегчает обмен данными между государственными учреждениями.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Доступность обеспечивается законами, такими как Раздел 508 Закона США о реабилитации.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Кибербезопасность рассматривается в рамках таких структур, как Директива ЕС по NIS.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Правовая база направлена на балансирование преимуществ цифровой трансформации с необходимостью защиты индивидуальных прав и обеспечения безопасного, инклюзивного доступа к услугам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593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C4CE40-3761-4088-8711-185CDCA6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Основные принципы электронного государственного управления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A727C0-890C-44D3-9D9B-1D3F548DE5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инклюзия обеспечивает, чтобы все граждане получали выгоду от электронных услуг, независимо от их технологической грамотности.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Ориентация на пользователя, примером которой является электронное правительство Эстонии, приоритезирует потребности граждан в разработке и предоставлении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 однократности снижает административную нагрузку, обеспечивая, чтобы граждане предоставляли информацию правительству только один раз.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Интероперабельность обеспечивает беспрепятственный обмен данными между ведомствами, повышая эффективность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Безопасность и конфиденциальность на этапе проектирования защищают данные граждан во всей инфраструктуре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872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9D4D86-C533-40D7-8CDD-72551A834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Модели электронного государственного управления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46F22F-A29B-4DDA-A8B7-A62F1E1C0F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Четырехэтапная модель Лейна и Ли описывает эволюцию электронного правительства от распространения информации до горизонтальной интеграции.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сетевого управления подчеркивает сотрудничество в предоставлении услуг между различными заинтересованными сторонами.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"всё правительство", примером которого является инициатива "Умная нация" Сингапура, интегрирует услуги между ведомствами.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"Правительство как платформа" О'Рейли видит правительство как провайдера открытых данных и API для инновационных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умного города применяет принципы электронного управления на местном уровне, используя технологии для городского управления.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345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ED9A07-FECD-4F0A-AE5B-2800148D0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Технологии, обеспечивающие электронное государственное управление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BAC8DB-7E58-4E49-917C-22D5C5ADD4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вычисления повышают гибкость и экономическую эффективность ИТ-инфраструктуры государственного сектора.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применяются в прогнозных услугах и обнаружении мошенничества в государственных операциях.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исследуется для обеспечения прозрачности и безопасности в государственных транзакциях и ведении записей.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Интернет вещей трансформирует городское управление через сети датчиков, обеспечивая сбор и анализ данных в реальном времени.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Аналитика больших данных усиливает политику, основанную на фактах, обрабатывая большие объемы правительственных и общественных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319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EC1758-326F-43A1-A75F-785391B8C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Цифровая трансформация предоставления государственных услуг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561A73-D0B6-4875-85CA-DA0D85A83B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"цифровое по умолчанию" стремится сделать онлайн-услуги предпочтительным каналом для взаимодействия граждан с правительством.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Порталы с единым входом предоставляют унифицированный доступ к различным государственным услугам, повышая удобство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Мобильное правительство расширяет доступ к услугам на смартфоны, позволяя гражданам получать доступ к услугам в любое время и в любом месте.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Чат-боты и виртуальные помощники предлагают круглосуточную поддержку, повышая отзывчивость в предоставлении государственных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цифровой идентификации обеспечивают безопасные, персонализированные услуги, адаптированные к индивидуальным потребностям граждан.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037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6D1A37-C798-4F06-B52B-70EEAA63B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Электронное участие и цифровая демократия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E2EDA0-75BE-4359-8F54-6EF61A32B1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Порталы электронных консультаций позволяют гражданам вносить вклад в предложения по политике, способствуя партисипативному управлению.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электронных петиций позволяют гражданам влиять на политическую повестку дня, собирая поддержку по конкретным вопросам.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партисипативного бюджетирования дают гражданам возможность участвовать в принятии финансовых решений на местном и национальном уровнях.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онлайн-голосования направлены на увеличение участия, хотя проблемы безопасности сохраняются и требуют постоянного внимания.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Гражданские технологические инициативы разрабатывают инструменты для участия и подотчетности, дополняя усилия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523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79237E-A508-4E7C-9EEB-6B752E48F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и риски в электронном государственном управлении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702D32-FF74-43D5-BFC4-6814448F1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Кибербезопасность остается первостепенной проблемой, о чем свидетельствуют громкие утечки данных в правительственных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Цифровой разрыв создает проблемы для электронной инклюзии, потенциально усугубляя существующее социальное неравенство.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интероперабельности могут препятствовать интегрированному предоставлению услуг между различными государственными ведомствами и уровнями.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Чрезмерная зависимость от частных технологических компаний вызывает опасения по поводу привязки к поставщику и суверенитета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ИИ в государственных услугах рискует привести к предвзятости и дискриминации, что требует тщательного надзора и этических руководств.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329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94CE75-920B-4C8D-9CB6-2BBFB117F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Оценка эффективности электронного государственного управления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35AC3E-6B1F-4504-8E8E-A9FB378AEA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показатели эффективности измеряют прогресс в ориентации на пользователя, прозрачности и трансграничной мобильности услуг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затрат и выгод количественно оценивает экономическое влияние инициатив электронного государственного управления.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Измерения удовлетворенности пользователей оценивают качество услуг и выявляют области для улучшения в предложениях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Рамочная программа ОЭСР оценивает влияние электронного участия на общественное доверие и легитимность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Модели зрелости, такие как Индекс развития электронного правительства ООН, сравнивают национальный прогресс во внедрении электронного государственного управления.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98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F2621E-7C03-4778-B5B5-60C57B33E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Электронное правительство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52A601-84A9-4D8E-AEA3-AA4C8947DF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Электронное правительство использует ИКТ для улучшения управления, охватывая взаимодействия G2C, G2B, G2E и G2G.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концепции включают цифровую трансформацию, ориентированные на граждан услуги и открытое правительство.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Знаковые политики, такие как Закон США об электронном правительстве (2002) и План действий ЕС по электронному правительству, сформировали его развитие.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Услуги электронного правительства включают цифровую идентификацию, электронные закупки, платформы интероперабельности и системы управления персоналом.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электронного правительства требует баланса между технологическими инновациями и вопросами доступности, безопасности и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8153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9E31F6-305F-4E8E-987C-828B3D86E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Архитектура электронного правительства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E8C8EC-E358-43C5-8BC5-DF8C26BD7A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Архитектура электронного правительства обычно включает уровни пользовательского интерфейса, бизнес-логики и управления данными.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X-Road Эстонии является примером безопасного обмена данными в инфраструктуре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Европейская структура интероперабельности охватывает техническую, семантическую, организационную и правовую интероперабельность.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вычисления все чаще принимаются, как видно из Федеральной стратегии облачных вычислений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Архитектуры больших данных и аналитики, такие как инициативы GovTech Сингапура, поддерживают принятие решений на основе данных в электронном правительстве.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4322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8D068C-0BB4-4B7D-B689-D730DF547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Функции электронного правительства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43AE32-1B36-41BE-812B-F5FBEB0050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Предоставление информации онлайн, например GOV.UK, улучшает доступ граждан к правительственной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транзакции, как NemID в Дании, оптимизируют государственные услуги и взаимодействие с гражданами.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электронного участия, примером которых является Rahvaalgatus в Эстонии, способствуют вовлечению граждан в управление.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электронных закупок, такие как KONEPS в Южной Корее, повышают эффективность и прозрачность государственных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Услуги электронного здравоохранения, как sundhed.dk в Дании, улучшают предоставление и управление медицинскими услугами.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975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D3C9CF-D01C-499C-8C9E-9C4639BB5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Этапы развития электронного правительства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09741B-D194-4ECF-8726-10C3AB08C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Лейна и Ли выделяет четыре фазы: Каталогизация, Транзакция, Вертикальная интеграция и Горизонтальная интеграция.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ООН предлагает этапы развития электронного правительства: Возникающий, Расширенный, Транзакционный и Связанный.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Андерсен и Хенриксен фокусируются на реорганизации процессов, ориентированных на клиента, в эволюции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Всемирный банк упрощает развитие электронного правительства до фаз Публикации, Взаимодействия и Транзакции.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модели направляют прогрессивное развитие систем электронного правительства, подчеркивая возрастающую сложность и интеграцию.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110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F1BBE8-F3E4-4E8E-90D8-CA41E0A8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Технологическая инфраструктура электронного правительства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5F6850-18F8-49F7-BD41-74FC104EAF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Широкополосные и мобильные сети формируют основу подключения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вычисления, примером которых является FedRAMP в США, обеспечивают масштабируемые и эффективные услуги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блокчейн, как KSI Blockchain в Эстонии, повышает безопасность и прозрачность транзакций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обучение, как в приложениях общественной безопасности Сингапура, улучшают принятие решений и предоставление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открытых данных, такие как Data.gov в США, способствуют прозрачности и позволяют инновационно использовать правительственные данные.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889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ABE37E-E0B7-4AC0-A0B3-366E4503C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основа электронного правительства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56A956-EDCE-4744-A3B2-263419CFC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об электронном правительстве, как Кодекс цифровой администрации Италии, обеспечивают правовую основу для цифровых государственных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защите данных, такие как GDPR в ЕС, защищают конфиденциальность граждан в системах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кибербезопасности, примером которых является Закон о кибербезопасности Сингапура, защищают критическую инфраструктуру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Нормативы доступности, как Раздел 508 в США, обеспечивают инклюзивный доступ к услугам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правовая экосистема балансирует инновации с вопросами безопасности и конфиденциальности в цифровом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114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55982-FE63-4D0A-AC49-A36184149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Порталы электронного правительства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B24DF6-05DD-42FB-B735-83E6B8E5E3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Единое окно доступа, как e-Estonia в Эстонии, упрощает взаимодействие граждан с множеством государственных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Мобильная совместимость, как в mGovernment ОАЭ, расширяет услуги электронного правительства на смартфоны.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Персонализированные панели управления, такие как MyGov в Австралии, адаптируют интерфейсы электронного правительства к индивидуальным потребностям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Интегрированные платежные системы, как OneInbox в Сингапуре, оптимизируют финансовые транзакции в услугах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Приоритет отдается дизайну пользовательского опыта, руководствуясь такими стандартами, как Система веб-дизайна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6857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4A5D39-1842-457F-8ECA-8D0997C74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Интероперабельность и интеграция в электронном правительстве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1401AD-25F2-4DA8-B443-C66B5C0584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Технические стандарты, такие как Европейская структура интероперабельности, обеспечивают совместимость между системами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обмена данными, как X-Road в Эстонии, облегчают безопасный обмен информацией между агентствами.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Открытые стандарты способствуют нейтральным к поставщикам форматам, повышая долгосрочную доступность данных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инициативы, такие как проект TOOP в ЕС, обеспечивают бесперебойные услуги между странами.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Усилия по интероперабельности в совокупности обеспечивают эффективный обмен информацией и предоставление услуг между агентствами и правительствами.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9436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4F1070-7977-4C79-8C87-4CDEC9407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Безопасность и конфиденциальность в электронном правительстве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2D9864-1185-426D-BCAE-579807C8A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Рамки кибербезопасности, такие как ISO/IEC 27001, предоставляют руководства по защите систем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конфиденциальности на этапе проектирования обеспечивают интеграцию защиты данных в услуги электронного правительства с самого начала.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управления идентификацией и доступом, как e-ID в Эстонии, обеспечивают безопасную аутентификацию пользователей на порталах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Меры шифрования защищают конфиденциальные данные, передаваемые через каналы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Регулярные аудиты и оценки обеспечивают постоянное соответствие требованиям безопасности и конфиденциальности в системах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352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1487E2-2D3F-4BAC-B3F4-2F7ADAB9A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Оценка и анализ воздействия электронного правительства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3DF3BB-F52A-4683-93F0-1E25BBD9A9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показатели эффективности, такие как в Европейском сравнительном анализе электронного правительства, измеряют эффективность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Измерения удовлетворенности пользователей, как Индекс электронного правительства ACSI, оценивают опыт граждан с услугами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затрат и выгод количественно оценивает экономическое воздействие инициатив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электронного участия, такие как Индекс электронного участия ООН, оценивают вовлечение граждан в цифровое управление.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Модели зрелости, как Индекс развития электронного правительства ООН, сравнивают национальный прогресс во внедрении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0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5CAA9F-EEB9-4285-80C6-AEAFD2353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T-GovServices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BC1B35-6315-48E6-9D21-5C9A95223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T-GovServices используют цифровые технологии для улучшения предоставления услуг и взаимодействия с гражданами в государственном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концепции включают "цифровое по умолчанию", "омниканальное предоставление" и "ориентированный на пользователя дизайн".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Услуги классифицируются как G2C, G2B, G2G и G2E, охватывая различные взаимодействия между правительством и заинтересованными сторонами.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Четырехэтапная модель ООН оценивает сложность услуг: Развивающиеся, Расширенные, Транзакционные и Связанные.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T-GovServices направлены на повышение эффективности, доступности и ориентации на граждан в государственных операциях.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6083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3EF81-F70A-43F6-AE6D-F8E869330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Классификация </a:t>
            </a:r>
            <a:r>
              <a:rPr lang="en-US"/>
              <a:t>T-GovServices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CA1132-8A9F-4DC7-B784-CF4BC31717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G2C, G2B, G2G и G2E категоризирует услуги по целевой аудитории.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Услуги классифицируются по домену (например, электронное здравоохранение, электронное образование), уровню автоматизации и каналу предоставления.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Четырехэтапная модель ООН оценивает сложность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Классификация помогает в стратегическом планировании и дизайне услуг в инициативах электронного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структурированный подход помогает правительствам разрабатывать комплексные экосистемы цифровых услуг, адаптированные к различным потребностям заинтересованных сторон.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6739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8E307A-C688-4288-AE5F-E1BCB525B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основа для </a:t>
            </a:r>
            <a:r>
              <a:rPr lang="en-US"/>
              <a:t>T-GovServices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6F729D-C2DD-4854-85F1-980168E041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об электронном правительстве, такие как Закон о публичной информации Эстонии, устанавливают правовую основу для цифровых государственных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цифровой подписи, как Регламент eIDAS ЕС, обеспечивают действительность электронных транзакций.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Регламенты о защите данных, включая GDPR, защищают конфиденциальность граждан в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доступности, такие как Раздел 508 США, обеспечивают инклюзивный доступ к цифровым государственным услугам.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правовая экосистема балансирует инновации с вопросами безопасности и конфиденциальности в цифровом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9340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E9418-275C-4C32-8244-D83A1A663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Технологии, обеспечивающие </a:t>
            </a:r>
            <a:r>
              <a:rPr lang="en-US"/>
              <a:t>T-GovServices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509B1B-67EC-4C9E-AE26-5CD6AB25D8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вычисления, примером которых является FedRAMP США, предоставляют масштабируемые платформы для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цифровой идентификации, как e-ID Эстонии, обеспечивают безопасный доступ к государственным услугам.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обмена данными, такие как X-Road, облегчают интероперабельность между государственными учреждениями.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чат-боты улучшают взаимодействие пользователей в T-GovServices, повышая качество предоставления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Рамки кибербезопасности защищают T-GovServices от цифровых угроз, обеспечивая безопасную работу.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3620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D6CAB9-D0B7-47FC-BDFE-605E61B78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Дизайн услуг и пользовательский опыт в T-GovServices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2B0AF9-9F5E-454C-ABE1-9D2ECDDD8B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Дизайн-мышление информирует создание интуитивно понятных услуг в разработке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исследования пользователей, как у GDS Великобритании, обеспечивают учет потребностей граждан в дизайне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доступности, такие как WCAG 2.1, обеспечивают универсальную используемость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Дизайн с приоритетом мобильных устройств ориентирован на доступ к государственным услугам через смартфоны.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Подходы совместного создания, как на платформе vTaiwan Тайваня, способствуют инновациям в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1910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1866EE-53D3-47A9-AF03-F6CBE7FC9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Стандарты качества для </a:t>
            </a:r>
            <a:r>
              <a:rPr lang="en-US"/>
              <a:t>T-GovServices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B10C89-764F-40F3-9319-53E69747A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ISO/IEC 25010:2011 предоставляет рамки для оценки качества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План действий ЕС по электронному правительству устанавливает проектные ориентиры для цифровых государственных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Американское руководство по цифровым услугам подчеркивает потребности пользователей и гибкую разработку в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Великобритания и Австралия установили стандарты цифровых услуг, обеспечивающие согласованность между государственными платформами.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стандарты в совокупности гарантируют, что T-GovServices соответствуют высоким эталонам качества в функциональности, надежности, удобстве использования и доступности.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644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4719C-1014-4FDA-A34A-B23BD67EF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Безопасность и конфиденциальность в T-GovServices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754889-986E-40F4-9B02-3BCA8E07A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Рамки кибербезопасности, такие как ISO/IEC 27001 и NIST, защищают цифровые активы в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конфиденциальности по проектированию обеспечивают интегрированное рассмотрение вопросов конфиденциальности с самого начала разработки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управления идентификацией, как GOV.UK Verify, обеспечивают безопасный доступ к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Шифрование защищает конфиденциальную информацию, передаваемую через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Регулярные аудиты поддерживают целостность и безопасность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1740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31C8E3-3DE6-4AF7-8373-BE9143740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Интероперабельность и интеграция в T-GovServices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3936C6-4AFC-419B-B0C6-DA0AB6DBF2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Европейская рамка интероперабельности предоставляет рекомендации по интеграции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обмена данными, как APEX Сингапура, обеспечивают безопасный обмен информацией между агентствами.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Открытые стандарты обеспечивают нейтральные к поставщикам форматы в T-GovServices, способствуя долгосрочной доступности.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инициативы, такие как TOOP ЕС, обеспечивают бесперебойные услуги между странами.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Усилия по интероперабельности в совокупности повышают эффективность и пользовательский опыт в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9148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78F3E2-3591-47DA-B327-93B25F407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Измерение производительности и оценка эффективности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13CC96-1FF9-4D58-A98F-EFBB50423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показатели эффективности, такие как в Европейском сравнительном анализе электронного правительства, оценивают эффективность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Измерения удовлетворенности пользователей, как Индекс электронного правительства ACSI, предоставляют перспективы граждан о качестве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затрат и выгод количественно оценивает экономическое воздействие внедрений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электронного участия оценивают общественное взаимодействие с цифровыми государственными услугами.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зрелости, такие как Индекс развития электронного правительства ООН, предоставляют целостный взгляд на прогресс T-GovServices.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9508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2374E6-1278-4D52-9CEB-60D73A17E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Примеры </a:t>
            </a:r>
            <a:r>
              <a:rPr lang="en-US"/>
              <a:t>T-GovServices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0257B7-B64F-4550-9E69-ED464DA9F2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X-Road Эстонии обеспечивает безопасный обмен данными между 900+ организациями, демонстрируя интероперабельность.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Портал eCitizen Сингапура предлагает 300+ услуг с 90% удовлетворенностью, демонстрируя ориентированный на пользователя дизайн.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Government 24 Южной Кореи иллюстрирует подход с приоритетом мобильных устройств с 90% доступностью на смартфонах.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NemID Дании интегрирует цифровую идентификацию между секторами с 98% использованием среди взрослых, подчеркивая широкое внедрение.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Платформа GOV.UK Великобритании обслуживает 4 миллиарда посещений ежегодно, экономя £61,5 миллиона в год, иллюстрируя повышение эффективности.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529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DCD9D-82CC-4F3E-BEEB-E1A412FAD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Электронный документооборот (E-Doc) в государственном управлении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555F44-B2DF-48A8-9245-3E801C07E0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E-Doc трансформирует обработку информации в правительстве через систематический контроль создания, обслуживания и утилизации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концепции включают цифровое архивирование, управление метаданными и автоматизацию рабочих процессов.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Страны, такие как Эстония, Сингапур и Австралия, внедрили комплексные инициативы E-Doc.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E-Doc обеспечивают более отзывчивые и ориентированные на граждан услуги в государственном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Переход от бумажного к электронному управлению повышает эффективность, прозрачность и подотчетность в государственных операциях.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4048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B973DC-E899-4B99-AFD8-7EE027E6A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основа для </a:t>
            </a:r>
            <a:r>
              <a:rPr lang="en-US"/>
              <a:t>E-Doc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58C598-1754-4E02-A9A1-AEC490E139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ESIGN и Регламент ЕС eIDAS устанавливают юридическую эквивалентность электронных подписей.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защите данных, такие как GDPR, влияют на практики E-Doc через принципы, такие как минимизация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свободе информации пересекаются с E-Doc, требуя эффективного поиска записей.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Архивные законы адаптируются к цифровой эпохе, обеспечивая сохранение значимых электронных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Модельный закон ЮНСИТРАЛ предлагает шаблон для национального законодательства об электронных передаваемых записях.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6430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5BB2C-ADB6-4097-8DC1-D33E62585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Технологическая инфраструктура </a:t>
            </a:r>
            <a:r>
              <a:rPr lang="en-US"/>
              <a:t>E-Doc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E97CFF-7E82-4713-BB63-3D705724A8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Программное обеспечение для управления документами, такое как Alfresco и OpenText, предлагает контроль версий и управление рабочими процессами.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сервисы обеспечивают масштабируемость систем E-Doc в правительстве.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KSI Эстонии обеспечивает целостность записей в электронном документообороте.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улучшает каталогизацию в национальных архивах, улучшая классификацию и поиск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Программа ISA² ЕС обеспечивает беспрепятственный обмен данными между различными системами E-Doc.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2176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86F342-4060-4413-AA98-D92DDD0DD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Управление жизненным циклом документов в E-Doc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50FDBA-CCC6-4B8E-AF8A-1555408BE5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NARA предоставляет руководства, подчеркивающие важность метаданных и стандартизированных форматов для государственных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Классификация использует иерархические таксономии, такие как AGIFT, для организации электронных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Автоматизация рабочих процессов оптимизирует утверждения в процессах работы с государственными документами.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хранения следуют графикам, таким как Общий график записей США, для правильного управления документами.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Долгосрочное сохранение придерживается модели OAIS, обеспечивая долговечность важных государственных записей.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9837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04F815-4769-4551-8856-6014D992C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Безопасность и конфиденциальность в системах E-Doc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0B98CF-6374-4A63-8CD9-F0C1358179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Схемы классификации информации формируют основу для контроля доступа в государственных системах E-Doc.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 шифрования, такие как AES-256, защищают конфиденциальные данные в электронных документах.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подписи обеспечивают подлинность документов в государственных системах E-Doc.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воздействия на конфиденциальность руководят разработкой систем E-Doc для защиты информации граждан.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безопасного уничтожения следуют стандартам, таким как NIST SP 800-88, для правильной утилизации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9473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68F441-BCBD-449B-A6AB-67D578158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Интероперабельность и стандарты в E-Doc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DB1C16-97FC-4596-A96B-8AC4056F43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Форматы документов, такие как PDF/A, обеспечивают долгосрочную читаемость государственных электронных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 метаданных, такие как Dublin Core, улучшают возможности поиска в системах E-Doc.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Европейская структура интероперабельности обеспечивает техническую, семантическую, организационную и правовую интероперабельность.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Открытые стандарты способствуют нейтральным к поставщикам решениям в государственных реализациях E-Doc.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 API направляют интеграцию систем, обеспечивая беспрепятственный обмен информацией между ведомствами.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6197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75E834-7B1E-4443-A6DB-9BB2B1E4E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Автоматизация рабочих процессов и BPM в системах E-Doc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677F61-4C90-48F8-9CD4-AD5F8CB56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BPMN стандартизирует моделирование процессов в государственных документационных рабочих процессах.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электронных форм облегчает сбор данных в процессах электронного документооборота.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RPA автоматизирует повторяющиеся задачи в обработке государственных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Аналитические инструменты предоставляют информацию о рабочих процессах, повышая эффективность обработки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улучшает возможности классификации и аналитики государственных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7439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CE7681-04C7-480A-81B0-F8A076258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Управление записями и цифровое архивирование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47C444-8873-440C-890A-9164B768A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 15489 руководит практиками управления записями в государственных системах E-Doc.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Стратегии цифрового сохранения решают проблемы устаревания форматов и деградации носителей электронных записей.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Доверенные цифровые репозитории поддерживают подлинность документов в долгосрочном хранении государственных записей.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управления электронной почтой решают проблемы объема и подлинности в записях правительственных коммуникаций.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Решения для больших данных сохраняют крупные наборы данных в государственных архивах.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9930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096C38-783C-4491-9504-2FCBF33F1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Обучение и управление изменениями для внедрения E-Doc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DAEFEA-F4C5-4701-B5D3-625320547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Программы обучения охватывают технические навыки и цифровую грамотность для пользователей системы E-Doc.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Стратегии изменений часто используют рамки, такие как 8-шаговая модель Коттера для успешного внедрения E-Doc.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электронного обучения предлагают гибкие варианты обучения для государственных служащих.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Механизмы обратной связи от пользователей поддерживают непрерывное улучшение систем E-Doc.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Оценка эффективности обучения информирует о развитии навыков пользователей E-Doc.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4896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5A0FF2-6A24-4285-9146-F97C41500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Примеры внедрения </a:t>
            </a:r>
            <a:r>
              <a:rPr lang="en-US"/>
              <a:t>E-Doc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FEB9FD-CC4A-4147-ACE1-BA50758D9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e-Cabinet Эстонии обеспечивает безбумажное управление на высших уровнях правительства.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ERA NARA демонстрирует долгосрочное цифровое сохранение записей правительства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ARES/NOMCOM ЕС управляет многоязычными документами во всех европейских учреждениях.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Платформа цифровых записей Австралии показывает централизованное облачное управление правительственными документами.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On-Nara Южной Кореи интегрирует E-Doc с бизнес-процессами между правительственными ведомствами.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8646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8F6B39-4BEF-4F3C-BB72-89753D0E4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D51F85-20C3-4FE7-8B1F-A0B6F419CE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8DEB51-3218-45D7-A050-D53F475674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375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4077</Words>
  <Application>Microsoft Office PowerPoint</Application>
  <PresentationFormat>Широкоэкранный</PresentationFormat>
  <Paragraphs>503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Цифровой суверенитет государств</vt:lpstr>
      <vt:lpstr>Принципы цифрового суверенитета </vt:lpstr>
      <vt:lpstr>Правовые основы цифрового суверенитета </vt:lpstr>
      <vt:lpstr>Технологические инструменты цифрового суверенитета </vt:lpstr>
      <vt:lpstr>Экономические и промышленные стратегии </vt:lpstr>
      <vt:lpstr>Балансирование цифрового суверенитета с международным сотрудничеством </vt:lpstr>
      <vt:lpstr>Вызовы цифровому суверенитету </vt:lpstr>
      <vt:lpstr>Влияние новых технологий на цифровой суверенитет </vt:lpstr>
      <vt:lpstr>Будущий сценарий</vt:lpstr>
      <vt:lpstr>Будущее цифрового суверенитета </vt:lpstr>
      <vt:lpstr>Цифровое государственное управление</vt:lpstr>
      <vt:lpstr>Теоретические основы электронного государственного управления </vt:lpstr>
      <vt:lpstr>Правовая основа электронного государственного управления </vt:lpstr>
      <vt:lpstr>Основные принципы электронного государственного управления </vt:lpstr>
      <vt:lpstr>Модели электронного государственного управления </vt:lpstr>
      <vt:lpstr>Технологии, обеспечивающие электронное государственное управление </vt:lpstr>
      <vt:lpstr>Цифровая трансформация предоставления государственных услуг </vt:lpstr>
      <vt:lpstr>Электронное участие и цифровая демократия </vt:lpstr>
      <vt:lpstr>Проблемы и риски в электронном государственном управлении </vt:lpstr>
      <vt:lpstr>Оценка эффективности электронного государственного управления </vt:lpstr>
      <vt:lpstr>Электронное правительство</vt:lpstr>
      <vt:lpstr>Архитектура электронного правительства </vt:lpstr>
      <vt:lpstr>Функции электронного правительства </vt:lpstr>
      <vt:lpstr>Этапы развития электронного правительства </vt:lpstr>
      <vt:lpstr>Технологическая инфраструктура электронного правительства </vt:lpstr>
      <vt:lpstr>Правовая основа электронного правительства </vt:lpstr>
      <vt:lpstr>Порталы электронного правительства </vt:lpstr>
      <vt:lpstr>Интероперабельность и интеграция в электронном правительстве </vt:lpstr>
      <vt:lpstr>Безопасность и конфиденциальность в электронном правительстве </vt:lpstr>
      <vt:lpstr>Оценка и анализ воздействия электронного правительства </vt:lpstr>
      <vt:lpstr>T-GovServices</vt:lpstr>
      <vt:lpstr>Классификация T-GovServices </vt:lpstr>
      <vt:lpstr>Правовая основа для T-GovServices </vt:lpstr>
      <vt:lpstr>Технологии, обеспечивающие T-GovServices </vt:lpstr>
      <vt:lpstr>Дизайн услуг и пользовательский опыт в T-GovServices </vt:lpstr>
      <vt:lpstr>Стандарты качества для T-GovServices </vt:lpstr>
      <vt:lpstr>Безопасность и конфиденциальность в T-GovServices </vt:lpstr>
      <vt:lpstr>Интероперабельность и интеграция в T-GovServices </vt:lpstr>
      <vt:lpstr>Измерение производительности и оценка эффективности </vt:lpstr>
      <vt:lpstr>Примеры T-GovServices </vt:lpstr>
      <vt:lpstr>Электронный документооборот (E-Doc) в государственном управлении </vt:lpstr>
      <vt:lpstr>Правовая основа для E-Doc </vt:lpstr>
      <vt:lpstr>Технологическая инфраструктура E-Doc </vt:lpstr>
      <vt:lpstr>Управление жизненным циклом документов в E-Doc </vt:lpstr>
      <vt:lpstr>Безопасность и конфиденциальность в системах E-Doc </vt:lpstr>
      <vt:lpstr>Интероперабельность и стандарты в E-Doc </vt:lpstr>
      <vt:lpstr>Автоматизация рабочих процессов и BPM в системах E-Doc </vt:lpstr>
      <vt:lpstr>Управление записями и цифровое архивирование </vt:lpstr>
      <vt:lpstr>Обучение и управление изменениями для внедрения E-Doc </vt:lpstr>
      <vt:lpstr>Примеры внедрения E-Doc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Цифровой суверенитет государств</dc:title>
  <dc:creator>User</dc:creator>
  <cp:lastModifiedBy>User</cp:lastModifiedBy>
  <cp:revision>4</cp:revision>
  <dcterms:created xsi:type="dcterms:W3CDTF">2024-09-11T19:53:39Z</dcterms:created>
  <dcterms:modified xsi:type="dcterms:W3CDTF">2024-09-14T07:49:22Z</dcterms:modified>
</cp:coreProperties>
</file>