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7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60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64668-1D55-4BEF-BFF3-3EF7B93C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AFEDF1A-6D1B-46A5-A2EA-70FB0302F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146713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Industry 4.0 in the Public Sector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Industry 4.0 is revolutionizing the public sector through advanced digital technologies like IoT, big data analytics, and cyber-physical systems.</a:t>
            </a:r>
          </a:p>
          <a:p>
            <a:r>
              <a:t>Smart cities optimize urban life and governance, as demonstrated by initiatives like Singapore's Smart Nation.</a:t>
            </a:r>
          </a:p>
          <a:p>
            <a:r>
              <a:t>Applications of Industry 4.0 in the public sector span urban mobility, energy, public safety, healthcare, and environment.</a:t>
            </a:r>
          </a:p>
          <a:p>
            <a:r>
              <a:t>This transformation blurs lines between physical, digital, and biological spheres, fundamentally changing public administration.</a:t>
            </a:r>
          </a:p>
          <a:p>
            <a:r>
              <a:t>The implementation of Industry 4.0 in the public sector requires balancing technological innovation with ethical considerations and citizen needs.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6806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Cities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Smart Cities comprehensively apply Industry 4.0 to urban management, encompassing governance, economy, mobility, environment, living, and people.</a:t>
            </a:r>
          </a:p>
          <a:p>
            <a:r>
              <a:t>E-participation platforms and open data initiatives, like Amsterdam's portal, support smart governance in urban environments.</a:t>
            </a:r>
          </a:p>
          <a:p>
            <a:r>
              <a:t>Singapore's Smart Mobility 2030 plan demonstrates the integration of technology into transportation systems.</a:t>
            </a:r>
          </a:p>
          <a:p>
            <a:r>
              <a:t>Estonia's e-Health system pioneers digital health records, showcasing smart living applications.</a:t>
            </a:r>
          </a:p>
          <a:p>
            <a:r>
              <a:t>Smart Cities represent a holistic approach to urban development, creating more livable, efficient, and responsive urban environments.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008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Smart Cities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GDPR impacts IoT and big data applications in Smart Cities, mandating privacy by design in urban technology deployment.</a:t>
            </a:r>
          </a:p>
          <a:p>
            <a:r>
              <a:t>Cybersecurity legislation like EU's NIS Directive protects critical infrastructure in Smart City environments.</a:t>
            </a:r>
          </a:p>
          <a:p>
            <a:r>
              <a:t>Laws like Germany's Autonomous Vehicle Bill regulate emerging technologies such as self-driving cars in urban settings.</a:t>
            </a:r>
          </a:p>
          <a:p>
            <a:r>
              <a:t>Open data initiatives are supported by laws like France's Digital Republic Act, promoting transparency in Smart Cities.</a:t>
            </a:r>
          </a:p>
          <a:p>
            <a:r>
              <a:t>The legal ecosystem for Smart Cities balances innovation with privacy, security, and inclusivity concerns in urban digital governance.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515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Grids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Smart Grids transform electricity generation, distribution, and consumption using Industry 4.0 principles.</a:t>
            </a:r>
          </a:p>
          <a:p>
            <a:r>
              <a:t>Key components of Smart Grids include advanced metering infrastructure, distribution automation, and demand response systems.</a:t>
            </a:r>
          </a:p>
          <a:p>
            <a:r>
              <a:t>Italy's smart meter rollout enables real-time energy management, demonstrating large-scale Smart Grid implementation.</a:t>
            </a:r>
          </a:p>
          <a:p>
            <a:r>
              <a:t>Germany's Energiewende showcases the integration of renewables into Smart Grid systems.</a:t>
            </a:r>
          </a:p>
          <a:p>
            <a:r>
              <a:t>Smart Grids represent a fundamental shift in energy systems, enabling more efficient, reliable, and sustainable electricity networks.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383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Grid Legal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EU's Third Energy Package mandates smart meter rollouts, driving Smart Grid adoption across Europe.</a:t>
            </a:r>
          </a:p>
          <a:p>
            <a:r>
              <a:t>US Energy Policy Act protects smart meter data privacy, addressing consumer concerns in Smart Grid implementation.</a:t>
            </a:r>
          </a:p>
          <a:p>
            <a:r>
              <a:t>NERC CIP standards secure bulk electric systems, ensuring cybersecurity in Smart Grid infrastructure.</a:t>
            </a:r>
          </a:p>
          <a:p>
            <a:r>
              <a:t>California's AB 2514 mandates energy storage targets, promoting grid flexibility and renewable integration.</a:t>
            </a:r>
          </a:p>
          <a:p>
            <a:r>
              <a:t>The regulatory landscape for Smart Grids balances innovation, security, and consumer protection in energy systems.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067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Smart City Technological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IoT platforms and 5G networks form the backbone of Smart City infrastructure, as exemplified by Bristol's 5G testbed.</a:t>
            </a:r>
          </a:p>
          <a:p>
            <a:r>
              <a:t>New York's Databridge enables data-driven decision-making, showcasing big data analytics in urban management.</a:t>
            </a:r>
          </a:p>
          <a:p>
            <a:r>
              <a:t>Dubai uses blockchain for document verification, demonstrating innovative applications in government services.</a:t>
            </a:r>
          </a:p>
          <a:p>
            <a:r>
              <a:t>Singapore applies AI to video analytics, enhancing public safety and urban monitoring capabilities.</a:t>
            </a:r>
          </a:p>
          <a:p>
            <a:r>
              <a:t>This diverse technological ecosystem enables efficient urban management and enhanced services in Smart Cities.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6699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Grid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Advanced metering infrastructure (AMI) enables two-way communication between utilities and consumers, as demonstrated by Itron's OpenWay Riva system.</a:t>
            </a:r>
          </a:p>
          <a:p>
            <a:r>
              <a:t>Phasor measurement units (PMUs) enhance grid stability and monitoring, as seen in the North American SynchroPhasor Initiative.</a:t>
            </a:r>
          </a:p>
          <a:p>
            <a:r>
              <a:t>Energy storage solutions like Tesla's Powerpack support grid flexibility and renewable integration.</a:t>
            </a:r>
          </a:p>
          <a:p>
            <a:r>
              <a:t>Demand response systems, such as AutoGrid's Flex platform, optimize energy consumption patterns.</a:t>
            </a:r>
          </a:p>
          <a:p>
            <a:r>
              <a:t>This technological convergence enables real-time monitoring, control, and optimization of energy systems in Smart Grids.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4808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Management and Privacy in Smart Cities and Smart Grids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New York's open data initiative demonstrates transparent data collection practices in Smart City environments.</a:t>
            </a:r>
          </a:p>
          <a:p>
            <a:r>
              <a:t>Amsterdam's Data Exchange Platform showcases inter-agency sharing protocols for urban data.</a:t>
            </a:r>
          </a:p>
          <a:p>
            <a:r>
              <a:t>Toronto's Sidewalk Labs governance model addresses consent mechanisms in smart urban development.</a:t>
            </a:r>
          </a:p>
          <a:p>
            <a:r>
              <a:t>Homomorphic encryption for smart meters protects consumer privacy in energy data collection.</a:t>
            </a:r>
          </a:p>
          <a:p>
            <a:r>
              <a:t>These approaches aim to balance data utilization for improved services with individual privacy protection in digital urban environments.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0396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Cybersecurity in Smart Cities and Smart Grids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NIST ICS Security Guide provides threat modeling approaches for Smart City and Smart Grid infrastructure.</a:t>
            </a:r>
          </a:p>
          <a:p>
            <a:r>
              <a:t>The EU NIS Directive establishes a framework for critical infrastructure protection in digital urban systems.</a:t>
            </a:r>
          </a:p>
          <a:p>
            <a:r>
              <a:t>IEC 61850 standards ensure Smart Grid communication security across energy networks.</a:t>
            </a:r>
          </a:p>
          <a:p>
            <a:r>
              <a:t>The Energy Web Foundation explores blockchain applications for secure energy transactions in Smart Grids.</a:t>
            </a:r>
          </a:p>
          <a:p>
            <a:r>
              <a:t>These measures protect critical urban and energy infrastructure from cyber threats, balancing innovation with robust security practices.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5689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Standardization and Interoperability in Smart Cities and Smart Grids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ISO 37120 provides standardized indicators for sustainable cities, enabling consistent measurement of Smart City performance.</a:t>
            </a:r>
          </a:p>
          <a:p>
            <a:r>
              <a:t>The oneM2M standard ensures IoT interoperability across diverse Smart City applications and devices.</a:t>
            </a:r>
          </a:p>
          <a:p>
            <a:r>
              <a:t>IEC 61850 standardizes Smart Grid communication, facilitating seamless integration of diverse energy systems.</a:t>
            </a:r>
          </a:p>
          <a:p>
            <a:r>
              <a:t>IEEE 1547 sets standards for distributed energy resources, supporting the integration of renewables in Smart Grids.</a:t>
            </a:r>
          </a:p>
          <a:p>
            <a:r>
              <a:t>Standardization supports the development of interoperable, efficient, and reliable Smart City and Smart Grid solutions.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5377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E-Elections and E-Democracy: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E-elections and e-democracy leverage digital technologies to enhance citizen participation and streamline democratic processes.</a:t>
            </a:r>
          </a:p>
          <a:p>
            <a:r>
              <a:t>Key concepts include e-voting, online deliberation, and digital citizenship, as demonstrated by Estonia's i-Voting system.</a:t>
            </a:r>
          </a:p>
          <a:p>
            <a:r>
              <a:t>Tools encompass e-voting systems, online deliberation platforms, e-petitions, participatory budgeting, and civic reporting apps.</a:t>
            </a:r>
          </a:p>
          <a:p>
            <a:r>
              <a:t>This digital transformation reimagines citizen-government interactions, fundamentally changing democratic practices.</a:t>
            </a:r>
          </a:p>
          <a:p>
            <a:r>
              <a:t>E-democracy represents a shift towards more direct, accessible, and responsive forms of governance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890502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 for E-Elections and E-Democracy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Estonia's Electronic Voting Act and Switzerland's amended Federal Act on Political Rights provide legal foundations for e-voting.</a:t>
            </a:r>
          </a:p>
          <a:p>
            <a:r>
              <a:t>GDPR addresses data protection in e-democracy, classifying political opinions as sensitive data.</a:t>
            </a:r>
          </a:p>
          <a:p>
            <a:r>
              <a:t>The US Cybersecurity and Infrastructure Security Agency Act safeguards e-election systems from cyber threats.</a:t>
            </a:r>
          </a:p>
          <a:p>
            <a:r>
              <a:t>Canada's Elections Modernization Act regulates online political campaigning in the digital age.</a:t>
            </a:r>
          </a:p>
          <a:p>
            <a:r>
              <a:t>Accessibility laws like the US Help America Vote Act ensure inclusive e-voting practices.</a:t>
            </a:r>
          </a:p>
        </p:txBody>
      </p:sp>
    </p:spTree>
    <p:extLst>
      <p:ext uri="{BB962C8B-B14F-4D97-AF65-F5344CB8AC3E}">
        <p14:creationId xmlns:p14="http://schemas.microsoft.com/office/powerpoint/2010/main" val="324829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E-Voting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E-voting technologies include Direct Recording Electronic machines, internet voting systems, and blockchain-based solutions.</a:t>
            </a:r>
          </a:p>
          <a:p>
            <a:r>
              <a:t>Estonia's i-Voting and West Virginia's blockchain pilot demonstrate remote voting possibilities.</a:t>
            </a:r>
          </a:p>
          <a:p>
            <a:r>
              <a:t>Cryptographic protocols ensure ballot secrecy and result verification in e-voting systems.</a:t>
            </a:r>
          </a:p>
          <a:p>
            <a:r>
              <a:t>Voter verification technologies, like biometrics, prevent fraud in electronic elections.</a:t>
            </a:r>
          </a:p>
          <a:p>
            <a:r>
              <a:t>These diverse solutions aim to modernize elections, increasing accessibility and efficiency while maintaining integrity.</a:t>
            </a:r>
          </a:p>
        </p:txBody>
      </p:sp>
    </p:spTree>
    <p:extLst>
      <p:ext uri="{BB962C8B-B14F-4D97-AF65-F5344CB8AC3E}">
        <p14:creationId xmlns:p14="http://schemas.microsoft.com/office/powerpoint/2010/main" val="1588642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E-Democracy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Online deliberation platforms like Taiwan's vTaiwan facilitate policy discussions among citizens.</a:t>
            </a:r>
          </a:p>
          <a:p>
            <a:r>
              <a:t>E-petition systems, such as the UK Parliament's website, influence legislative agendas through digital citizen input.</a:t>
            </a:r>
          </a:p>
          <a:p>
            <a:r>
              <a:t>Participatory budgeting tools empower citizens in local decision-making processes.</a:t>
            </a:r>
          </a:p>
          <a:p>
            <a:r>
              <a:t>Government consultation platforms gather public input on policies, enhancing citizen participation in governance.</a:t>
            </a:r>
          </a:p>
          <a:p>
            <a:r>
              <a:t>These tools collectively transform civic engagement, offering more direct and diverse ways for citizens to participate in democratic processes.</a:t>
            </a:r>
          </a:p>
        </p:txBody>
      </p:sp>
    </p:spTree>
    <p:extLst>
      <p:ext uri="{BB962C8B-B14F-4D97-AF65-F5344CB8AC3E}">
        <p14:creationId xmlns:p14="http://schemas.microsoft.com/office/powerpoint/2010/main" val="1988449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E-Election Security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Voting machine vulnerabilities and voter impersonation risks pose significant threats to e-election integrity.</a:t>
            </a:r>
          </a:p>
          <a:p>
            <a:r>
              <a:t>DDoS attacks and malware threats can disrupt electronic voting systems and compromise election results.</a:t>
            </a:r>
          </a:p>
          <a:p>
            <a:r>
              <a:t>Vote buying concerns and ballot secrecy issues present unique challenges in digital voting environments.</a:t>
            </a:r>
          </a:p>
          <a:p>
            <a:r>
              <a:t>Tabulation integrity and supply chain security are critical for maintaining trust in e-election outcomes.</a:t>
            </a:r>
          </a:p>
          <a:p>
            <a:r>
              <a:t>Addressing these challenges requires ongoing technological innovation, rigorous testing, and transparent auditing to maintain public trust in e-voting systems.</a:t>
            </a:r>
          </a:p>
        </p:txBody>
      </p:sp>
    </p:spTree>
    <p:extLst>
      <p:ext uri="{BB962C8B-B14F-4D97-AF65-F5344CB8AC3E}">
        <p14:creationId xmlns:p14="http://schemas.microsoft.com/office/powerpoint/2010/main" val="3062186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Privacy in E-Democracy Initiatives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Data minimization and voter profiling risks are key concerns in digital civic engagement platforms.</a:t>
            </a:r>
          </a:p>
          <a:p>
            <a:r>
              <a:t>Digital identity implications and anonymity in online deliberations present complex privacy challenges.</a:t>
            </a:r>
          </a:p>
          <a:p>
            <a:r>
              <a:t>Mobile voting app security and data retention policies require careful consideration in e-democracy initiatives.</a:t>
            </a:r>
          </a:p>
          <a:p>
            <a:r>
              <a:t>The Cambridge Analytica scandal highlighted microtargeting risks in digital political processes.</a:t>
            </a:r>
          </a:p>
          <a:p>
            <a:r>
              <a:t>Addressing privacy concerns requires careful policy design, technological safeguards, and ongoing public dialogue to ensure e-democracy enhances rather than undermines democratic values and personal privacy.</a:t>
            </a:r>
          </a:p>
        </p:txBody>
      </p:sp>
    </p:spTree>
    <p:extLst>
      <p:ext uri="{BB962C8B-B14F-4D97-AF65-F5344CB8AC3E}">
        <p14:creationId xmlns:p14="http://schemas.microsoft.com/office/powerpoint/2010/main" val="562551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Accessibility and the Digital Divide in E-Democracy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Designing accessible e-voting systems is crucial for ensuring inclusive democratic participation.</a:t>
            </a:r>
          </a:p>
          <a:p>
            <a:r>
              <a:t>Bridging the digital divide is essential for equitable access to e-democracy tools and platforms.</a:t>
            </a:r>
          </a:p>
          <a:p>
            <a:r>
              <a:t>Varying digital literacy levels present challenges in widespread adoption of e-democracy initiatives.</a:t>
            </a:r>
          </a:p>
          <a:p>
            <a:r>
              <a:t>EU's Digital Skills initiative aims to enhance digital literacy and prepare citizens for e-participation.</a:t>
            </a:r>
          </a:p>
          <a:p>
            <a:r>
              <a:t>Addressing accessibility and digital divide issues is crucial for realizing the inclusive potential of e-democracy.</a:t>
            </a:r>
          </a:p>
        </p:txBody>
      </p:sp>
    </p:spTree>
    <p:extLst>
      <p:ext uri="{BB962C8B-B14F-4D97-AF65-F5344CB8AC3E}">
        <p14:creationId xmlns:p14="http://schemas.microsoft.com/office/powerpoint/2010/main" val="2717607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Transparency and Auditability in E-Elections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End-to-end verifiability allows vote verification without compromising secrecy in e-voting systems.</a:t>
            </a:r>
          </a:p>
          <a:p>
            <a:r>
              <a:t>Open-source systems like Switzerland's CHVote enable public scrutiny of e-election technologies.</a:t>
            </a:r>
          </a:p>
          <a:p>
            <a:r>
              <a:t>Post-election audits, including risk-limiting audits, verify outcomes of electronic voting processes.</a:t>
            </a:r>
          </a:p>
          <a:p>
            <a:r>
              <a:t>Estonia publishes anonymized e-voting logs for public verification, enhancing transparency.</a:t>
            </a:r>
          </a:p>
          <a:p>
            <a:r>
              <a:t>These measures aim to enhance trust in e-voting systems, adapting traditional electoral integrity principles to the digital context.</a:t>
            </a:r>
          </a:p>
        </p:txBody>
      </p:sp>
    </p:spTree>
    <p:extLst>
      <p:ext uri="{BB962C8B-B14F-4D97-AF65-F5344CB8AC3E}">
        <p14:creationId xmlns:p14="http://schemas.microsoft.com/office/powerpoint/2010/main" val="2959082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 of E-Democracy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E-petitions have shown mixed policy influence in various governmental contexts.</a:t>
            </a:r>
          </a:p>
          <a:p>
            <a:r>
              <a:t>Online deliberation platforms like vTaiwan have successfully shaped legislation through citizen input.</a:t>
            </a:r>
          </a:p>
          <a:p>
            <a:r>
              <a:t>Participatory budgeting tools have improved local governance by involving citizens in financial decisions.</a:t>
            </a:r>
          </a:p>
          <a:p>
            <a:r>
              <a:t>Open data initiatives enhance government accountability by providing public access to information.</a:t>
            </a:r>
          </a:p>
          <a:p>
            <a:r>
              <a:t>These impacts demonstrate e-democracy's potential to enhance civic participation and influence policy, while also highlighting challenges in ensuring quality democratic discourse.</a:t>
            </a:r>
          </a:p>
        </p:txBody>
      </p:sp>
    </p:spTree>
    <p:extLst>
      <p:ext uri="{BB962C8B-B14F-4D97-AF65-F5344CB8AC3E}">
        <p14:creationId xmlns:p14="http://schemas.microsoft.com/office/powerpoint/2010/main" val="998625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Ethical Considerations in E-Elections and E-Democracy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AI use in e-democracy raises fairness concerns due to potential algorithmic bias.</a:t>
            </a:r>
          </a:p>
          <a:p>
            <a:r>
              <a:t>Digital campaigning practices, including micro-targeting, challenge traditional notions of electoral integrity.</a:t>
            </a:r>
          </a:p>
          <a:p>
            <a:r>
              <a:t>Debates around mandatory e-voting question digital access rights and democratic participation.</a:t>
            </a:r>
          </a:p>
          <a:p>
            <a:r>
              <a:t>Balancing the benefits of digital democratic tools with potential risks to fairness, privacy, and inclusivity remains a key challenge.</a:t>
            </a:r>
          </a:p>
          <a:p>
            <a:r>
              <a:t>Addressing these ethical considerations requires ongoing deliberation, policy development, and public dialogue to ensure e-democracy enhances rather than undermines democratic principles.</a:t>
            </a:r>
          </a:p>
        </p:txBody>
      </p:sp>
    </p:spTree>
    <p:extLst>
      <p:ext uri="{BB962C8B-B14F-4D97-AF65-F5344CB8AC3E}">
        <p14:creationId xmlns:p14="http://schemas.microsoft.com/office/powerpoint/2010/main" val="1675778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in Public Administration: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Artificial Intelligence is transforming public administration, enhancing efficiency, decision-making, and service delivery.</a:t>
            </a:r>
          </a:p>
          <a:p>
            <a:r>
              <a:t>Global initiatives like Singapore's National AI Strategy showcase AI's potential in government.</a:t>
            </a:r>
          </a:p>
          <a:p>
            <a:r>
              <a:t>AI applications in public administration range from citizen services chatbots to AI-driven budget optimization.</a:t>
            </a:r>
          </a:p>
          <a:p>
            <a:r>
              <a:t>The integration of AI represents a shift towards data-driven, responsive governance.</a:t>
            </a:r>
          </a:p>
          <a:p>
            <a:r>
              <a:t>This transformation necessitates adapting governance structures and policies to harness AI's potential while addressing challenges in privacy, security, and equity.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7005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AI in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EU's proposed AI Act and the US Algorithmic Accountability Act address key challenges of AI in government.</a:t>
            </a:r>
          </a:p>
          <a:p>
            <a:r>
              <a:t>GDPR impacts AI use, particularly Article 22 on automated decision-making.</a:t>
            </a:r>
          </a:p>
          <a:p>
            <a:r>
              <a:t>Algorithmic transparency is mandated by laws like France's Digital Republic Act.</a:t>
            </a:r>
          </a:p>
          <a:p>
            <a:r>
              <a:t>AI ethics frameworks draw on principles like IEEE's Ethically Aligned Design.</a:t>
            </a:r>
          </a:p>
          <a:p>
            <a:r>
              <a:t>This legal ecosystem aims to ensure responsible AI use in government, balancing innovation with protection of individual rights.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2144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Applications in 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Chatbots like Singapore's "Ask Jamie" enhance citizen services in government interactions.</a:t>
            </a:r>
          </a:p>
          <a:p>
            <a:r>
              <a:t>Brazil's SISAM improves customs risk assessment using AI technologies.</a:t>
            </a:r>
          </a:p>
          <a:p>
            <a:r>
              <a:t>AI aids healthcare administration through initiatives like the UK's NHS AI Lab.</a:t>
            </a:r>
          </a:p>
          <a:p>
            <a:r>
              <a:t>Urban management benefits from AI platforms like Barcelona's Sentilo.</a:t>
            </a:r>
          </a:p>
          <a:p>
            <a:r>
              <a:t>These applications demonstrate AI's potential to transform government operations across diverse sectors.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0859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in Governmental Decision-Making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AI tools aid policy analysis, regulatory impact assessment, and budget allocation in government.</a:t>
            </a:r>
          </a:p>
          <a:p>
            <a:r>
              <a:t>Estonia's proactive services initiative personalizes public services using AI.</a:t>
            </a:r>
          </a:p>
          <a:p>
            <a:r>
              <a:t>AI enhances HR management and strategic foresight in public administration.</a:t>
            </a:r>
          </a:p>
          <a:p>
            <a:r>
              <a:t>Ethical considerations are addressed by frameworks like the EU's Ethics Guidelines for Trustworthy AI.</a:t>
            </a:r>
          </a:p>
          <a:p>
            <a:r>
              <a:t>The shift towards AI-assisted governance promises enhanced efficiency and data-driven decision-making, while necessitating careful ethical consideration.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5982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Governance for AI in 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aspects of data governance include data quality standards, sharing protocols, and minimization principles.</a:t>
            </a:r>
          </a:p>
          <a:p>
            <a:r>
              <a:t>Estonia's X-Road exemplifies secure data exchange in government AI applications.</a:t>
            </a:r>
          </a:p>
          <a:p>
            <a:r>
              <a:t>Data Protection Impact Assessments are crucial for high-risk AI projects in public administration.</a:t>
            </a:r>
          </a:p>
          <a:p>
            <a:r>
              <a:t>Synthetic data offers privacy-preserving solutions for AI training in government.</a:t>
            </a:r>
          </a:p>
          <a:p>
            <a:r>
              <a:t>Effective data governance is fundamental to ensuring AI systems in public administration are accurate, fair, and respectful of citizen privacy.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2139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Ethical and Legal Challenges of AI in 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issues include algorithmic bias, transparency, and balancing human discretion in AI-driven decision-making.</a:t>
            </a:r>
          </a:p>
          <a:p>
            <a:r>
              <a:t>The EU's proposed AI Act mandates transparency for high-risk systems in government.</a:t>
            </a:r>
          </a:p>
          <a:p>
            <a:r>
              <a:t>Legal challenges address data protection in AI applications within public administration.</a:t>
            </a:r>
          </a:p>
          <a:p>
            <a:r>
              <a:t>Controversies like the Rotterdam youth welfare algorithm case highlight ethical concerns in government AI use.</a:t>
            </a:r>
          </a:p>
          <a:p>
            <a:r>
              <a:t>Balancing AI efficiency with ethical considerations and human rights protection remains a critical task in the digital transformation of public administration.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4266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AI's Impact on Public Sector Employment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Studies suggest AI will lead to both job displacement and new role creation in the public sector.</a:t>
            </a:r>
          </a:p>
          <a:p>
            <a:r>
              <a:t>Governments need strategies for workforce reskilling, exemplified by the US Federal Reskilling Academy.</a:t>
            </a:r>
          </a:p>
          <a:p>
            <a:r>
              <a:t>AI affects civil service laws, workforce planning, and performance evaluation in public administration.</a:t>
            </a:r>
          </a:p>
          <a:p>
            <a:r>
              <a:t>Ethical concerns arise in AI-driven HR processes within government agencies.</a:t>
            </a:r>
          </a:p>
          <a:p>
            <a:r>
              <a:t>Balancing AI's efficiency benefits with fair and ethical employment practices remains a key challenge in public sector transformation.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1971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Governance Structures for AI in 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AI ethics committees, like the UK's Centre for Data Ethics and Innovation, address ethical implications of government AI use.</a:t>
            </a:r>
          </a:p>
          <a:p>
            <a:r>
              <a:t>Regulatory frameworks, such as the EU AI Act, provide comprehensive oversight for AI in public administration.</a:t>
            </a:r>
          </a:p>
          <a:p>
            <a:r>
              <a:t>AI audit frameworks, like Canada's Algorithmic Impact Assessment, evaluate risks in government AI applications.</a:t>
            </a:r>
          </a:p>
          <a:p>
            <a:r>
              <a:t>International cooperation is facilitated through initiatives like the Global Partnership on AI.</a:t>
            </a:r>
          </a:p>
          <a:p>
            <a:r>
              <a:t>These structures aim to balance innovation with ethical considerations, ensuring responsible AI implementation in government settings.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3308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Standards and Certification for AI in 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ISO/IEC JTC 1/SC 42 develops international AI norms applicable to government use.</a:t>
            </a:r>
          </a:p>
          <a:p>
            <a:r>
              <a:t>The EU proposes conformity assessments for high-risk AI systems in public administration.</a:t>
            </a:r>
          </a:p>
          <a:p>
            <a:r>
              <a:t>National bodies like NIST develop government-specific standards for AI implementation.</a:t>
            </a:r>
          </a:p>
          <a:p>
            <a:r>
              <a:t>Transparency and explainability standards address the "black box" problem in government AI systems.</a:t>
            </a:r>
          </a:p>
          <a:p>
            <a:r>
              <a:t>These efforts aim to establish consistent, reliable, and ethical AI use in government, providing benchmarks for assessing AI systems' suitability for public sector applications.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0574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AI for 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OECD AI Principles guide responsible use of AI in government globally.</a:t>
            </a:r>
          </a:p>
          <a:p>
            <a:r>
              <a:t>Cross-border data sharing agreements evolve to support AI development in public administration.</a:t>
            </a:r>
          </a:p>
          <a:p>
            <a:r>
              <a:t>Collaborative R&amp;D initiatives, like EU's Horizon Europe, foster innovation in government AI applications.</a:t>
            </a:r>
          </a:p>
          <a:p>
            <a:r>
              <a:t>Global efforts address the AI adoption digital divide in public administration across countries.</a:t>
            </a:r>
          </a:p>
          <a:p>
            <a:r>
              <a:t>International cooperation is crucial for developing common standards and addressing the global implications of AI in governance.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259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E-Procurement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E-procurement transforms government purchasing through digital technologies, enhancing transparency and efficiency.</a:t>
            </a:r>
          </a:p>
          <a:p>
            <a:r>
              <a:t>Global initiatives like South Korea's KONEPS and the EU's PEPPOL showcase the potential of e-procurement.</a:t>
            </a:r>
          </a:p>
          <a:p>
            <a:r>
              <a:t>E-procurement tools range from e-tendering platforms to supplier management systems.</a:t>
            </a:r>
          </a:p>
          <a:p>
            <a:r>
              <a:t>This digital transformation reimagines government-supplier interactions and public resource management.</a:t>
            </a:r>
          </a:p>
          <a:p>
            <a:r>
              <a:t>E-procurement represents a shift towards more efficient, transparent, and competitive government purchasing.</a:t>
            </a:r>
          </a:p>
        </p:txBody>
      </p:sp>
    </p:spTree>
    <p:extLst>
      <p:ext uri="{BB962C8B-B14F-4D97-AF65-F5344CB8AC3E}">
        <p14:creationId xmlns:p14="http://schemas.microsoft.com/office/powerpoint/2010/main" val="4005714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E-Procurement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legislation includes the US E-Government Act and UNCITRAL Model Law on Public Procurement.</a:t>
            </a:r>
          </a:p>
          <a:p>
            <a:r>
              <a:t>National laws like India's General Financial Rules mandate e-procurement above certain thresholds.</a:t>
            </a:r>
          </a:p>
          <a:p>
            <a:r>
              <a:t>Digital signature validity is addressed by laws like US ESIGN to ensure legal recognition of electronic transactions.</a:t>
            </a:r>
          </a:p>
          <a:p>
            <a:r>
              <a:t>GDPR governs data protection in procurement processes within the European Union.</a:t>
            </a:r>
          </a:p>
          <a:p>
            <a:r>
              <a:t>This legal ecosystem balances digital innovation with security, transparency, and fairness in government purchasing.</a:t>
            </a:r>
          </a:p>
        </p:txBody>
      </p:sp>
    </p:spTree>
    <p:extLst>
      <p:ext uri="{BB962C8B-B14F-4D97-AF65-F5344CB8AC3E}">
        <p14:creationId xmlns:p14="http://schemas.microsoft.com/office/powerpoint/2010/main" val="1340139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E-Procurement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E-tendering platforms like the EU's TED facilitate online submission and evaluation of bids.</a:t>
            </a:r>
          </a:p>
          <a:p>
            <a:r>
              <a:t>E-auction systems such as Brazil's Comprasnet enable dynamic pricing in government procurement.</a:t>
            </a:r>
          </a:p>
          <a:p>
            <a:r>
              <a:t>Supplier management systems like US SAM streamline vendor registration and management.</a:t>
            </a:r>
          </a:p>
          <a:p>
            <a:r>
              <a:t>Spend analysis tools like US FPDS-NG enable strategic sourcing in government purchasing.</a:t>
            </a:r>
          </a:p>
          <a:p>
            <a:r>
              <a:t>Emerging technologies include blockchain for transparency and AI for analytics in procurement processes.</a:t>
            </a:r>
          </a:p>
        </p:txBody>
      </p:sp>
    </p:spTree>
    <p:extLst>
      <p:ext uri="{BB962C8B-B14F-4D97-AF65-F5344CB8AC3E}">
        <p14:creationId xmlns:p14="http://schemas.microsoft.com/office/powerpoint/2010/main" val="837265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Transparency Mechanisms in E-Procurement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Open contracting data standards enhance accessibility and comparability of procurement information.</a:t>
            </a:r>
          </a:p>
          <a:p>
            <a:r>
              <a:t>Public procurement portals like Colombia's SECOP II provide centralized access to procurement data.</a:t>
            </a:r>
          </a:p>
          <a:p>
            <a:r>
              <a:t>Real-time process tracking enables stakeholders to monitor procurement activities as they occur.</a:t>
            </a:r>
          </a:p>
          <a:p>
            <a:r>
              <a:t>Beneficial ownership disclosure, as seen in the UK's PSC register, enhances transparency in supplier relationships.</a:t>
            </a:r>
          </a:p>
          <a:p>
            <a:r>
              <a:t>Citizen monitoring tools empower civil society to oversee government procurement processes.</a:t>
            </a:r>
          </a:p>
        </p:txBody>
      </p:sp>
    </p:spTree>
    <p:extLst>
      <p:ext uri="{BB962C8B-B14F-4D97-AF65-F5344CB8AC3E}">
        <p14:creationId xmlns:p14="http://schemas.microsoft.com/office/powerpoint/2010/main" val="51596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Efficiency Enhancements in E-Procurement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E-procurement leads to time and cost savings through automation of procurement tasks.</a:t>
            </a:r>
          </a:p>
          <a:p>
            <a:r>
              <a:t>E-catalogs and e-invoicing streamline purchasing and payment processes in government procurement.</a:t>
            </a:r>
          </a:p>
          <a:p>
            <a:r>
              <a:t>Spend analytics enable data-driven decision-making in government purchasing strategies.</a:t>
            </a:r>
          </a:p>
          <a:p>
            <a:r>
              <a:t>Interoperability standards facilitate seamless data exchange between different procurement systems.</a:t>
            </a:r>
          </a:p>
          <a:p>
            <a:r>
              <a:t>These efficiency gains transform government purchasing from a bureaucratic process to a strategic function.</a:t>
            </a:r>
          </a:p>
        </p:txBody>
      </p:sp>
    </p:spTree>
    <p:extLst>
      <p:ext uri="{BB962C8B-B14F-4D97-AF65-F5344CB8AC3E}">
        <p14:creationId xmlns:p14="http://schemas.microsoft.com/office/powerpoint/2010/main" val="30687368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Anti-Corruption Measures in E-Procurement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Data analytics, such as South Korea's BRIA system, enable fraud detection in procurement processes.</a:t>
            </a:r>
          </a:p>
          <a:p>
            <a:r>
              <a:t>Blockchain technology provides immutable audit trails for procurement transactions.</a:t>
            </a:r>
          </a:p>
          <a:p>
            <a:r>
              <a:t>AI-powered anomaly detection identifies suspicious patterns in procurement data.</a:t>
            </a:r>
          </a:p>
          <a:p>
            <a:r>
              <a:t>Transparent pricing mechanisms reduce opportunities for price manipulation in government contracts.</a:t>
            </a:r>
          </a:p>
          <a:p>
            <a:r>
              <a:t>These measures leverage technology to detect, prevent, and deter corrupt practices in government procurement.</a:t>
            </a:r>
          </a:p>
        </p:txBody>
      </p:sp>
    </p:spTree>
    <p:extLst>
      <p:ext uri="{BB962C8B-B14F-4D97-AF65-F5344CB8AC3E}">
        <p14:creationId xmlns:p14="http://schemas.microsoft.com/office/powerpoint/2010/main" val="36592439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in E-Procurement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Technological barriers, particularly in developing countries, can hinder e-procurement adoption.</a:t>
            </a:r>
          </a:p>
          <a:p>
            <a:r>
              <a:t>User adoption issues among officials and suppliers may slow the transition to digital procurement.</a:t>
            </a:r>
          </a:p>
          <a:p>
            <a:r>
              <a:t>Security concerns, including cyber attacks, pose significant risks to e-procurement systems.</a:t>
            </a:r>
          </a:p>
          <a:p>
            <a:r>
              <a:t>Legal frameworks sometimes lag behind technological advancements in procurement processes.</a:t>
            </a:r>
          </a:p>
          <a:p>
            <a:r>
              <a:t>Integration with legacy systems is often complex and costly in e-procurement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4077259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Effective Supplier Management in E-Procurement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Streamlined registration processes, like the EU's ESPD, simplify supplier onboarding.</a:t>
            </a:r>
          </a:p>
          <a:p>
            <a:r>
              <a:t>Performance management systems, such as US CPARS, enable objective supplier evaluation.</a:t>
            </a:r>
          </a:p>
          <a:p>
            <a:r>
              <a:t>SME participation strategies promote inclusivity in government procurement markets.</a:t>
            </a:r>
          </a:p>
          <a:p>
            <a:r>
              <a:t>Collaborative communication tools enhance interaction between government agencies and suppliers.</a:t>
            </a:r>
          </a:p>
          <a:p>
            <a:r>
              <a:t>Effective supplier management in e-procurement balances efficiency with inclusivity in government purchasing.</a:t>
            </a:r>
          </a:p>
        </p:txBody>
      </p:sp>
    </p:spTree>
    <p:extLst>
      <p:ext uri="{BB962C8B-B14F-4D97-AF65-F5344CB8AC3E}">
        <p14:creationId xmlns:p14="http://schemas.microsoft.com/office/powerpoint/2010/main" val="10812367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Performance Measurement in E-Procurement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Standardized KPIs provide consistent metrics for evaluating e-procurement effectiveness.</a:t>
            </a:r>
          </a:p>
          <a:p>
            <a:r>
              <a:t>Cost-benefit analyses quantify the financial impact of e-procurement implementation.</a:t>
            </a:r>
          </a:p>
          <a:p>
            <a:r>
              <a:t>Market competition assessments measure the impact of e-procurement on supplier diversity.</a:t>
            </a:r>
          </a:p>
          <a:p>
            <a:r>
              <a:t>User satisfaction surveys gauge the experience of both government buyers and suppliers.</a:t>
            </a:r>
          </a:p>
          <a:p>
            <a:r>
              <a:t>Performance measurement supports evidence-based decision-making and continuous improvement in e-procurement practices.</a:t>
            </a:r>
          </a:p>
        </p:txBody>
      </p:sp>
    </p:spTree>
    <p:extLst>
      <p:ext uri="{BB962C8B-B14F-4D97-AF65-F5344CB8AC3E}">
        <p14:creationId xmlns:p14="http://schemas.microsoft.com/office/powerpoint/2010/main" val="30597896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Trends in E-Procurement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AI and machine learning are enhancing decision-making capabilities in procurement processes.</a:t>
            </a:r>
          </a:p>
          <a:p>
            <a:r>
              <a:t>Mobile-first solutions, like India's GeM mobile app, extend accessibility of e-procurement systems.</a:t>
            </a:r>
          </a:p>
          <a:p>
            <a:r>
              <a:t>IoT applications are improving supply chain management in government procurement.</a:t>
            </a:r>
          </a:p>
          <a:p>
            <a:r>
              <a:t>Natural language processing is advancing contract analysis capabilities in e-procurement.</a:t>
            </a:r>
          </a:p>
          <a:p>
            <a:r>
              <a:t>The future of e-procurement points towards more intelligent, interconnected, and responsive government purchasing systems.</a:t>
            </a:r>
          </a:p>
        </p:txBody>
      </p:sp>
    </p:spTree>
    <p:extLst>
      <p:ext uri="{BB962C8B-B14F-4D97-AF65-F5344CB8AC3E}">
        <p14:creationId xmlns:p14="http://schemas.microsoft.com/office/powerpoint/2010/main" val="30989100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E-Government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E-government transforms public administration through digital technologies, enhancing service delivery, transparency, and citizen engagement.</a:t>
            </a:r>
          </a:p>
          <a:p>
            <a:r>
              <a:t>Global rankings and frameworks guide e-government implementation across countries.</a:t>
            </a:r>
          </a:p>
          <a:p>
            <a:r>
              <a:t>E-government initiatives range from digital identity systems to e-voting platforms.</a:t>
            </a:r>
          </a:p>
          <a:p>
            <a:r>
              <a:t>The transformation represents a shift towards citizen-centric, efficient governance.</a:t>
            </a:r>
          </a:p>
          <a:p>
            <a:r>
              <a:t>E-government implementation requires comprehensive strategies that balance technological innovation with inclusivity and security concerns.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6565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Estonia's E-Government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Estonia's e-government model features X-Road for secure data exchange and e-Residency for digital identity.</a:t>
            </a:r>
          </a:p>
          <a:p>
            <a:r>
              <a:t>The legal framework includes the Digital Signatures Act and Electronic Communications Act.</a:t>
            </a:r>
          </a:p>
          <a:p>
            <a:r>
              <a:t>Estonia's approach has demonstrated significant cost savings and high citizen adoption rates.</a:t>
            </a:r>
          </a:p>
          <a:p>
            <a:r>
              <a:t>The country exports its e-government model globally, showcasing its success.</a:t>
            </a:r>
          </a:p>
          <a:p>
            <a:r>
              <a:t>Estonia's system emphasizes secure data exchange, digital identity, and user-centric services.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45778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Singapore's Smart Nation Initiative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Singapore's Smart Nation initiative leverages technology for national development and service delivery.</a:t>
            </a:r>
          </a:p>
          <a:p>
            <a:r>
              <a:t>Key platforms include SingPass and CorpPass for authentication in government services.</a:t>
            </a:r>
          </a:p>
          <a:p>
            <a:r>
              <a:t>The Public Sector (Governance) Act 2018 enables inter-agency data sharing.</a:t>
            </a:r>
          </a:p>
          <a:p>
            <a:r>
              <a:t>Singapore emphasizes AI adoption in public services and FinTech regulatory sandboxes.</a:t>
            </a:r>
          </a:p>
          <a:p>
            <a:r>
              <a:t>The country's approach combines technological innovation with strategic planning and regulatory frameworks.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08182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UK's Government Digital Service (GDS)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The UK's GDS model has reshaped digital government service delivery through GOV.UK.</a:t>
            </a:r>
          </a:p>
          <a:p>
            <a:r>
              <a:t>The "Digital by Default" strategy drives user-centric design in government services.</a:t>
            </a:r>
          </a:p>
          <a:p>
            <a:r>
              <a:t>Government as a Platform components enhance efficiency across public services.</a:t>
            </a:r>
          </a:p>
          <a:p>
            <a:r>
              <a:t>GOV.UK Verify offers a federated digital identity system for citizens.</a:t>
            </a:r>
          </a:p>
          <a:p>
            <a:r>
              <a:t>The GDS model demonstrates the impact of centralized, user-focused digital transformation in government.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81420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South Korea's E-Government Initiatives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South Korea's e-government initiatives include KONEPS for e-procurement and E-People for citizen participation.</a:t>
            </a:r>
          </a:p>
          <a:p>
            <a:r>
              <a:t>The Digital Signature Act provides a legal framework for electronic transactions.</a:t>
            </a:r>
          </a:p>
          <a:p>
            <a:r>
              <a:t>South Korea actively exports its e-government expertise to other countries.</a:t>
            </a:r>
          </a:p>
          <a:p>
            <a:r>
              <a:t>AI integration is prioritized in public services across the country.</a:t>
            </a:r>
          </a:p>
          <a:p>
            <a:r>
              <a:t>South Korea's approach demonstrates long-term commitment to e-government, emphasizing efficiency and transparency.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4628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Canada's Digital Government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Canada's digital government strategy emphasizes user-centricity, open government, and innovation.</a:t>
            </a:r>
          </a:p>
          <a:p>
            <a:r>
              <a:t>Key initiatives include digital identity systems and the open.canada.ca platform.</a:t>
            </a:r>
          </a:p>
          <a:p>
            <a:r>
              <a:t>The Canadian Digital Service leads innovation in government digital services.</a:t>
            </a:r>
          </a:p>
          <a:p>
            <a:r>
              <a:t>Canada's Digital Academy develops digital skills among public servants.</a:t>
            </a:r>
          </a:p>
          <a:p>
            <a:r>
              <a:t>The strategy demonstrates how a large, diverse country can implement comprehensive digital governance.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63329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India's Digital India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/>
          </a:p>
          <a:p>
            <a:r>
              <a:t>India's Digital India programme includes Aadhaar for digital identity and UPI for digital payments.</a:t>
            </a:r>
          </a:p>
          <a:p>
            <a:r>
              <a:t>The UMANG app centralizes government services for citizens.</a:t>
            </a:r>
          </a:p>
          <a:p>
            <a:r>
              <a:t>BharatNet aims to provide rural connectivity across the country.</a:t>
            </a:r>
          </a:p>
          <a:p>
            <a:r>
              <a:t>MyGov platform enables citizen engagement in governance.</a:t>
            </a:r>
          </a:p>
          <a:p>
            <a:r>
              <a:t>India's approach showcases large-scale digital transformation in a diverse, developing country context.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2856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EU's E-Government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EU's e-government approach aligns with its Digital Single Market strategy.</a:t>
            </a:r>
          </a:p>
          <a:p>
            <a:r>
              <a:t>Key elements include the eIDAS Regulation for digital identity and the Open Data Directive.</a:t>
            </a:r>
          </a:p>
          <a:p>
            <a:r>
              <a:t>The European Interoperability Framework promotes cross-border integration of digital services.</a:t>
            </a:r>
          </a:p>
          <a:p>
            <a:r>
              <a:t>The EU prioritizes AI ethics and cybersecurity in its digital governance approach.</a:t>
            </a:r>
          </a:p>
          <a:p>
            <a:r>
              <a:t>The EU's strategy showcases coordinated digital transformation across diverse member states.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57121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Australia's Digital Government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Australia's digital government transformation emphasizes user-centric design and secure infrastructure.</a:t>
            </a:r>
          </a:p>
          <a:p>
            <a:r>
              <a:t>Key features include myGovID for digital identity and a cloud-first approach to services.</a:t>
            </a:r>
          </a:p>
          <a:p>
            <a:r>
              <a:t>The Digital Marketplace streamlines procurement for government digital services.</a:t>
            </a:r>
          </a:p>
          <a:p>
            <a:r>
              <a:t>Australia prioritizes digital skills development in its public sector.</a:t>
            </a:r>
          </a:p>
          <a:p>
            <a:r>
              <a:t>The country's approach balances innovation with security and inclusivity across its vast, federated territory.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10365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Comparative Analysis of International E-Government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Common trends in e-government include digital identity, open data, and citizen engagement platforms.</a:t>
            </a:r>
          </a:p>
          <a:p>
            <a:r>
              <a:t>Key factors for success include political leadership, robust legal frameworks, and user-centric design.</a:t>
            </a:r>
          </a:p>
          <a:p>
            <a:r>
              <a:t>Common challenges across countries include privacy concerns, digital divides, and interoperability issues.</a:t>
            </a:r>
          </a:p>
          <a:p>
            <a:r>
              <a:t>International organizations play important roles in promoting e-government best practices globally.</a:t>
            </a:r>
          </a:p>
          <a:p>
            <a:r>
              <a:t>Key lessons include the importance of user-centered design, cybersecurity, open standards, and digital skills development.</a:t>
            </a:r>
          </a:p>
        </p:txBody>
      </p:sp>
    </p:spTree>
    <p:extLst>
      <p:ext uri="{BB962C8B-B14F-4D97-AF65-F5344CB8AC3E}">
        <p14:creationId xmlns:p14="http://schemas.microsoft.com/office/powerpoint/2010/main" val="18050595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03120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3932</Words>
  <Application>Microsoft Office PowerPoint</Application>
  <PresentationFormat>Широкоэкранный</PresentationFormat>
  <Paragraphs>352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Industry 4.0 in the Public Sector</vt:lpstr>
      <vt:lpstr>Smart Cities</vt:lpstr>
      <vt:lpstr>Legal Framework for Smart Cities</vt:lpstr>
      <vt:lpstr>Smart Grids</vt:lpstr>
      <vt:lpstr>Smart Grid Legal Frameworks</vt:lpstr>
      <vt:lpstr>Smart City Technological Infrastructure</vt:lpstr>
      <vt:lpstr>Smart Grid Infrastructure</vt:lpstr>
      <vt:lpstr>Data Management and Privacy in Smart Cities and Smart Grids</vt:lpstr>
      <vt:lpstr>Cybersecurity in Smart Cities and Smart Grids</vt:lpstr>
      <vt:lpstr>Standardization and Interoperability in Smart Cities and Smart Grids</vt:lpstr>
      <vt:lpstr>E-Elections and E-Democracy: Overview</vt:lpstr>
      <vt:lpstr>Legal Framework for E-Elections and E-Democracy</vt:lpstr>
      <vt:lpstr>E-Voting Technologies</vt:lpstr>
      <vt:lpstr>E-Democracy Platforms</vt:lpstr>
      <vt:lpstr>E-Election Security Challenges</vt:lpstr>
      <vt:lpstr>Privacy in E-Democracy Initiatives</vt:lpstr>
      <vt:lpstr>Accessibility and the Digital Divide in E-Democracy</vt:lpstr>
      <vt:lpstr>Transparency and Auditability in E-Elections</vt:lpstr>
      <vt:lpstr>Impact of E-Democracy Tools</vt:lpstr>
      <vt:lpstr>Ethical Considerations in E-Elections and E-Democracy</vt:lpstr>
      <vt:lpstr>AI in Public Administration: Overview</vt:lpstr>
      <vt:lpstr>Legal Framework for AI in Government</vt:lpstr>
      <vt:lpstr>AI Applications in Public Administration</vt:lpstr>
      <vt:lpstr>AI in Governmental Decision-Making</vt:lpstr>
      <vt:lpstr>Data Governance for AI in Public Administration</vt:lpstr>
      <vt:lpstr>Ethical and Legal Challenges of AI in Public Administration</vt:lpstr>
      <vt:lpstr>AI's Impact on Public Sector Employment</vt:lpstr>
      <vt:lpstr>Governance Structures for AI in Public Administration</vt:lpstr>
      <vt:lpstr>Standards and Certification for AI in Public Administration</vt:lpstr>
      <vt:lpstr>International Cooperation in AI for Public Administration</vt:lpstr>
      <vt:lpstr>E-Procurement Overview</vt:lpstr>
      <vt:lpstr>Legal Framework for E-Procurement</vt:lpstr>
      <vt:lpstr>E-Procurement Technologies</vt:lpstr>
      <vt:lpstr>Transparency Mechanisms in E-Procurement</vt:lpstr>
      <vt:lpstr>Efficiency Enhancements in E-Procurement</vt:lpstr>
      <vt:lpstr>Anti-Corruption Measures in E-Procurement</vt:lpstr>
      <vt:lpstr>Challenges in E-Procurement Implementation</vt:lpstr>
      <vt:lpstr>Effective Supplier Management in E-Procurement</vt:lpstr>
      <vt:lpstr>Performance Measurement in E-Procurement</vt:lpstr>
      <vt:lpstr>Future Trends in E-Procurement</vt:lpstr>
      <vt:lpstr>E-Government Overview</vt:lpstr>
      <vt:lpstr>Estonia's E-Government Model</vt:lpstr>
      <vt:lpstr>Singapore's Smart Nation Initiative</vt:lpstr>
      <vt:lpstr>UK's Government Digital Service (GDS) Model</vt:lpstr>
      <vt:lpstr>South Korea's E-Government Initiatives</vt:lpstr>
      <vt:lpstr>Canada's Digital Government Strategy</vt:lpstr>
      <vt:lpstr>India's Digital India Programme</vt:lpstr>
      <vt:lpstr>EU's E-Government Approach</vt:lpstr>
      <vt:lpstr>Australia's Digital Government Transformation</vt:lpstr>
      <vt:lpstr>Comparative Analysis of International E-Government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Sovereignty of States: Concept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2024-09-09T18:31:31Z</dcterms:modified>
  <cp:category/>
</cp:coreProperties>
</file>