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59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50" d="100"/>
          <a:sy n="150" d="100"/>
        </p:scale>
        <p:origin x="2802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7C1E60-AF54-4C89-9AF8-494D025AC834}" type="doc">
      <dgm:prSet loTypeId="urn:microsoft.com/office/officeart/2005/8/layout/vList2" loCatId="list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50955B1-F1FC-4B2C-896B-FC25392A892D}">
      <dgm:prSet/>
      <dgm:spPr/>
      <dgm:t>
        <a:bodyPr/>
        <a:lstStyle/>
        <a:p>
          <a:pPr algn="ctr"/>
          <a:r>
            <a:rPr lang="en-US" b="1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5D90321-16E9-4A20-AFB9-662F296F0DCB}" type="parTrans" cxnId="{36301CAC-3BAA-4C20-87BE-AF1EE948DC4E}">
      <dgm:prSet/>
      <dgm:spPr/>
      <dgm:t>
        <a:bodyPr/>
        <a:lstStyle/>
        <a:p>
          <a:endParaRPr lang="ru-RU" b="1"/>
        </a:p>
      </dgm:t>
    </dgm:pt>
    <dgm:pt modelId="{DC055FC5-CF5F-4E8D-BC93-4482768845EE}" type="sibTrans" cxnId="{36301CAC-3BAA-4C20-87BE-AF1EE948DC4E}">
      <dgm:prSet/>
      <dgm:spPr/>
      <dgm:t>
        <a:bodyPr/>
        <a:lstStyle/>
        <a:p>
          <a:endParaRPr lang="ru-RU" b="1"/>
        </a:p>
      </dgm:t>
    </dgm:pt>
    <dgm:pt modelId="{0D7D96C8-4CA2-4989-80A2-9106DE6DB30A}" type="pres">
      <dgm:prSet presAssocID="{A57C1E60-AF54-4C89-9AF8-494D025AC834}" presName="linear" presStyleCnt="0">
        <dgm:presLayoutVars>
          <dgm:animLvl val="lvl"/>
          <dgm:resizeHandles val="exact"/>
        </dgm:presLayoutVars>
      </dgm:prSet>
      <dgm:spPr/>
    </dgm:pt>
    <dgm:pt modelId="{3959F2A9-61F3-410C-BFA0-7F57F0CD5AD9}" type="pres">
      <dgm:prSet presAssocID="{F50955B1-F1FC-4B2C-896B-FC25392A892D}" presName="parentText" presStyleLbl="node1" presStyleIdx="0" presStyleCnt="1" custLinFactNeighborX="-1164" custLinFactNeighborY="544">
        <dgm:presLayoutVars>
          <dgm:chMax val="0"/>
          <dgm:bulletEnabled val="1"/>
        </dgm:presLayoutVars>
      </dgm:prSet>
      <dgm:spPr/>
    </dgm:pt>
  </dgm:ptLst>
  <dgm:cxnLst>
    <dgm:cxn modelId="{56084323-A3B7-44ED-ACC2-F94F73AC98E4}" type="presOf" srcId="{A57C1E60-AF54-4C89-9AF8-494D025AC834}" destId="{0D7D96C8-4CA2-4989-80A2-9106DE6DB30A}" srcOrd="0" destOrd="0" presId="urn:microsoft.com/office/officeart/2005/8/layout/vList2"/>
    <dgm:cxn modelId="{36301CAC-3BAA-4C20-87BE-AF1EE948DC4E}" srcId="{A57C1E60-AF54-4C89-9AF8-494D025AC834}" destId="{F50955B1-F1FC-4B2C-896B-FC25392A892D}" srcOrd="0" destOrd="0" parTransId="{35D90321-16E9-4A20-AFB9-662F296F0DCB}" sibTransId="{DC055FC5-CF5F-4E8D-BC93-4482768845EE}"/>
    <dgm:cxn modelId="{67E047EA-438D-4DA5-9A52-4B110F33F0C4}" type="presOf" srcId="{F50955B1-F1FC-4B2C-896B-FC25392A892D}" destId="{3959F2A9-61F3-410C-BFA0-7F57F0CD5AD9}" srcOrd="0" destOrd="0" presId="urn:microsoft.com/office/officeart/2005/8/layout/vList2"/>
    <dgm:cxn modelId="{EB8EAA4F-2EA8-41FC-9688-105B68A21D76}" type="presParOf" srcId="{0D7D96C8-4CA2-4989-80A2-9106DE6DB30A}" destId="{3959F2A9-61F3-410C-BFA0-7F57F0CD5A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9F2A9-61F3-410C-BFA0-7F57F0CD5AD9}">
      <dsp:nvSpPr>
        <dsp:cNvPr id="0" name=""/>
        <dsp:cNvSpPr/>
      </dsp:nvSpPr>
      <dsp:spPr>
        <a:xfrm>
          <a:off x="0" y="13088"/>
          <a:ext cx="10131425" cy="8634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sz="3600" b="1" kern="120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42151" y="55239"/>
        <a:ext cx="10047123" cy="779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C34C9D-2230-4EC0-BBAB-03E1210D4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1B24140-0B16-4FC5-8BC3-62C1752AAC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093191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Digital Sovereignty of States: Concept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Digital sovereignty is the ability of a state to govern its digital space, including control over data, technology, and regulatory frameworks.</a:t>
            </a:r>
          </a:p>
          <a:p>
            <a:r>
              <a:t>The concept has gained importance due to its implications for national security and economic development in an interconnected world.</a:t>
            </a:r>
          </a:p>
          <a:p>
            <a:r>
              <a:t>Key aspects include data localization, technological independence, and cyber capabilities.</a:t>
            </a:r>
          </a:p>
          <a:p>
            <a:r>
              <a:t>The theoretical foundations are rooted in concepts like informational sovereignty, technological sovereignty, and data sovereignty.</a:t>
            </a:r>
          </a:p>
          <a:p>
            <a:r>
              <a:t>The conceptual framework must balance national control with internet freedom, reflecting the evolving nature of state power in the digital age.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Principles of Digital Sovereignty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Digital sovereignty principles extend traditional notions of state power to the digital realm.</a:t>
            </a:r>
          </a:p>
          <a:p>
            <a:r>
              <a:t>Key principles include territorial integrity in cyberspace, non-interference in cyber operations, and state responsibility for cyber activities.</a:t>
            </a:r>
          </a:p>
          <a:p>
            <a:r>
              <a:t>These principles are reinforced by international initiatives and resolutions, such as the Tallinn Manual 2.0 and UN General Assembly resolutions.</a:t>
            </a:r>
          </a:p>
          <a:p>
            <a:r>
              <a:t>They reflect the need to adapt traditional concepts of sovereignty to the digital age while addressing new challenges posed by the interconnected nature of cyberspace.</a:t>
            </a:r>
          </a:p>
          <a:p>
            <a:r>
              <a:t>The principles aim to balance national interests with the global nature of the internet and emerging technologies.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Legal Frameworks for Digital Sovereignty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States implement various legal frameworks to assert digital sovereignty, including data localization laws and content regulation laws.</a:t>
            </a:r>
          </a:p>
          <a:p>
            <a:r>
              <a:t>Examples include Russia's Federal Law No. 242-FZ for data localization and Germany's Network Enforcement Act for content regulation.</a:t>
            </a:r>
          </a:p>
          <a:p>
            <a:r>
              <a:t>Some countries, like Russia, have implemented comprehensive legal approaches covering multiple domains of digital sovereignty.</a:t>
            </a:r>
          </a:p>
          <a:p>
            <a:r>
              <a:t>These legal mechanisms aim to extend state control over various aspects of the digital realm, from data storage to content moderation.</a:t>
            </a:r>
          </a:p>
          <a:p>
            <a:r>
              <a:t>The multifaceted nature of digital sovereignty in the modern era is reflected in these diverse legal approaches.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Technological Tools for Digital Sovereignty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States employ various technological tools to assert digital sovereignty, such as national internet filtering systems and sovereign digital currencies.</a:t>
            </a:r>
          </a:p>
          <a:p>
            <a:r>
              <a:t>National cloud computing initiatives, like the GAIA-X project, aim to enhance digital sovereignty.</a:t>
            </a:r>
          </a:p>
          <a:p>
            <a:r>
              <a:t>Sovereign operating systems, such as Russia's Astra Linux, provide alternatives to foreign-developed software.</a:t>
            </a:r>
          </a:p>
          <a:p>
            <a:r>
              <a:t>National digital identity systems, like India's Aadhaar, allow states to maintain control over citizen data.</a:t>
            </a:r>
          </a:p>
          <a:p>
            <a:r>
              <a:t>These tools aim to reduce dependence on foreign technologies and enhance cybersecurity autonomy.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Economic and Industrial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Economic and industrial strategies play a crucial role in enhancing digital sovereignty.</a:t>
            </a:r>
          </a:p>
          <a:p>
            <a:r>
              <a:t>National AI strategies, such as the US National AI Initiative Act and China's New Generation AI Development Plan, aim to secure technological leadership.</a:t>
            </a:r>
          </a:p>
          <a:p>
            <a:r>
              <a:t>Semiconductor policies, like the EU's European Chips Act, seek to reduce reliance on foreign suppliers.</a:t>
            </a:r>
          </a:p>
          <a:p>
            <a:r>
              <a:t>Digital skills education programs cultivate domestic innovation ecosystems.</a:t>
            </a:r>
          </a:p>
          <a:p>
            <a:r>
              <a:t>These strategies reflect the importance of economic and technological independence in asserting digital sovereignty.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Balancing Digital Sovereignty with International Cooperation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Regional initiatives, such as the EU's digital sovereignty agenda, promote cooperation while respecting national interests.</a:t>
            </a:r>
          </a:p>
          <a:p>
            <a:r>
              <a:t>International cybersecurity cooperation frameworks establish common norms and practices.</a:t>
            </a:r>
          </a:p>
          <a:p>
            <a:r>
              <a:t>Bilateral and multilateral agreements on data sharing facilitate cross-border collaboration.</a:t>
            </a:r>
          </a:p>
          <a:p>
            <a:r>
              <a:t>The Paris Call for Trust and Security in Cyberspace addresses global cyber challenges collaboratively.</a:t>
            </a:r>
          </a:p>
          <a:p>
            <a:r>
              <a:t>The GAIA-X European Cloud Initiative exemplifies a cooperative approach that respects digital sovereignty while promoting interoperability.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Challenges to Digital Sovereignty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Technological dependencies on foreign tech giants pose a significant challenge to digital sovereignty.</a:t>
            </a:r>
          </a:p>
          <a:p>
            <a:r>
              <a:t>Conflicts arise between territorial-based sovereignty and the global nature of the internet.</a:t>
            </a:r>
          </a:p>
          <a:p>
            <a:r>
              <a:t>Jurisdictional issues complicate the regulation of transnational companies.</a:t>
            </a:r>
          </a:p>
          <a:p>
            <a:r>
              <a:t>Balancing national security with economic openness presents ongoing challenges.</a:t>
            </a:r>
          </a:p>
          <a:p>
            <a:r>
              <a:t>The risk of digital isolationism must be carefully managed to avoid negative consequences.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Impact of Emerging Technologies on Digital Sovereignty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Artificial Intelligence raises questions about national autonomy and decision-making processes.</a:t>
            </a:r>
          </a:p>
          <a:p>
            <a:r>
              <a:t>The Internet of Things and ubiquitous connectivity challenge traditional notions of territorial control.</a:t>
            </a:r>
          </a:p>
          <a:p>
            <a:r>
              <a:t>Blockchain technology presents both opportunities and challenges for state oversight of digital transactions.</a:t>
            </a:r>
          </a:p>
          <a:p>
            <a:r>
              <a:t>Quantum computing has significant implications for national security and the future of cryptography.</a:t>
            </a:r>
          </a:p>
          <a:p>
            <a:r>
              <a:t>5G and future networks offer new possibilities while introducing potential vulnerabilities to national infrastructure.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Future Scenario: Quantum Supremacy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A major power achieves quantum supremacy by 2030, rendering current encryption methods obsolete.</a:t>
            </a:r>
          </a:p>
          <a:p>
            <a:r>
              <a:t>This breakthrough triggers a global scramble to implement quantum-resistant cryptography.</a:t>
            </a:r>
          </a:p>
          <a:p>
            <a:r>
              <a:t>Nations face a significant sovereignty challenge in protecting sensitive data and communications.</a:t>
            </a:r>
          </a:p>
          <a:p>
            <a:r>
              <a:t>International efforts emerge to develop new cryptographic standards and quantum-safe algorithms.</a:t>
            </a:r>
          </a:p>
          <a:p>
            <a:r>
              <a:t>This scenario highlights the need for proactive, collaborative approaches to address emerging challenges in digital sovereignty.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Future of Digital Sovereignty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Digital sovereignty will continue to reflect the extension of state power into the digital realm.</a:t>
            </a:r>
          </a:p>
          <a:p>
            <a:r>
              <a:t>Flexible approaches to digital sovereignty become crucial as technology evolves rapidly.</a:t>
            </a:r>
          </a:p>
          <a:p>
            <a:r>
              <a:t>International cooperation is essential for addressing shared digital challenges effectively.</a:t>
            </a:r>
          </a:p>
          <a:p>
            <a:r>
              <a:t>New governance models balancing sovereignty with global interoperability are needed.</a:t>
            </a:r>
          </a:p>
          <a:p>
            <a:r>
              <a:t>Responsible exercise of digital sovereignty is paramount for maintaining a stable, secure, and equitable global cyberspace.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Digital Public Administration: Concept and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Digital public administration utilizes digital technologies to enhance government operations and service delivery.</a:t>
            </a:r>
          </a:p>
          <a:p>
            <a:r>
              <a:t>It encompasses e-services, e-management, e-democracy, and e-policy, with key concepts including "digital-by-default" and the "once-only principle."</a:t>
            </a:r>
          </a:p>
          <a:p>
            <a:r>
              <a:t>The UN E-Government Development Index serves as a global benchmark for e-government progress.</a:t>
            </a:r>
          </a:p>
          <a:p>
            <a:r>
              <a:t>Components include digital ID systems, government cloud services, online voting, and digital economy legislation.</a:t>
            </a:r>
          </a:p>
          <a:p>
            <a:r>
              <a:t>This transformation reflects the changing nature of governance in the digital age, balancing national control with global interconnectedness.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3836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Theoretical Foundations of E-Public Administration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E-public administration extends beyond New Public Management to embrace digital technologies' transformative potential.</a:t>
            </a:r>
          </a:p>
          <a:p>
            <a:r>
              <a:t>"Transformational government" theory emphasizes fundamental changes in public sector operations.</a:t>
            </a:r>
          </a:p>
          <a:p>
            <a:r>
              <a:t>"Networked governance" highlights inter-agency collaboration and public-private partnerships.</a:t>
            </a:r>
          </a:p>
          <a:p>
            <a:r>
              <a:t>"Smart governance" focuses on data-driven decision-making in public administration.</a:t>
            </a:r>
          </a:p>
          <a:p>
            <a:r>
              <a:t>The open government movement has significantly influenced e-public administration by promoting transparency, participation, and collaboration.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45903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Legal Framework for E-Public Administration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Key legislation includes the US E-Government Act (2002) and the EU's eIDAS Regulation (910/2014) for electronic identification.</a:t>
            </a:r>
          </a:p>
          <a:p>
            <a:r>
              <a:t>The UK's Digital Economy Act 2017 facilitates data sharing between government agencies.</a:t>
            </a:r>
          </a:p>
          <a:p>
            <a:r>
              <a:t>Accessibility is mandated by laws like Section 508 of the US Rehabilitation Act.</a:t>
            </a:r>
          </a:p>
          <a:p>
            <a:r>
              <a:t>Cybersecurity is addressed by frameworks such as the EU's NIS Directive.</a:t>
            </a:r>
          </a:p>
          <a:p>
            <a:r>
              <a:t>The legal framework aims to balance the benefits of digital transformation with the need to protect individual rights and ensure secure, inclusive access to e-government services.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12239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Core Principles of E-Public Administration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Digital inclusion ensures all citizens benefit from e-services, regardless of their technological proficiency.</a:t>
            </a:r>
          </a:p>
          <a:p>
            <a:r>
              <a:t>User-centricity, exemplified by Estonia's e-government, prioritizes citizens' needs in service design and delivery.</a:t>
            </a:r>
          </a:p>
          <a:p>
            <a:r>
              <a:t>The once-only principle reduces administrative burdens by ensuring citizens provide information to the government only once.</a:t>
            </a:r>
          </a:p>
          <a:p>
            <a:r>
              <a:t>Interoperability enables seamless data exchange across agencies, improving service efficiency.</a:t>
            </a:r>
          </a:p>
          <a:p>
            <a:r>
              <a:t>Security and privacy by design protect citizens' data throughout the e-government infrastructure.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3523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Models of E-Public Administration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Layne and Lee's four-stage model outlines e-government evolution from information dissemination to horizontal integration.</a:t>
            </a:r>
          </a:p>
          <a:p>
            <a:r>
              <a:t>The networked governance model emphasizes collaboration in service delivery among various stakeholders.</a:t>
            </a:r>
          </a:p>
          <a:p>
            <a:r>
              <a:t>The whole-of-government approach, exemplified by Singapore's Smart Nation initiative, integrates services across agencies.</a:t>
            </a:r>
          </a:p>
          <a:p>
            <a:r>
              <a:t>O'Reilly's "Government as a Platform" envisions government as an open data and API provider for innovative services.</a:t>
            </a:r>
          </a:p>
          <a:p>
            <a:r>
              <a:t>The smart city model applies e-administration principles at the local level, leveraging technology for urban governance.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56612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Technologies Enabling E-Public Administration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Cloud computing enhances flexibility and cost-efficiency in public sector IT infrastructure.</a:t>
            </a:r>
          </a:p>
          <a:p>
            <a:r>
              <a:t>AI and machine learning are applied in predictive services and fraud detection in government operations.</a:t>
            </a:r>
          </a:p>
          <a:p>
            <a:r>
              <a:t>Blockchain is explored for transparency and security in government transactions and record-keeping.</a:t>
            </a:r>
          </a:p>
          <a:p>
            <a:r>
              <a:t>IoT transforms urban governance through sensor networks, enabling real-time data collection and analysis.</a:t>
            </a:r>
          </a:p>
          <a:p>
            <a:r>
              <a:t>Big data analytics empower evidence-based policymaking by processing large volumes of government and public data.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997505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Digital Transformation of Public Service Delivery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The "digital by default" approach aims to make online services the preferred channel for citizen-government interactions.</a:t>
            </a:r>
          </a:p>
          <a:p>
            <a:r>
              <a:t>Single sign-on portals provide unified access to various government services, enhancing user convenience.</a:t>
            </a:r>
          </a:p>
          <a:p>
            <a:r>
              <a:t>Mobile government extends service reach to smartphones, allowing citizens to access services anytime, anywhere.</a:t>
            </a:r>
          </a:p>
          <a:p>
            <a:r>
              <a:t>Chatbots and virtual assistants offer 24/7 support, improving responsiveness in public service delivery.</a:t>
            </a:r>
          </a:p>
          <a:p>
            <a:r>
              <a:t>Digital identity systems enable secure, personalized services tailored to individual citizens' needs.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5733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E-Participation and Digital Democracy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E-consultation portals enable citizen input on policy proposals, fostering participatory governance.</a:t>
            </a:r>
          </a:p>
          <a:p>
            <a:r>
              <a:t>E-petition systems allow citizens to influence the political agenda by gathering support for specific issues.</a:t>
            </a:r>
          </a:p>
          <a:p>
            <a:r>
              <a:t>Participatory budgeting platforms empower citizens in fiscal decision-making at local and national levels.</a:t>
            </a:r>
          </a:p>
          <a:p>
            <a:r>
              <a:t>Online voting systems aim to increase participation, though security concerns persist and require ongoing attention.</a:t>
            </a:r>
          </a:p>
          <a:p>
            <a:r>
              <a:t>Civic tech initiatives develop tools for engagement and accountability, complementing government-led efforts.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329038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Challenges and Risks in E-Public Administration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Cybersecurity remains a paramount concern, as evidenced by high-profile data breaches in government systems.</a:t>
            </a:r>
          </a:p>
          <a:p>
            <a:r>
              <a:t>The digital divide poses challenges to e-inclusion, potentially exacerbating existing social inequalities.</a:t>
            </a:r>
          </a:p>
          <a:p>
            <a:r>
              <a:t>Interoperability issues can hinder integrated service delivery across different government agencies and levels.</a:t>
            </a:r>
          </a:p>
          <a:p>
            <a:r>
              <a:t>Over-dependence on private tech companies raises concerns about vendor lock-in and data sovereignty.</a:t>
            </a:r>
          </a:p>
          <a:p>
            <a:r>
              <a:t>AI use in public services risks bias and discrimination, necessitating careful oversight and ethical guidelines.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322935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Evaluating E-Public Administration Effectiveness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Key Performance Indicators measure progress in user-centricity, transparency, and cross-border mobility of e-government services.</a:t>
            </a:r>
          </a:p>
          <a:p>
            <a:r>
              <a:t>Cost-benefit analyses quantify the economic impact of e-public administration initiatives.</a:t>
            </a:r>
          </a:p>
          <a:p>
            <a:r>
              <a:t>User satisfaction measurements assess service quality and identify areas for improvement in e-government offerings.</a:t>
            </a:r>
          </a:p>
          <a:p>
            <a:r>
              <a:t>The OECD framework evaluates e-participation's impact on public trust and government legitimacy.</a:t>
            </a:r>
          </a:p>
          <a:p>
            <a:r>
              <a:t>Maturity models like the UN's E-Government Development Index benchmark national progress in e-public administration implementation.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114672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E-Government: Concept and Evolution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E-government utilizes ICT to improve governance, encompassing G2C, G2B, G2E, and G2G interactions.</a:t>
            </a:r>
          </a:p>
          <a:p>
            <a:r>
              <a:t>Key concepts include digital transformation, citizen-centric services, and open government.</a:t>
            </a:r>
          </a:p>
          <a:p>
            <a:r>
              <a:t>Landmark policies such as the US E-Government Act (2002) and EU's eGovernment Action Plan have shaped its development.</a:t>
            </a:r>
          </a:p>
          <a:p>
            <a:r>
              <a:t>E-government services include digital ID, e-procurement, interoperability platforms, and HR management systems.</a:t>
            </a:r>
          </a:p>
          <a:p>
            <a:r>
              <a:t>The implementation of e-government requires balancing technological innovation with accessibility, security, and privacy concerns.</a:t>
            </a:r>
          </a:p>
        </p:txBody>
      </p:sp>
    </p:spTree>
    <p:extLst>
      <p:ext uri="{BB962C8B-B14F-4D97-AF65-F5344CB8AC3E}">
        <p14:creationId xmlns:p14="http://schemas.microsoft.com/office/powerpoint/2010/main" val="20120760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E-Government Architecture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E-government architecture typically includes user interface, business logic, and data management layers.</a:t>
            </a:r>
          </a:p>
          <a:p>
            <a:r>
              <a:t>Estonia's X-Road system exemplifies secure data exchange in e-government infrastructure.</a:t>
            </a:r>
          </a:p>
          <a:p>
            <a:r>
              <a:t>The European Interoperability Framework addresses technical, semantic, organizational, and legal interoperability.</a:t>
            </a:r>
          </a:p>
          <a:p>
            <a:r>
              <a:t>Cloud computing is increasingly adopted, as seen in the US Federal Cloud Computing Strategy.</a:t>
            </a:r>
          </a:p>
          <a:p>
            <a:r>
              <a:t>Big data and analytics architectures, like Singapore's GovTech initiatives, support data-driven decision-making in e-government.</a:t>
            </a:r>
          </a:p>
        </p:txBody>
      </p:sp>
    </p:spTree>
    <p:extLst>
      <p:ext uri="{BB962C8B-B14F-4D97-AF65-F5344CB8AC3E}">
        <p14:creationId xmlns:p14="http://schemas.microsoft.com/office/powerpoint/2010/main" val="35589286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E-Government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Online information provision, such as GOV.UK, enhances citizen access to government information.</a:t>
            </a:r>
          </a:p>
          <a:p>
            <a:r>
              <a:t>Digital transactions, like Denmark's NemID, streamline government services and citizen interactions.</a:t>
            </a:r>
          </a:p>
          <a:p>
            <a:r>
              <a:t>E-participation platforms, exemplified by Estonia's Rahvaalgatus, foster citizen engagement in governance.</a:t>
            </a:r>
          </a:p>
          <a:p>
            <a:r>
              <a:t>E-procurement systems, such as South Korea's KONEPS, improve efficiency and transparency in government purchasing.</a:t>
            </a:r>
          </a:p>
          <a:p>
            <a:r>
              <a:t>E-health services, like Denmark's sundhed.dk, enhance healthcare delivery and management.</a:t>
            </a:r>
          </a:p>
        </p:txBody>
      </p:sp>
    </p:spTree>
    <p:extLst>
      <p:ext uri="{BB962C8B-B14F-4D97-AF65-F5344CB8AC3E}">
        <p14:creationId xmlns:p14="http://schemas.microsoft.com/office/powerpoint/2010/main" val="36417868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E-Government Development Stages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Layne and Lee's model outlines four phases: Cataloguing, Transaction, Vertical Integration, and Horizontal Integration.</a:t>
            </a:r>
          </a:p>
          <a:p>
            <a:r>
              <a:t>The UN proposes Emerging, Enhanced, Transactional, and Connected stages of e-government development.</a:t>
            </a:r>
          </a:p>
          <a:p>
            <a:r>
              <a:t>Andersen and Henriksen focus on customer-centric process reorganization in e-government evolution.</a:t>
            </a:r>
          </a:p>
          <a:p>
            <a:r>
              <a:t>The World Bank simplifies e-government development to Publish, Interact, and Transact phases.</a:t>
            </a:r>
          </a:p>
          <a:p>
            <a:r>
              <a:t>These models guide the progressive development of e-government systems, emphasizing increasing sophistication and integration.</a:t>
            </a:r>
          </a:p>
        </p:txBody>
      </p:sp>
    </p:spTree>
    <p:extLst>
      <p:ext uri="{BB962C8B-B14F-4D97-AF65-F5344CB8AC3E}">
        <p14:creationId xmlns:p14="http://schemas.microsoft.com/office/powerpoint/2010/main" val="18294373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E-Government Technological Infrastructure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Broadband and mobile networks form the backbone of e-government connectivity.</a:t>
            </a:r>
          </a:p>
          <a:p>
            <a:r>
              <a:t>Cloud computing, exemplified by the US FedRAMP, enables scalable and efficient e-government services.</a:t>
            </a:r>
          </a:p>
          <a:p>
            <a:r>
              <a:t>Blockchain technology, like Estonia's KSI Blockchain, enhances security and transparency in e-government transactions.</a:t>
            </a:r>
          </a:p>
          <a:p>
            <a:r>
              <a:t>AI and machine learning, as seen in Singapore's public safety applications, improve decision-making and service delivery.</a:t>
            </a:r>
          </a:p>
          <a:p>
            <a:r>
              <a:t>Open data platforms, such as US Data.gov, promote transparency and enable innovative use of government data.</a:t>
            </a:r>
          </a:p>
        </p:txBody>
      </p:sp>
    </p:spTree>
    <p:extLst>
      <p:ext uri="{BB962C8B-B14F-4D97-AF65-F5344CB8AC3E}">
        <p14:creationId xmlns:p14="http://schemas.microsoft.com/office/powerpoint/2010/main" val="13674526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Legal Framework for E-Government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E-government laws, like Italy's Digital Administration Code, provide the legal basis for digital public services.</a:t>
            </a:r>
          </a:p>
          <a:p>
            <a:r>
              <a:t>Data protection laws, such as the EU's GDPR, safeguard citizens' privacy in e-government systems.</a:t>
            </a:r>
          </a:p>
          <a:p>
            <a:r>
              <a:t>Cybersecurity laws, exemplified by Singapore's Cybersecurity Act, protect critical e-government infrastructure.</a:t>
            </a:r>
          </a:p>
          <a:p>
            <a:r>
              <a:t>Accessibility regulations, like US Section 508, ensure inclusive access to e-government services.</a:t>
            </a:r>
          </a:p>
          <a:p>
            <a:r>
              <a:t>This legal ecosystem balances innovation with security and privacy concerns in digital governance.</a:t>
            </a:r>
          </a:p>
        </p:txBody>
      </p:sp>
    </p:spTree>
    <p:extLst>
      <p:ext uri="{BB962C8B-B14F-4D97-AF65-F5344CB8AC3E}">
        <p14:creationId xmlns:p14="http://schemas.microsoft.com/office/powerpoint/2010/main" val="8211855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E-Government Portals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Single-window access, like Estonia's e-Estonia, simplifies citizen interaction with multiple government services.</a:t>
            </a:r>
          </a:p>
          <a:p>
            <a:r>
              <a:t>Mobile compatibility, as seen in UAE's mGovernment, extends e-government services to smartphones.</a:t>
            </a:r>
          </a:p>
          <a:p>
            <a:r>
              <a:t>Personalized dashboards, such as Australia's MyGov, tailor e-government interfaces to individual user needs.</a:t>
            </a:r>
          </a:p>
          <a:p>
            <a:r>
              <a:t>Integrated payment systems, like Singapore's OneInbox, streamline financial transactions in e-government services.</a:t>
            </a:r>
          </a:p>
          <a:p>
            <a:r>
              <a:t>User experience design is prioritized, guided by standards like the US Web Design System.</a:t>
            </a:r>
          </a:p>
        </p:txBody>
      </p:sp>
    </p:spTree>
    <p:extLst>
      <p:ext uri="{BB962C8B-B14F-4D97-AF65-F5344CB8AC3E}">
        <p14:creationId xmlns:p14="http://schemas.microsoft.com/office/powerpoint/2010/main" val="36025855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Interoperability and Integration in E-Government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Technical standards, such as the European Interoperability Framework, ensure compatibility across e-government systems.</a:t>
            </a:r>
          </a:p>
          <a:p>
            <a:r>
              <a:t>Data exchange platforms like Estonia's X-Road facilitate secure information sharing between agencies.</a:t>
            </a:r>
          </a:p>
          <a:p>
            <a:r>
              <a:t>Open standards promote vendor-neutral formats, enhancing long-term accessibility of e-government data.</a:t>
            </a:r>
          </a:p>
          <a:p>
            <a:r>
              <a:t>Cross-border initiatives like the EU's TOOP project enable seamless services across nations.</a:t>
            </a:r>
          </a:p>
          <a:p>
            <a:r>
              <a:t>Interoperability efforts collectively enable efficient information exchange and service delivery across agencies and governments.</a:t>
            </a:r>
          </a:p>
        </p:txBody>
      </p:sp>
    </p:spTree>
    <p:extLst>
      <p:ext uri="{BB962C8B-B14F-4D97-AF65-F5344CB8AC3E}">
        <p14:creationId xmlns:p14="http://schemas.microsoft.com/office/powerpoint/2010/main" val="6292604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Security and Privacy in E-Government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Cybersecurity frameworks, such as ISO/IEC 27001, provide guidelines for securing e-government systems.</a:t>
            </a:r>
          </a:p>
          <a:p>
            <a:r>
              <a:t>Privacy-by-design principles ensure data protection is integrated into e-government services from the outset.</a:t>
            </a:r>
          </a:p>
          <a:p>
            <a:r>
              <a:t>Identity and access management systems, like Estonia's e-ID, secure user authentication in e-government portals.</a:t>
            </a:r>
          </a:p>
          <a:p>
            <a:r>
              <a:t>Encryption measures protect sensitive data transmitted through e-government channels.</a:t>
            </a:r>
          </a:p>
          <a:p>
            <a:r>
              <a:t>Regular audits and assessments ensure ongoing security and privacy compliance in e-government systems.</a:t>
            </a:r>
          </a:p>
        </p:txBody>
      </p:sp>
    </p:spTree>
    <p:extLst>
      <p:ext uri="{BB962C8B-B14F-4D97-AF65-F5344CB8AC3E}">
        <p14:creationId xmlns:p14="http://schemas.microsoft.com/office/powerpoint/2010/main" val="16187279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Evaluation and Impact Assessment of E-Government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Key performance indicators, such as those in the EU eGovernment Benchmark, measure e-government effectiveness.</a:t>
            </a:r>
          </a:p>
          <a:p>
            <a:r>
              <a:t>User satisfaction measurements, like the ACSI E-Government Index, assess citizen experience with e-government services.</a:t>
            </a:r>
          </a:p>
          <a:p>
            <a:r>
              <a:t>Cost-benefit analyses quantify the economic impact of e-government initiatives.</a:t>
            </a:r>
          </a:p>
          <a:p>
            <a:r>
              <a:t>E-participation assessments, such as the UN E-Participation Index, evaluate citizen engagement in digital governance.</a:t>
            </a:r>
          </a:p>
          <a:p>
            <a:r>
              <a:t>Maturity models, like the UN E-Government Development Index, benchmark national progress in e-government implementation.</a:t>
            </a:r>
          </a:p>
        </p:txBody>
      </p:sp>
    </p:spTree>
    <p:extLst>
      <p:ext uri="{BB962C8B-B14F-4D97-AF65-F5344CB8AC3E}">
        <p14:creationId xmlns:p14="http://schemas.microsoft.com/office/powerpoint/2010/main" val="16548443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T-GovServices: Concept and Benefits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T-GovServices use digital technologies to enhance service delivery and citizen engagement in public administration.</a:t>
            </a:r>
          </a:p>
          <a:p>
            <a:r>
              <a:t>Key concepts include "digital-by-default," "omnichannel delivery," and "user-centric design."</a:t>
            </a:r>
          </a:p>
          <a:p>
            <a:r>
              <a:t>Services are categorized as G2C, G2B, G2G, and G2E, covering various interactions between government and stakeholders.</a:t>
            </a:r>
          </a:p>
          <a:p>
            <a:r>
              <a:t>The UN's four-stage model assesses service sophistication: Emerging, Enhanced, Transactional, and Connected.</a:t>
            </a:r>
          </a:p>
          <a:p>
            <a:r>
              <a:t>T-GovServices aim to increase efficiency, accessibility, and citizen-centricity in government operations.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18348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Classification of T-GovServices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The G2C, G2B, G2G, and G2E model categorizes services by target audience.</a:t>
            </a:r>
          </a:p>
          <a:p>
            <a:r>
              <a:t>Services are classified by domain (e.g., e-health, e-education), automation level, and delivery channel.</a:t>
            </a:r>
          </a:p>
          <a:p>
            <a:r>
              <a:t>The UN's four-stage model assesses the sophistication of T-GovServices.</a:t>
            </a:r>
          </a:p>
          <a:p>
            <a:r>
              <a:t>Classification aids strategic planning and service design in e-government initiatives.</a:t>
            </a:r>
          </a:p>
          <a:p>
            <a:r>
              <a:t>This structured approach helps governments develop comprehensive digital service ecosystems tailored to various stakeholder needs.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76771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Legal Framework for T-GovServices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E-government laws, such as Estonia's Public Information Act, establish the legal basis for digital public services.</a:t>
            </a:r>
          </a:p>
          <a:p>
            <a:r>
              <a:t>Digital signature laws, like the EU's eIDAS Regulation, ensure the validity of electronic transactions.</a:t>
            </a:r>
          </a:p>
          <a:p>
            <a:r>
              <a:t>Data protection regulations, including GDPR, safeguard citizens' privacy in T-GovServices.</a:t>
            </a:r>
          </a:p>
          <a:p>
            <a:r>
              <a:t>Accessibility laws, such as US Section 508, ensure inclusive access to digital government services.</a:t>
            </a:r>
          </a:p>
          <a:p>
            <a:r>
              <a:t>This legal ecosystem balances innovation with security and privacy concerns in digital governance.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36651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Technologies Enabling T-GovServices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Cloud computing, exemplified by US FedRAMP, provides scalable platforms for T-GovServices.</a:t>
            </a:r>
          </a:p>
          <a:p>
            <a:r>
              <a:t>Digital identity systems, like Estonia's e-ID, enable secure access to government services.</a:t>
            </a:r>
          </a:p>
          <a:p>
            <a:r>
              <a:t>Data exchange platforms, such as X-Road, facilitate interoperability between government agencies.</a:t>
            </a:r>
          </a:p>
          <a:p>
            <a:r>
              <a:t>AI and chatbots improve user interaction in T-GovServices, enhancing service delivery.</a:t>
            </a:r>
          </a:p>
          <a:p>
            <a:r>
              <a:t>Cybersecurity frameworks protect T-GovServices against digital threats, ensuring secure operations.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26193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Service Design and User Experience in T-GovServices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Design thinking informs intuitive service creation in T-GovServices development.</a:t>
            </a:r>
          </a:p>
          <a:p>
            <a:r>
              <a:t>User research methods, like those of the UK's GDS, ensure citizen needs are met in service design.</a:t>
            </a:r>
          </a:p>
          <a:p>
            <a:r>
              <a:t>Accessibility principles, such as WCAG 2.1, ensure universal usability of T-GovServices.</a:t>
            </a:r>
          </a:p>
          <a:p>
            <a:r>
              <a:t>Mobile-first design prioritizes smartphone access to government services.</a:t>
            </a:r>
          </a:p>
          <a:p>
            <a:r>
              <a:t>Co-creation approaches, as seen in Taiwan's vTaiwan platform, foster innovation in T-GovServices.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82555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Quality Standards for T-GovServices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ISO/IEC 25010:2011 provides a framework for evaluating T-GovServices quality.</a:t>
            </a:r>
          </a:p>
          <a:p>
            <a:r>
              <a:t>The EU eGovernment Action Plan sets design benchmarks for digital public services.</a:t>
            </a:r>
          </a:p>
          <a:p>
            <a:r>
              <a:t>The US Digital Services Playbook emphasizes user needs and agile development in T-GovServices.</a:t>
            </a:r>
          </a:p>
          <a:p>
            <a:r>
              <a:t>The UK and Australia have established digital service standards ensuring consistency across government platforms.</a:t>
            </a:r>
          </a:p>
          <a:p>
            <a:r>
              <a:t>These standards collectively ensure T-GovServices meet high-quality benchmarks in functionality, reliability, usability, and accessibility.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41828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Security and Privacy in T-GovServices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Cybersecurity frameworks, such as ISO/IEC 27001 and NIST, protect digital assets in T-GovServices.</a:t>
            </a:r>
          </a:p>
          <a:p>
            <a:r>
              <a:t>Privacy-by-design principles ensure integrated privacy considerations from the outset of service development.</a:t>
            </a:r>
          </a:p>
          <a:p>
            <a:r>
              <a:t>Identity management systems, like GOV.UK Verify, secure access to T-GovServices.</a:t>
            </a:r>
          </a:p>
          <a:p>
            <a:r>
              <a:t>Encryption safeguards sensitive information transmitted through T-GovServices.</a:t>
            </a:r>
          </a:p>
          <a:p>
            <a:r>
              <a:t>Regular audits maintain the integrity and security of T-GovServices.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31313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Interoperability and Integration in T-GovServices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The European Interoperability Framework provides recommendations for T-GovServices integration.</a:t>
            </a:r>
          </a:p>
          <a:p>
            <a:r>
              <a:t>Data exchange platforms, like Singapore's APEX, enable secure information sharing between agencies.</a:t>
            </a:r>
          </a:p>
          <a:p>
            <a:r>
              <a:t>Open standards ensure vendor-neutral formats in T-GovServices, promoting long-term accessibility.</a:t>
            </a:r>
          </a:p>
          <a:p>
            <a:r>
              <a:t>Cross-border initiatives, such as the EU's TOOP, enable seamless services across nations.</a:t>
            </a:r>
          </a:p>
          <a:p>
            <a:r>
              <a:t>Interoperability efforts collectively enhance efficiency and user experience in T-GovServices.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886677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Performance Measurement and Effectiveness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Key Performance Indicators, such as those in the EU eGovernment Benchmark, assess T-GovServices effectiveness.</a:t>
            </a:r>
          </a:p>
          <a:p>
            <a:r>
              <a:t>User satisfaction measurements, like the ACSI E-Government Index, provide citizen perspectives on service quality.</a:t>
            </a:r>
          </a:p>
          <a:p>
            <a:r>
              <a:t>Cost-benefit analyses quantify the economic impact of T-GovServices implementations.</a:t>
            </a:r>
          </a:p>
          <a:p>
            <a:r>
              <a:t>E-participation assessments evaluate public engagement with digital government services.</a:t>
            </a:r>
          </a:p>
          <a:p>
            <a:r>
              <a:t>Maturity assessments, such as the UN E-Government Development Index, provide holistic views of T-GovServices progress.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128539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T-GovServices Case Studies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Estonia's X-Road enables secure data exchange across 900+ organizations, showcasing interoperability.</a:t>
            </a:r>
          </a:p>
          <a:p>
            <a:r>
              <a:t>Singapore's eCitizen portal offers 300+ services with 90% satisfaction, demonstrating user-centric design.</a:t>
            </a:r>
          </a:p>
          <a:p>
            <a:r>
              <a:t>South Korea's Government 24 exemplifies a mobile-first approach with 90% smartphone accessibility.</a:t>
            </a:r>
          </a:p>
          <a:p>
            <a:r>
              <a:t>Denmark's NemID integrates digital identity across sectors with 98% adult usage, highlighting widespread adoption.</a:t>
            </a:r>
          </a:p>
          <a:p>
            <a:r>
              <a:t>The UK's GOV.UK platform serves 4 billion visits annually, saving £61.5 million yearly, illustrating efficiency gains.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644982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Electronic Document Management (E-Doc) in Public Administration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E-Doc transforms government information handling through systematic control of document creation, maintenance, and disposition.</a:t>
            </a:r>
          </a:p>
          <a:p>
            <a:r>
              <a:t>Key concepts include digital archiving, metadata management, and workflow automation.</a:t>
            </a:r>
          </a:p>
          <a:p>
            <a:r>
              <a:t>Countries like Estonia, Singapore, and Australia have implemented comprehensive E-Doc initiatives.</a:t>
            </a:r>
          </a:p>
          <a:p>
            <a:r>
              <a:t>E-Doc systems enable more responsive and citizen-centric services in public administration.</a:t>
            </a:r>
          </a:p>
          <a:p>
            <a:r>
              <a:t>The shift from paper-based to electronic management improves efficiency, transparency, and accountability in government operations.</a:t>
            </a:r>
          </a:p>
        </p:txBody>
      </p:sp>
    </p:spTree>
    <p:extLst>
      <p:ext uri="{BB962C8B-B14F-4D97-AF65-F5344CB8AC3E}">
        <p14:creationId xmlns:p14="http://schemas.microsoft.com/office/powerpoint/2010/main" val="12497988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Legal Framework for E-Doc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The US ESIGN Act and EU's eIDAS Regulation establish the legal equivalence of electronic signatures.</a:t>
            </a:r>
          </a:p>
          <a:p>
            <a:r>
              <a:t>Data protection laws like GDPR impact E-Doc practices through principles such as data minimization.</a:t>
            </a:r>
          </a:p>
          <a:p>
            <a:r>
              <a:t>Freedom of information laws intersect with E-Doc by requiring efficient record retrieval.</a:t>
            </a:r>
          </a:p>
          <a:p>
            <a:r>
              <a:t>Archival laws adapt to the digital age, ensuring preservation of significant electronic documents.</a:t>
            </a:r>
          </a:p>
          <a:p>
            <a:r>
              <a:t>The UNCITRAL Model Law offers a template for national legislation on electronic transferable records.</a:t>
            </a:r>
          </a:p>
        </p:txBody>
      </p:sp>
    </p:spTree>
    <p:extLst>
      <p:ext uri="{BB962C8B-B14F-4D97-AF65-F5344CB8AC3E}">
        <p14:creationId xmlns:p14="http://schemas.microsoft.com/office/powerpoint/2010/main" val="19769624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E-Doc Technological Infrastructure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Document management software like Alfresco and OpenText offer version control and workflow management.</a:t>
            </a:r>
          </a:p>
          <a:p>
            <a:r>
              <a:t>Cloud services provide scalability for E-Doc systems in government.</a:t>
            </a:r>
          </a:p>
          <a:p>
            <a:r>
              <a:t>Estonia's KSI blockchain secures record integrity in electronic document management.</a:t>
            </a:r>
          </a:p>
          <a:p>
            <a:r>
              <a:t>AI improves cataloging in national archives, enhancing document classification and retrieval.</a:t>
            </a:r>
          </a:p>
          <a:p>
            <a:r>
              <a:t>The EU's ISA² program ensures seamless data exchange between different E-Doc systems.</a:t>
            </a:r>
          </a:p>
        </p:txBody>
      </p:sp>
    </p:spTree>
    <p:extLst>
      <p:ext uri="{BB962C8B-B14F-4D97-AF65-F5344CB8AC3E}">
        <p14:creationId xmlns:p14="http://schemas.microsoft.com/office/powerpoint/2010/main" val="10453668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Document Lifecycle Management in E-Doc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NARA provides guidelines emphasizing metadata and standardized formats for government documents.</a:t>
            </a:r>
          </a:p>
          <a:p>
            <a:r>
              <a:t>Classification uses hierarchical taxonomies like AGIFT to organize electronic documents.</a:t>
            </a:r>
          </a:p>
          <a:p>
            <a:r>
              <a:t>Workflow automation streamlines approvals in government document processes.</a:t>
            </a:r>
          </a:p>
          <a:p>
            <a:r>
              <a:t>Retention policies follow schedules like the US General Records Schedule for proper document management.</a:t>
            </a:r>
          </a:p>
          <a:p>
            <a:r>
              <a:t>Long-term preservation adheres to the OAIS model, ensuring the longevity of important government records.</a:t>
            </a:r>
          </a:p>
        </p:txBody>
      </p:sp>
    </p:spTree>
    <p:extLst>
      <p:ext uri="{BB962C8B-B14F-4D97-AF65-F5344CB8AC3E}">
        <p14:creationId xmlns:p14="http://schemas.microsoft.com/office/powerpoint/2010/main" val="27206221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Security and Privacy in E-Doc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Information classification schemes form the basis for access control in government E-Doc systems.</a:t>
            </a:r>
          </a:p>
          <a:p>
            <a:r>
              <a:t>Encryption standards like AES-256 protect sensitive data in electronic documents.</a:t>
            </a:r>
          </a:p>
          <a:p>
            <a:r>
              <a:t>Digital signatures ensure document authenticity in government E-Doc systems.</a:t>
            </a:r>
          </a:p>
          <a:p>
            <a:r>
              <a:t>Privacy Impact Assessments guide the development of E-Doc systems to protect citizen information.</a:t>
            </a:r>
          </a:p>
          <a:p>
            <a:r>
              <a:t>Secure destruction methods follow standards like NIST SP 800-88 for proper document disposal.</a:t>
            </a:r>
          </a:p>
        </p:txBody>
      </p:sp>
    </p:spTree>
    <p:extLst>
      <p:ext uri="{BB962C8B-B14F-4D97-AF65-F5344CB8AC3E}">
        <p14:creationId xmlns:p14="http://schemas.microsoft.com/office/powerpoint/2010/main" val="16042592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Interoperability and Standards in E-Doc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Document formats like PDF/A ensure long-term readability of government electronic documents.</a:t>
            </a:r>
          </a:p>
          <a:p>
            <a:r>
              <a:t>Metadata standards like Dublin Core enhance searchability in E-Doc systems.</a:t>
            </a:r>
          </a:p>
          <a:p>
            <a:r>
              <a:t>The European Interoperability Framework ensures technical, semantic, organizational, and legal interoperability.</a:t>
            </a:r>
          </a:p>
          <a:p>
            <a:r>
              <a:t>Open standards promote vendor-neutral solutions in government E-Doc implementations.</a:t>
            </a:r>
          </a:p>
          <a:p>
            <a:r>
              <a:t>API standards guide system integration, enabling seamless information exchange across agencies.</a:t>
            </a:r>
          </a:p>
        </p:txBody>
      </p:sp>
    </p:spTree>
    <p:extLst>
      <p:ext uri="{BB962C8B-B14F-4D97-AF65-F5344CB8AC3E}">
        <p14:creationId xmlns:p14="http://schemas.microsoft.com/office/powerpoint/2010/main" val="1218138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Workflow Automation and BPM in E-Doc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BPMN standardizes process modeling in government document workflows.</a:t>
            </a:r>
          </a:p>
          <a:p>
            <a:r>
              <a:t>E-forms integration facilitates data capture in electronic document processes.</a:t>
            </a:r>
          </a:p>
          <a:p>
            <a:r>
              <a:t>RPA automates repetitive tasks in government document handling.</a:t>
            </a:r>
          </a:p>
          <a:p>
            <a:r>
              <a:t>Analytics tools provide workflow insights, improving efficiency in document processing.</a:t>
            </a:r>
          </a:p>
          <a:p>
            <a:r>
              <a:t>AI enhances capabilities in classification and analytics of government documents.</a:t>
            </a:r>
          </a:p>
        </p:txBody>
      </p:sp>
    </p:spTree>
    <p:extLst>
      <p:ext uri="{BB962C8B-B14F-4D97-AF65-F5344CB8AC3E}">
        <p14:creationId xmlns:p14="http://schemas.microsoft.com/office/powerpoint/2010/main" val="27340768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Records Management and Digital Archiving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ISO 15489 guides records management practices in government E-Doc systems.</a:t>
            </a:r>
          </a:p>
          <a:p>
            <a:r>
              <a:t>Digital preservation strategies address format obsolescence and media degradation of electronic records.</a:t>
            </a:r>
          </a:p>
          <a:p>
            <a:r>
              <a:t>Trusted digital repositories maintain document authenticity in long-term government record keeping.</a:t>
            </a:r>
          </a:p>
          <a:p>
            <a:r>
              <a:t>Email management tools address volume and authenticity challenges in government communication records.</a:t>
            </a:r>
          </a:p>
          <a:p>
            <a:r>
              <a:t>Big data solutions preserve large datasets in government archives.</a:t>
            </a:r>
          </a:p>
        </p:txBody>
      </p:sp>
    </p:spTree>
    <p:extLst>
      <p:ext uri="{BB962C8B-B14F-4D97-AF65-F5344CB8AC3E}">
        <p14:creationId xmlns:p14="http://schemas.microsoft.com/office/powerpoint/2010/main" val="16416908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Training and Change Management for E-Doc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Training programs cover technical skills and digital literacy for E-Doc system users.</a:t>
            </a:r>
          </a:p>
          <a:p>
            <a:r>
              <a:t>Change strategies often use frameworks like Kotter's 8-Step Model for successful E-Doc adoption.</a:t>
            </a:r>
          </a:p>
          <a:p>
            <a:r>
              <a:t>E-learning platforms offer flexible training options for government employees.</a:t>
            </a:r>
          </a:p>
          <a:p>
            <a:r>
              <a:t>User feedback mechanisms support continuous improvement of E-Doc systems.</a:t>
            </a:r>
          </a:p>
          <a:p>
            <a:r>
              <a:t>Evaluation of training effectiveness informs skills development for E-Doc users.</a:t>
            </a:r>
          </a:p>
        </p:txBody>
      </p:sp>
    </p:spTree>
    <p:extLst>
      <p:ext uri="{BB962C8B-B14F-4D97-AF65-F5344CB8AC3E}">
        <p14:creationId xmlns:p14="http://schemas.microsoft.com/office/powerpoint/2010/main" val="29198478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Case Studies of E-Doc Implementations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Estonia's e-Cabinet system enables paperless governance at the highest levels of government.</a:t>
            </a:r>
          </a:p>
          <a:p>
            <a:r>
              <a:t>NARA's ERA system demonstrates long-term digital preservation of U.S. government records.</a:t>
            </a:r>
          </a:p>
          <a:p>
            <a:r>
              <a:t>The EU's ARES/NOMCOM system manages multilingual documents across European institutions.</a:t>
            </a:r>
          </a:p>
          <a:p>
            <a:r>
              <a:t>Australia's Digital Records Platform shows centralized cloud-based management of government documents.</a:t>
            </a:r>
          </a:p>
          <a:p>
            <a:r>
              <a:t>South Korea's On-Nara system integrates E-Doc with business processes across government agencies.</a:t>
            </a:r>
          </a:p>
        </p:txBody>
      </p:sp>
    </p:spTree>
    <p:extLst>
      <p:ext uri="{BB962C8B-B14F-4D97-AF65-F5344CB8AC3E}">
        <p14:creationId xmlns:p14="http://schemas.microsoft.com/office/powerpoint/2010/main" val="27634631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15AB018-D58A-4CE0-8653-F4DCC564191F}"/>
              </a:ext>
            </a:extLst>
          </p:cNvPr>
          <p:cNvGraphicFramePr/>
          <p:nvPr/>
        </p:nvGraphicFramePr>
        <p:xfrm>
          <a:off x="1030287" y="511106"/>
          <a:ext cx="10131425" cy="880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0066F7-5315-42F5-8E92-0EA5CC0B72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6074" y="1879534"/>
            <a:ext cx="3950268" cy="3950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: скругленные углы 4">
            <a:extLst>
              <a:ext uri="{FF2B5EF4-FFF2-40B4-BE49-F238E27FC236}">
                <a16:creationId xmlns:a16="http://schemas.microsoft.com/office/drawing/2014/main" id="{5D842802-8310-426E-A620-BAD20A0DFD3C}"/>
              </a:ext>
            </a:extLst>
          </p:cNvPr>
          <p:cNvSpPr txBox="1"/>
          <p:nvPr/>
        </p:nvSpPr>
        <p:spPr>
          <a:xfrm>
            <a:off x="219076" y="4991291"/>
            <a:ext cx="7114972" cy="808138"/>
          </a:xfrm>
          <a:prstGeom prst="round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>
            <a:noFill/>
          </a:ln>
          <a:effectLst/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txBody>
          <a:bodyPr spcFirstLastPara="0" vert="horz" wrap="square" lIns="137160" tIns="137160" rIns="137160" bIns="137160" numCol="1" spcCol="1270" anchor="ctr" anchorCtr="0">
            <a:noAutofit/>
          </a:bodyPr>
          <a:lstStyle>
            <a:lvl1pPr algn="ctr"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2800"/>
              <a:t>WWW.GULYAMOV.ORG</a:t>
            </a:r>
            <a:endParaRPr lang="ru-RU" sz="28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EE84B58-C3B1-4845-B96E-F65BFFE4DE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112" y="2193126"/>
            <a:ext cx="2247966" cy="224796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57DF15E8-E123-495C-8D4A-4445C1535E3D}"/>
              </a:ext>
            </a:extLst>
          </p:cNvPr>
          <p:cNvSpPr/>
          <p:nvPr/>
        </p:nvSpPr>
        <p:spPr>
          <a:xfrm>
            <a:off x="1642895" y="2193126"/>
            <a:ext cx="2247967" cy="2247966"/>
          </a:xfrm>
          <a:prstGeom prst="ellipse">
            <a:avLst/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201975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3961</Words>
  <Application>Microsoft Office PowerPoint</Application>
  <PresentationFormat>Широкоэкранный</PresentationFormat>
  <Paragraphs>352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5" baseType="lpstr">
      <vt:lpstr>Arial</vt:lpstr>
      <vt:lpstr>Calibri</vt:lpstr>
      <vt:lpstr>Office Theme</vt:lpstr>
      <vt:lpstr>Презентация PowerPoint</vt:lpstr>
      <vt:lpstr>Digital Sovereignty of States: Concept</vt:lpstr>
      <vt:lpstr>Principles of Digital Sovereignty</vt:lpstr>
      <vt:lpstr>Legal Frameworks for Digital Sovereignty</vt:lpstr>
      <vt:lpstr>Technological Tools for Digital Sovereignty</vt:lpstr>
      <vt:lpstr>Economic and Industrial Strategies</vt:lpstr>
      <vt:lpstr>Balancing Digital Sovereignty with International Cooperation</vt:lpstr>
      <vt:lpstr>Challenges to Digital Sovereignty</vt:lpstr>
      <vt:lpstr>Impact of Emerging Technologies on Digital Sovereignty</vt:lpstr>
      <vt:lpstr>Future Scenario: Quantum Supremacy Challenge</vt:lpstr>
      <vt:lpstr>The Future of Digital Sovereignty</vt:lpstr>
      <vt:lpstr>Digital Public Administration: Concept and Components</vt:lpstr>
      <vt:lpstr>Theoretical Foundations of E-Public Administration</vt:lpstr>
      <vt:lpstr>Legal Framework for E-Public Administration</vt:lpstr>
      <vt:lpstr>Core Principles of E-Public Administration</vt:lpstr>
      <vt:lpstr>Models of E-Public Administration</vt:lpstr>
      <vt:lpstr>Technologies Enabling E-Public Administration</vt:lpstr>
      <vt:lpstr>Digital Transformation of Public Service Delivery</vt:lpstr>
      <vt:lpstr>E-Participation and Digital Democracy</vt:lpstr>
      <vt:lpstr>Challenges and Risks in E-Public Administration</vt:lpstr>
      <vt:lpstr>Evaluating E-Public Administration Effectiveness</vt:lpstr>
      <vt:lpstr>E-Government: Concept and Evolution</vt:lpstr>
      <vt:lpstr>E-Government Architecture</vt:lpstr>
      <vt:lpstr>E-Government Functions</vt:lpstr>
      <vt:lpstr>E-Government Development Stages</vt:lpstr>
      <vt:lpstr>E-Government Technological Infrastructure</vt:lpstr>
      <vt:lpstr>Legal Framework for E-Government</vt:lpstr>
      <vt:lpstr>E-Government Portals</vt:lpstr>
      <vt:lpstr>Interoperability and Integration in E-Government</vt:lpstr>
      <vt:lpstr>Security and Privacy in E-Government</vt:lpstr>
      <vt:lpstr>Evaluation and Impact Assessment of E-Government</vt:lpstr>
      <vt:lpstr>T-GovServices: Concept and Benefits</vt:lpstr>
      <vt:lpstr>Classification of T-GovServices</vt:lpstr>
      <vt:lpstr>Legal Framework for T-GovServices</vt:lpstr>
      <vt:lpstr>Technologies Enabling T-GovServices</vt:lpstr>
      <vt:lpstr>Service Design and User Experience in T-GovServices</vt:lpstr>
      <vt:lpstr>Quality Standards for T-GovServices</vt:lpstr>
      <vt:lpstr>Security and Privacy in T-GovServices</vt:lpstr>
      <vt:lpstr>Interoperability and Integration in T-GovServices</vt:lpstr>
      <vt:lpstr>Performance Measurement and Effectiveness Evaluation</vt:lpstr>
      <vt:lpstr>T-GovServices Case Studies</vt:lpstr>
      <vt:lpstr>Electronic Document Management (E-Doc) in Public Administration</vt:lpstr>
      <vt:lpstr>Legal Framework for E-Doc</vt:lpstr>
      <vt:lpstr>E-Doc Technological Infrastructure</vt:lpstr>
      <vt:lpstr>Document Lifecycle Management in E-Doc</vt:lpstr>
      <vt:lpstr>Security and Privacy in E-Doc Systems</vt:lpstr>
      <vt:lpstr>Interoperability and Standards in E-Doc</vt:lpstr>
      <vt:lpstr>Workflow Automation and BPM in E-Doc Systems</vt:lpstr>
      <vt:lpstr>Records Management and Digital Archiving</vt:lpstr>
      <vt:lpstr>Training and Change Management for E-Doc Implementation</vt:lpstr>
      <vt:lpstr>Case Studies of E-Doc Implementations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Sovereignty of States: Concept</dc:title>
  <dc:subject/>
  <dc:creator/>
  <cp:keywords/>
  <dc:description>generated using python-pptx</dc:description>
  <cp:lastModifiedBy>User</cp:lastModifiedBy>
  <cp:revision>8</cp:revision>
  <dcterms:created xsi:type="dcterms:W3CDTF">2013-01-27T09:14:16Z</dcterms:created>
  <dcterms:modified xsi:type="dcterms:W3CDTF">2024-09-09T18:31:05Z</dcterms:modified>
  <cp:category/>
</cp:coreProperties>
</file>