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62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8"/>
          </a:xfrm>
        </p:spPr>
      </p:pic>
    </p:spTree>
    <p:extLst>
      <p:ext uri="{BB962C8B-B14F-4D97-AF65-F5344CB8AC3E}">
        <p14:creationId xmlns:p14="http://schemas.microsoft.com/office/powerpoint/2010/main" val="121888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Human Rights in the Digital Age -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 Human Rights Council Resolution 32/13 affirms that offline rights must be protected online.</a:t>
            </a:r>
          </a:p>
          <a:p>
            <a:r>
              <a:t>New rights like internet access and the right to be forgotten are emerging in the digital age.</a:t>
            </a:r>
          </a:p>
          <a:p>
            <a:r>
              <a:t>The power of tech companies in shaping public discourse demands a reevaluation of state-centric human rights models.</a:t>
            </a:r>
          </a:p>
          <a:p>
            <a:r>
              <a:t>Human rights affected by digitalization include civil and political rights, economic, social, and cultural rights, and solidarity rights.</a:t>
            </a:r>
          </a:p>
          <a:p>
            <a:r>
              <a:t>This evolving landscape necessitates adapting traditional human rights frameworks to address the unique challenges of the digital realm.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Privacy Challenges in the Digital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 Resolution 68/167 and ICCPR Article 17 provide the legal framework for privacy protection in the digital context.</a:t>
            </a:r>
          </a:p>
          <a:p>
            <a:r>
              <a:t>The case of Big Brother Watch v. UK addressed mass surveillance legality, emphasizing the need for robust safeguards.</a:t>
            </a:r>
          </a:p>
          <a:p>
            <a:r>
              <a:t>The EU Charter of Fundamental Rights recognizes data protection as a fundamental right.</a:t>
            </a:r>
          </a:p>
          <a:p>
            <a:r>
              <a:t>Emerging technologies like facial recognition pose new threats to privacy, necessitating updated legal frameworks.</a:t>
            </a:r>
          </a:p>
          <a:p>
            <a:r>
              <a:t>The Cambridge Analytica scandal illustrates the consequences of inadequate data protection and the need for stronger enforcement.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Freedom of Expression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Article 19 of the Universal Declaration of Human Rights must be interpreted in the digital context.</a:t>
            </a:r>
          </a:p>
          <a:p>
            <a:r>
              <a:t>The Delfi AS v. Estonia case highlighted intermediary liability complexities in online expression.</a:t>
            </a:r>
          </a:p>
          <a:p>
            <a:r>
              <a:t>Content moderation by social media platforms raises questions about privatized censorship.</a:t>
            </a:r>
          </a:p>
          <a:p>
            <a:r>
              <a:t>Internet shutdowns violate international human rights law and freedom of expression.</a:t>
            </a:r>
          </a:p>
          <a:p>
            <a:r>
              <a:t>Approaches to online speech regulation vary globally, reflecting the ongoing struggle to balance free expression with other societal interests.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Right to Access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 SDG 9.c aims for universal internet access, recognizing its importance in the digital age.</a:t>
            </a:r>
          </a:p>
          <a:p>
            <a:r>
              <a:t>The concept of "internet as a human right" is gaining traction globally.</a:t>
            </a:r>
          </a:p>
          <a:p>
            <a:r>
              <a:t>Net neutrality is crucial for ensuring equal access to information online.</a:t>
            </a:r>
          </a:p>
          <a:p>
            <a:r>
              <a:t>Legal challenges to internet shutdowns invoke human rights arguments.</a:t>
            </a:r>
          </a:p>
          <a:p>
            <a:r>
              <a:t>Global disparities in internet access persist, highlighting the need for continued efforts to ensure equitable access to information and communication technologies.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Right to be Forgotten and Digital Identity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Google Spain SL v. AEPD case established individuals' right to request removal of certain personal information from search results.</a:t>
            </a:r>
          </a:p>
          <a:p>
            <a:r>
              <a:t>Implementation challenges of the right to be forgotten include extraterritorial application and potential conflicts with free expression.</a:t>
            </a:r>
          </a:p>
          <a:p>
            <a:r>
              <a:t>The EU's eIDAS Regulation provides a framework for digital identity services.</a:t>
            </a:r>
          </a:p>
          <a:p>
            <a:r>
              <a:t>Biometric identification systems offer benefits but raise significant privacy concerns.</a:t>
            </a:r>
          </a:p>
          <a:p>
            <a:r>
              <a:t>Approaches to the right to be forgotten vary globally, reflecting the need to balance individual privacy with public interest in the digital age.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Surveillance and Human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UN report on privacy in the digital age highlighted surveillance technologies' pervasive nature.</a:t>
            </a:r>
          </a:p>
          <a:p>
            <a:r>
              <a:t>The Necessary and Proportionate Principles provide a framework for assessing surveillance legality.</a:t>
            </a:r>
          </a:p>
          <a:p>
            <a:r>
              <a:t>Zakharov v. Russia set important standards for judicial oversight of surveillance activities.</a:t>
            </a:r>
          </a:p>
          <a:p>
            <a:r>
              <a:t>Government hacking and malware blur lines between law enforcement and cyber attacks.</a:t>
            </a:r>
          </a:p>
          <a:p>
            <a:r>
              <a:t>Encryption plays a crucial role in protecting digital rights against surveillance.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and Human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Council of Europe provides recommendations on algorithmic systems' human rights impacts.</a:t>
            </a:r>
          </a:p>
          <a:p>
            <a:r>
              <a:t>The EU's proposed AI Act incorporates fundamental rights safeguards in AI development and deployment.</a:t>
            </a:r>
          </a:p>
          <a:p>
            <a:r>
              <a:t>Algorithmic bias and discrimination remain critical concerns in AI systems.</a:t>
            </a:r>
          </a:p>
          <a:p>
            <a:r>
              <a:t>The right to human intervention in automated decision-making is increasingly recognized.</a:t>
            </a:r>
          </a:p>
          <a:p>
            <a:r>
              <a:t>Ensuring AI transparency and accountability is challenging but essential for protecting human rights.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Children's Rights in the Digital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 General Comment No. 25 provides guidance on applying the Convention on the Rights of the Child to digital contexts.</a:t>
            </a:r>
          </a:p>
          <a:p>
            <a:r>
              <a:t>Key issues include online privacy, data protection, and obtaining meaningful consent from minors.</a:t>
            </a:r>
          </a:p>
          <a:p>
            <a:r>
              <a:t>Legal frameworks for age verification and parental controls vary across jurisdictions.</a:t>
            </a:r>
          </a:p>
          <a:p>
            <a:r>
              <a:t>Digital literacy initiatives are essential for empowering children to navigate the digital world safely.</a:t>
            </a:r>
          </a:p>
          <a:p>
            <a:r>
              <a:t>Approaches to child online protection vary globally, with different focuses on parental consent, data protection, and education.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Technologies and Democratic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Misinformation and computational propaganda threaten election integrity in the digital age.</a:t>
            </a:r>
          </a:p>
          <a:p>
            <a:r>
              <a:t>Regulating political advertising on social media is an evolving challenge for democratic processes.</a:t>
            </a:r>
          </a:p>
          <a:p>
            <a:r>
              <a:t>Digital technologies offer new opportunities for political participation and civic engagement.</a:t>
            </a:r>
          </a:p>
          <a:p>
            <a:r>
              <a:t>Protecting voter privacy in the age of big data presents significant challenges.</a:t>
            </a:r>
          </a:p>
          <a:p>
            <a:r>
              <a:t>Case studies highlight the profound impact of digital technologies on elections and political movements worldwide.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Future of Human Rights Protection in the Digital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 human rights-based approach to digital governance is essential for protecting rights in the digital age.</a:t>
            </a:r>
          </a:p>
          <a:p>
            <a:r>
              <a:t>Multi-stakeholder cooperation is crucial for addressing complex digital rights issues.</a:t>
            </a:r>
          </a:p>
          <a:p>
            <a:r>
              <a:t>Ongoing legal and policy adaptations are necessary to keep pace with rapid technological developments.</a:t>
            </a:r>
          </a:p>
          <a:p>
            <a:r>
              <a:t>Digital literacy initiatives are vital for empowering individuals to protect their rights online.</a:t>
            </a:r>
          </a:p>
          <a:p>
            <a:r>
              <a:t>As we navigate the digital age, human rights must remain central in shaping a just and equitable digital future for all.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Social Network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Social networks have reshaped modern communication, necessitating careful legal regulation to balance user rights and platform responsibilities.</a:t>
            </a:r>
          </a:p>
          <a:p>
            <a:r>
              <a:t>Key challenges include content moderation, data protection, competition, and user rights.</a:t>
            </a:r>
          </a:p>
          <a:p>
            <a:r>
              <a:t>Regulation has evolved from self-regulation to increased government intervention, introducing concepts like 'platform liability' and 'duty of care.'</a:t>
            </a:r>
          </a:p>
          <a:p>
            <a:r>
              <a:t>Different types of social media platforms present unique regulatory concerns, such as data protection for social networking sites and copyright infringement for video sharing platforms.</a:t>
            </a:r>
          </a:p>
          <a:p>
            <a:r>
              <a:t>This diverse landscape requires adaptable legal frameworks to address the specific challenges posed by each type of platform while maintaining a balance between innovation and user protection.</a:t>
            </a:r>
          </a:p>
        </p:txBody>
      </p:sp>
    </p:spTree>
    <p:extLst>
      <p:ext uri="{BB962C8B-B14F-4D97-AF65-F5344CB8AC3E}">
        <p14:creationId xmlns:p14="http://schemas.microsoft.com/office/powerpoint/2010/main" val="1089283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Classification of Social Media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t>The legal classification of social media platforms remains contentious, affecting liability and regulatory obligations.</a:t>
            </a:r>
          </a:p>
          <a:p>
            <a:r>
              <a:t>The U.S. Communications Decency Act's Section 230 provides broad immunity for user-generated content, while the EU's Digital Services Act adopts a more nuanced approach.</a:t>
            </a:r>
          </a:p>
          <a:p>
            <a:r>
              <a:t>The debate over treating platforms as publishers or neutral intermediaries continues, influenced by cases like Stratton Oakmont v. Prodigy Services Co.</a:t>
            </a:r>
          </a:p>
          <a:p>
            <a:r>
              <a:t>Traditional media regulations often prove inadequate for social networks, necessitating new frameworks.</a:t>
            </a:r>
          </a:p>
          <a:p>
            <a:r>
              <a:t>Approaches to platform liability vary significantly across jurisdictions, with the U.S. offering broad immunity, the EU implementing conditional liability, and the UK proposing a duty of care model.</a:t>
            </a:r>
          </a:p>
        </p:txBody>
      </p:sp>
    </p:spTree>
    <p:extLst>
      <p:ext uri="{BB962C8B-B14F-4D97-AF65-F5344CB8AC3E}">
        <p14:creationId xmlns:p14="http://schemas.microsoft.com/office/powerpoint/2010/main" val="1266896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Content Moderation on Social Media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Content moderation on social media platforms challenges the balance between free expression and combating harmful content.</a:t>
            </a:r>
          </a:p>
          <a:p>
            <a:r>
              <a:t>Germany's Network Enforcement Act mandates rapid removal of illegal content, while the EU's Code of Conduct on Countering Illegal Hate Speech Online represents a collaborative approach.</a:t>
            </a:r>
          </a:p>
          <a:p>
            <a:r>
              <a:t>Defining 'harmful' content remains challenging, with platform guidelines often exceeding legal requirements.</a:t>
            </a:r>
          </a:p>
          <a:p>
            <a:r>
              <a:t>AI use in moderation raises concerns about accuracy and bias.</a:t>
            </a:r>
          </a:p>
          <a:p>
            <a:r>
              <a:t>The typical moderation process involves user reporting or AI detection, initial review, human review for complex cases, decision-making, and user notification with appeal options.</a:t>
            </a:r>
          </a:p>
        </p:txBody>
      </p:sp>
    </p:spTree>
    <p:extLst>
      <p:ext uri="{BB962C8B-B14F-4D97-AF65-F5344CB8AC3E}">
        <p14:creationId xmlns:p14="http://schemas.microsoft.com/office/powerpoint/2010/main" val="1384284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Data Protection and Privacy in Social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GDPR has set a global standard for data protection, with the U.S. CCPA introducing similar protections.</a:t>
            </a:r>
          </a:p>
          <a:p>
            <a:r>
              <a:t>High-profile cases like the Facebook-Cambridge Analytica scandal highlight the risks of inadequate data protection measures.</a:t>
            </a:r>
          </a:p>
          <a:p>
            <a:r>
              <a:t>Obtaining valid consent for data processing remains challenging due to complex data ecosystems.</a:t>
            </a:r>
          </a:p>
          <a:p>
            <a:r>
              <a:t>The right to data portability aims to enhance user control but faces implementation challenges.</a:t>
            </a:r>
          </a:p>
          <a:p>
            <a:r>
              <a:t>The tension between data-driven business models and user privacy rights remains central to social media regulation.</a:t>
            </a:r>
          </a:p>
        </p:txBody>
      </p:sp>
    </p:spTree>
    <p:extLst>
      <p:ext uri="{BB962C8B-B14F-4D97-AF65-F5344CB8AC3E}">
        <p14:creationId xmlns:p14="http://schemas.microsoft.com/office/powerpoint/2010/main" val="4169379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Intellectual Property Rights on Social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Copyright issues are complex on social networks, as illustrated by cases like Lenz v. Universal Music Corp.</a:t>
            </a:r>
          </a:p>
          <a:p>
            <a:r>
              <a:t>Trademark infringement, including counterfeit goods and impersonation accounts, poses challenges for brand protection.</a:t>
            </a:r>
          </a:p>
          <a:p>
            <a:r>
              <a:t>The DMCA provides a framework for copyright enforcement, while the EU Copyright Directive places increased responsibility on platforms.</a:t>
            </a:r>
          </a:p>
          <a:p>
            <a:r>
              <a:t>Enforcing IP rights in user-generated content is complicated by content volume and jurisdictional issues.</a:t>
            </a:r>
          </a:p>
          <a:p>
            <a:r>
              <a:t>Platform policies often shape IP norms, sometimes extending beyond legal requirements.</a:t>
            </a:r>
          </a:p>
        </p:txBody>
      </p:sp>
    </p:spTree>
    <p:extLst>
      <p:ext uri="{BB962C8B-B14F-4D97-AF65-F5344CB8AC3E}">
        <p14:creationId xmlns:p14="http://schemas.microsoft.com/office/powerpoint/2010/main" val="3996550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Competition Law Issues in Social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FTC v. Facebook lawsuit exemplifies increased scrutiny of potential monopolistic practices in social media.</a:t>
            </a:r>
          </a:p>
          <a:p>
            <a:r>
              <a:t>The EU's Digital Markets Act aims to address large platforms' market power.</a:t>
            </a:r>
          </a:p>
          <a:p>
            <a:r>
              <a:t>Defining relevant markets in social media antitrust cases is challenging due to multi-sided business models and data's role.</a:t>
            </a:r>
          </a:p>
          <a:p>
            <a:r>
              <a:t>Network effects create challenges for new entrants in the social media market.</a:t>
            </a:r>
          </a:p>
          <a:p>
            <a:r>
              <a:t>Competition dynamics in social media markets are characterized by strong network effects, data-driven economies of scale, rapid technological change, and multi-sided platform business models.</a:t>
            </a:r>
          </a:p>
        </p:txBody>
      </p:sp>
    </p:spTree>
    <p:extLst>
      <p:ext uri="{BB962C8B-B14F-4D97-AF65-F5344CB8AC3E}">
        <p14:creationId xmlns:p14="http://schemas.microsoft.com/office/powerpoint/2010/main" val="328472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Use in Social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Algorithmic bias in content moderation raises discrimination concerns.</a:t>
            </a:r>
          </a:p>
          <a:p>
            <a:r>
              <a:t>Lack of transparency in AI decision-making conflicts with legal requirements like GDPR's 'right to explanation.'</a:t>
            </a:r>
          </a:p>
          <a:p>
            <a:r>
              <a:t>AI-driven data analysis raises privacy concerns on social media platforms.</a:t>
            </a:r>
          </a:p>
          <a:p>
            <a:r>
              <a:t>AI-generated disinformation, like deepfakes, presents new challenges for social networks.</a:t>
            </a:r>
          </a:p>
          <a:p>
            <a:r>
              <a:t>Key risks of AI in social media include algorithmic bias, privacy violations, disinformation spread, and IP infringement, each requiring specific legal approaches.</a:t>
            </a:r>
          </a:p>
        </p:txBody>
      </p:sp>
    </p:spTree>
    <p:extLst>
      <p:ext uri="{BB962C8B-B14F-4D97-AF65-F5344CB8AC3E}">
        <p14:creationId xmlns:p14="http://schemas.microsoft.com/office/powerpoint/2010/main" val="936861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Age Restrictions and Minor Protection on Social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COPPA sets standards for collecting children's information, while the UK's Age Appropriate Design Code introduces comprehensive requirements.</a:t>
            </a:r>
          </a:p>
          <a:p>
            <a:r>
              <a:t>Age verification mechanisms raise privacy concerns and face implementation challenges on social platforms.</a:t>
            </a:r>
          </a:p>
          <a:p>
            <a:r>
              <a:t>Content filtering for minors must balance safety with censorship concerns.</a:t>
            </a:r>
          </a:p>
          <a:p>
            <a:r>
              <a:t>Legal approaches to cyberbullying often combine platform responsibility, education, and law enforcement.</a:t>
            </a:r>
          </a:p>
          <a:p>
            <a:r>
              <a:t>Specific issues include exposure to inappropriate content, online grooming, cyberbullying, excessive screen time, and data collection from minors.</a:t>
            </a:r>
          </a:p>
        </p:txBody>
      </p:sp>
    </p:spTree>
    <p:extLst>
      <p:ext uri="{BB962C8B-B14F-4D97-AF65-F5344CB8AC3E}">
        <p14:creationId xmlns:p14="http://schemas.microsoft.com/office/powerpoint/2010/main" val="910511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Fake News and Disinformation on Social Media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Singapore's POFMA grants broad powers for content removal, while the EU focuses on improving detection and coordination of fake news.</a:t>
            </a:r>
          </a:p>
          <a:p>
            <a:r>
              <a:t>Defining 'fake news' legally remains challenging for social media regulation.</a:t>
            </a:r>
          </a:p>
          <a:p>
            <a:r>
              <a:t>Fact-checking partnerships are common but face scalability issues on large platforms.</a:t>
            </a:r>
          </a:p>
          <a:p>
            <a:r>
              <a:t>Balancing disinformation combat with free speech protection is crucial in social media regulation.</a:t>
            </a:r>
          </a:p>
          <a:p>
            <a:r>
              <a:t>A typical fact-checking process involves content flagging, assessment, third-party fact-checking, platform action, and user notification.</a:t>
            </a:r>
          </a:p>
        </p:txBody>
      </p:sp>
    </p:spTree>
    <p:extLst>
      <p:ext uri="{BB962C8B-B14F-4D97-AF65-F5344CB8AC3E}">
        <p14:creationId xmlns:p14="http://schemas.microsoft.com/office/powerpoint/2010/main" val="3768465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Social Media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Regulating social media platforms requires balancing user rights, platform accountability, and innovation.</a:t>
            </a:r>
          </a:p>
          <a:p>
            <a:r>
              <a:t>Global platforms necessitate international cooperation and regulatory harmonization.</a:t>
            </a:r>
          </a:p>
          <a:p>
            <a:r>
              <a:t>Co-regulation and multi-stakeholder governance models offer promising solutions for social media regulation.</a:t>
            </a:r>
          </a:p>
          <a:p>
            <a:r>
              <a:t>Flexible frameworks are essential to keep pace with technological developments in social media.</a:t>
            </a:r>
          </a:p>
          <a:p>
            <a:r>
              <a:t>As platforms' influence grows, regulation's role in ensuring positive societal contribution while respecting rights becomes critical.</a:t>
            </a:r>
          </a:p>
        </p:txBody>
      </p:sp>
    </p:spTree>
    <p:extLst>
      <p:ext uri="{BB962C8B-B14F-4D97-AF65-F5344CB8AC3E}">
        <p14:creationId xmlns:p14="http://schemas.microsoft.com/office/powerpoint/2010/main" val="3511705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Freedom of Expression in Cyberspace -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Article 19 of the UDHR and ICCPR provide foundational principles for freedom of expression in cyberspace.</a:t>
            </a:r>
          </a:p>
          <a:p>
            <a:r>
              <a:t>Online communication's global reach, anonymity, and rapid information spread present unique regulatory challenges.</a:t>
            </a:r>
          </a:p>
          <a:p>
            <a:r>
              <a:t>Key concepts include 'digital rights,' 'online censorship,' and 'content moderation.'</a:t>
            </a:r>
          </a:p>
          <a:p>
            <a:r>
              <a:t>The UN Human Rights Council has set standards for online free speech.</a:t>
            </a:r>
          </a:p>
          <a:p>
            <a:r>
              <a:t>Different forms of online expression, such as social media posts, blogs, forums, and messaging apps, present varying legal challenges.</a:t>
            </a:r>
          </a:p>
        </p:txBody>
      </p:sp>
    </p:spTree>
    <p:extLst>
      <p:ext uri="{BB962C8B-B14F-4D97-AF65-F5344CB8AC3E}">
        <p14:creationId xmlns:p14="http://schemas.microsoft.com/office/powerpoint/2010/main" val="2197589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Legal Framework for Online Free Speech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UN Human Rights Committee's General Comment No. 34 applies Article 19 to new media, emphasizing necessity and proportionality for restrictions.</a:t>
            </a:r>
          </a:p>
          <a:p>
            <a:r>
              <a:t>The 2011 Joint Declaration on Freedom of Expression and the Internet elaborates on principles like network neutrality and intermediary liability.</a:t>
            </a:r>
          </a:p>
          <a:p>
            <a:r>
              <a:t>The Council of Europe's Recommendation CM/Rec(2014)6 provides a comprehensive digital rights framework.</a:t>
            </a:r>
          </a:p>
          <a:p>
            <a:r>
              <a:t>The OSCE's Tallinn Guidelines address challenges faced by minority communities online.</a:t>
            </a:r>
          </a:p>
          <a:p>
            <a:r>
              <a:t>Regional human rights courts, like the European Court of Human Rights in Cengiz v. Turkey, have interpreted these standards against blanket online platform blocking.</a:t>
            </a:r>
          </a:p>
        </p:txBody>
      </p:sp>
    </p:spTree>
    <p:extLst>
      <p:ext uri="{BB962C8B-B14F-4D97-AF65-F5344CB8AC3E}">
        <p14:creationId xmlns:p14="http://schemas.microsoft.com/office/powerpoint/2010/main" val="994049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National Approaches to Regulating Online Expression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US First Amendment provides robust protection for online speech, as seen in Reno v. ACLU.</a:t>
            </a:r>
          </a:p>
          <a:p>
            <a:r>
              <a:t>China's Cybersecurity Law implements comprehensive internet censorship.</a:t>
            </a:r>
          </a:p>
          <a:p>
            <a:r>
              <a:t>The EU's Digital Services Act establishes uniform content moderation standards while protecting fundamental rights.</a:t>
            </a:r>
          </a:p>
          <a:p>
            <a:r>
              <a:t>India's IT Rules impose strict obligations on social media platforms.</a:t>
            </a:r>
          </a:p>
          <a:p>
            <a:r>
              <a:t>Russia's 'sovereign internet' law increases state control over online information.</a:t>
            </a:r>
          </a:p>
        </p:txBody>
      </p:sp>
    </p:spTree>
    <p:extLst>
      <p:ext uri="{BB962C8B-B14F-4D97-AF65-F5344CB8AC3E}">
        <p14:creationId xmlns:p14="http://schemas.microsoft.com/office/powerpoint/2010/main" val="2510409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Content Moderation and Platform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Major platforms like Facebook and Twitter have extensive content policies.</a:t>
            </a:r>
          </a:p>
          <a:p>
            <a:r>
              <a:t>Facebook's Oversight Board aims for independent review of content decisions.</a:t>
            </a:r>
          </a:p>
          <a:p>
            <a:r>
              <a:t>Legal challenges like Prager University v. Google have generally upheld platforms' right to moderate content.</a:t>
            </a:r>
          </a:p>
          <a:p>
            <a:r>
              <a:t>The Santa Clara Principles provide a framework for improving moderation transparency.</a:t>
            </a:r>
          </a:p>
          <a:p>
            <a:r>
              <a:t>A typical content moderation process involves flagging, review, policy application, decision-making, user notification, and potential oversight review.</a:t>
            </a:r>
          </a:p>
        </p:txBody>
      </p:sp>
    </p:spTree>
    <p:extLst>
      <p:ext uri="{BB962C8B-B14F-4D97-AF65-F5344CB8AC3E}">
        <p14:creationId xmlns:p14="http://schemas.microsoft.com/office/powerpoint/2010/main" val="3066627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State-Imposed Censorship and Internet Shutdowns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UN Human Rights Council Resolution A/HRC/RES/32/13 condemns measures disrupting online information access.</a:t>
            </a:r>
          </a:p>
          <a:p>
            <a:r>
              <a:t>Sophisticated censorship methods include DNS blocking and deep packet inspection.</a:t>
            </a:r>
          </a:p>
          <a:p>
            <a:r>
              <a:t>VPNs are crucial for bypassing censorship, though some countries restrict their use.</a:t>
            </a:r>
          </a:p>
          <a:p>
            <a:r>
              <a:t>Legal challenges, like in Faheema Shirin v. State of Kerala, have seen some success in defending internet access as a fundamental right.</a:t>
            </a:r>
          </a:p>
          <a:p>
            <a:r>
              <a:t>International organizations monitor global internet freedom trends.</a:t>
            </a:r>
          </a:p>
        </p:txBody>
      </p:sp>
    </p:spTree>
    <p:extLst>
      <p:ext uri="{BB962C8B-B14F-4D97-AF65-F5344CB8AC3E}">
        <p14:creationId xmlns:p14="http://schemas.microsoft.com/office/powerpoint/2010/main" val="23336924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Regulating Online Hate Speech and Extremist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UN Strategy and Plan of Action on Hate Speech provides a framework for addressing online hate speech.</a:t>
            </a:r>
          </a:p>
          <a:p>
            <a:r>
              <a:t>The EU Code of Conduct on Countering Illegal Hate Speech Online represents a cooperative approach.</a:t>
            </a:r>
          </a:p>
          <a:p>
            <a:r>
              <a:t>National approaches vary, with Germany's NetzDG imposing strict content removal requirements.</a:t>
            </a:r>
          </a:p>
          <a:p>
            <a:r>
              <a:t>Delfi AS v. Estonia addressed platform liability for user-generated hate speech.</a:t>
            </a:r>
          </a:p>
          <a:p>
            <a:r>
              <a:t>Counter-speech and education complement legal regulation in combating online hate speech.</a:t>
            </a:r>
          </a:p>
        </p:txBody>
      </p:sp>
    </p:spTree>
    <p:extLst>
      <p:ext uri="{BB962C8B-B14F-4D97-AF65-F5344CB8AC3E}">
        <p14:creationId xmlns:p14="http://schemas.microsoft.com/office/powerpoint/2010/main" val="3622030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Disinformation and 'Fake News'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Code of Practice on Disinformation represents a self-regulatory approach to combating misinformation.</a:t>
            </a:r>
          </a:p>
          <a:p>
            <a:r>
              <a:t>National laws like Malaysia's repealed Anti-Fake News Act have been controversial.</a:t>
            </a:r>
          </a:p>
          <a:p>
            <a:r>
              <a:t>The Cambridge Analytica scandal highlighted micro-targeted disinformation's electoral impact.</a:t>
            </a:r>
          </a:p>
          <a:p>
            <a:r>
              <a:t>Content labeling and downranking are common practices in addressing online disinformation.</a:t>
            </a:r>
          </a:p>
          <a:p>
            <a:r>
              <a:t>Balancing disinformation combat with press freedom is challenging, especially for satire or opinions.</a:t>
            </a:r>
          </a:p>
        </p:txBody>
      </p:sp>
    </p:spTree>
    <p:extLst>
      <p:ext uri="{BB962C8B-B14F-4D97-AF65-F5344CB8AC3E}">
        <p14:creationId xmlns:p14="http://schemas.microsoft.com/office/powerpoint/2010/main" val="2748829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Intermediary Liability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US Section 230 provides broad immunity for platforms, while the EU's approach offers limited safe harbor.</a:t>
            </a:r>
          </a:p>
          <a:p>
            <a:r>
              <a:t>Cases like Gonzalez v. Google test the limits of platform immunity.</a:t>
            </a:r>
          </a:p>
          <a:p>
            <a:r>
              <a:t>The Manila Principles guide balancing free expression with other rights in intermediary liability.</a:t>
            </a:r>
          </a:p>
          <a:p>
            <a:r>
              <a:t>'Notice and takedown' procedures are common but vary widely across jurisdictions.</a:t>
            </a:r>
          </a:p>
          <a:p>
            <a:r>
              <a:t>Extraterritorial application of intermediary liability laws remains complex.</a:t>
            </a:r>
          </a:p>
        </p:txBody>
      </p:sp>
    </p:spTree>
    <p:extLst>
      <p:ext uri="{BB962C8B-B14F-4D97-AF65-F5344CB8AC3E}">
        <p14:creationId xmlns:p14="http://schemas.microsoft.com/office/powerpoint/2010/main" val="2780776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Encryption and Anonymity in Online Free Speech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UN Special Rapporteur's report emphasizes the importance of encryption and anonymity for digital rights.</a:t>
            </a:r>
          </a:p>
          <a:p>
            <a:r>
              <a:t>Legal challenges, like the FBI-Apple dispute, highlight tensions between privacy and law enforcement.</a:t>
            </a:r>
          </a:p>
          <a:p>
            <a:r>
              <a:t>Cases like Doe v. 2TheMart.com uphold anonymous speech rights online.</a:t>
            </a:r>
          </a:p>
          <a:p>
            <a:r>
              <a:t>Encryption protects journalistic sources and whistleblowers in digital communication.</a:t>
            </a:r>
          </a:p>
          <a:p>
            <a:r>
              <a:t>VPNs and Tor are essential tools for online anonymity, though some governments restrict their use.</a:t>
            </a:r>
          </a:p>
        </p:txBody>
      </p:sp>
    </p:spTree>
    <p:extLst>
      <p:ext uri="{BB962C8B-B14F-4D97-AF65-F5344CB8AC3E}">
        <p14:creationId xmlns:p14="http://schemas.microsoft.com/office/powerpoint/2010/main" val="1295770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Future of Protecting Online Free Expression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International cooperation is necessary for coherent standards respecting diverse traditions in online free speech.</a:t>
            </a:r>
          </a:p>
          <a:p>
            <a:r>
              <a:t>Digital literacy empowers users to navigate complex online information environments.</a:t>
            </a:r>
          </a:p>
          <a:p>
            <a:r>
              <a:t>Transparent content moderation maintains public trust in online platforms.</a:t>
            </a:r>
          </a:p>
          <a:p>
            <a:r>
              <a:t>Protecting minority voices online remains crucial for inclusive digital societies.</a:t>
            </a:r>
          </a:p>
          <a:p>
            <a:r>
              <a:t>A holistic approach recognizing the interdependence of digital rights is essential for future online free expression protection.</a:t>
            </a:r>
          </a:p>
        </p:txBody>
      </p:sp>
    </p:spTree>
    <p:extLst>
      <p:ext uri="{BB962C8B-B14F-4D97-AF65-F5344CB8AC3E}">
        <p14:creationId xmlns:p14="http://schemas.microsoft.com/office/powerpoint/2010/main" val="9510530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E-Education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E-education has revolutionized traditional learning, expanding global access to education.</a:t>
            </a:r>
          </a:p>
          <a:p>
            <a:r>
              <a:t>It encompasses online, blended, and hybrid learning models, utilizing technologies like Learning Management Systems (LMS), Massive Open Online Courses (MOOCs), and adaptive learning platforms.</a:t>
            </a:r>
          </a:p>
          <a:p>
            <a:r>
              <a:t>The global e-education market is projected to reach $350 billion by 2025.</a:t>
            </a:r>
          </a:p>
          <a:p>
            <a:r>
              <a:t>E-education platforms include LMS for course management, MOOCs for large-scale open courses, adaptive learning platforms for personalized content, and virtual classrooms for synchronous learning.</a:t>
            </a:r>
          </a:p>
          <a:p>
            <a:r>
              <a:t>This diverse landscape reflects the transformative impact of digital technologies on education, necessitating adaptive legal frameworks to address emerging issues.</a:t>
            </a:r>
          </a:p>
        </p:txBody>
      </p:sp>
    </p:spTree>
    <p:extLst>
      <p:ext uri="{BB962C8B-B14F-4D97-AF65-F5344CB8AC3E}">
        <p14:creationId xmlns:p14="http://schemas.microsoft.com/office/powerpoint/2010/main" val="1501154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E-Education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flipped classroom model enhances student engagement in e-education.</a:t>
            </a:r>
          </a:p>
          <a:p>
            <a:r>
              <a:t>The Community of Inquiry framework emphasizes cognitive, social, and teaching presence in online learning.</a:t>
            </a:r>
          </a:p>
          <a:p>
            <a:r>
              <a:t>The ADDIE model offers a structured approach to instructional design, while the SAMR model assesses technology integration.</a:t>
            </a:r>
          </a:p>
          <a:p>
            <a:r>
              <a:t>Adaptive learning personalizes education based on individual performance.</a:t>
            </a:r>
          </a:p>
          <a:p>
            <a:r>
              <a:t>Synchronous and asynchronous learning offer different benefits: real-time interaction versus flexibility.</a:t>
            </a:r>
          </a:p>
        </p:txBody>
      </p:sp>
    </p:spTree>
    <p:extLst>
      <p:ext uri="{BB962C8B-B14F-4D97-AF65-F5344CB8AC3E}">
        <p14:creationId xmlns:p14="http://schemas.microsoft.com/office/powerpoint/2010/main" val="2419237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E-Education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Learning Management Systems like Moodle and Canvas form the backbone of many e-education programs.</a:t>
            </a:r>
          </a:p>
          <a:p>
            <a:r>
              <a:t>MOOCs on platforms like Coursera and edX democratize higher education access.</a:t>
            </a:r>
          </a:p>
          <a:p>
            <a:r>
              <a:t>Virtual and augmented reality applications enhance immersive learning in e-education.</a:t>
            </a:r>
          </a:p>
          <a:p>
            <a:r>
              <a:t>AI and machine learning enable personalized learning paths in digital education.</a:t>
            </a:r>
          </a:p>
          <a:p>
            <a:r>
              <a:t>Blockchain emerges as a solution for secure credentialing in e-education.</a:t>
            </a:r>
          </a:p>
        </p:txBody>
      </p:sp>
    </p:spTree>
    <p:extLst>
      <p:ext uri="{BB962C8B-B14F-4D97-AF65-F5344CB8AC3E}">
        <p14:creationId xmlns:p14="http://schemas.microsoft.com/office/powerpoint/2010/main" val="4097943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in E-Education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 the US, FERPA protects student data, while GDPR impacts EU e-education platforms.</a:t>
            </a:r>
          </a:p>
          <a:p>
            <a:r>
              <a:t>COPPA imposes requirements for e-education services targeting children under 13.</a:t>
            </a:r>
          </a:p>
          <a:p>
            <a:r>
              <a:t>Data minimization principles challenge platforms relying on extensive data collection.</a:t>
            </a:r>
          </a:p>
          <a:p>
            <a:r>
              <a:t>'Privacy by design' gains traction in e-education platform development.</a:t>
            </a:r>
          </a:p>
          <a:p>
            <a:r>
              <a:t>Learning analytics and student profiling balance potential benefits with privacy rights in digital education.</a:t>
            </a:r>
          </a:p>
        </p:txBody>
      </p:sp>
    </p:spTree>
    <p:extLst>
      <p:ext uri="{BB962C8B-B14F-4D97-AF65-F5344CB8AC3E}">
        <p14:creationId xmlns:p14="http://schemas.microsoft.com/office/powerpoint/2010/main" val="1418081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Intellectual Property in E-Education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Cambridge University Press v. Patton highlighted challenges in applying fair use to digital course materials.</a:t>
            </a:r>
          </a:p>
          <a:p>
            <a:r>
              <a:t>Open educational resources and Creative Commons licenses offer partial solutions to IP issues in e-education.</a:t>
            </a:r>
          </a:p>
          <a:p>
            <a:r>
              <a:t>Global e-education complicates IP rights enforcement.</a:t>
            </a:r>
          </a:p>
          <a:p>
            <a:r>
              <a:t>'Academic freedom' raises questions about institutional control over faculty-created content in online courses.</a:t>
            </a:r>
          </a:p>
          <a:p>
            <a:r>
              <a:t>Student-generated content presents additional complexities in e-education IP law.</a:t>
            </a:r>
          </a:p>
        </p:txBody>
      </p:sp>
    </p:spTree>
    <p:extLst>
      <p:ext uri="{BB962C8B-B14F-4D97-AF65-F5344CB8AC3E}">
        <p14:creationId xmlns:p14="http://schemas.microsoft.com/office/powerpoint/2010/main" val="276456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Accessibility and Non-Discrimination in E-Education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Section 508 of the Rehabilitation Act mandates accessibility standards for e-education in the US.</a:t>
            </a:r>
          </a:p>
          <a:p>
            <a:r>
              <a:t>Web Content Accessibility Guidelines provide a comprehensive framework for digital learning accessibility.</a:t>
            </a:r>
          </a:p>
          <a:p>
            <a:r>
              <a:t>Universal Design for Learning promotes flexible curriculum design in e-education.</a:t>
            </a:r>
          </a:p>
          <a:p>
            <a:r>
              <a:t>AI-driven personalization raises non-discrimination questions in digital learning environments.</a:t>
            </a:r>
          </a:p>
          <a:p>
            <a:r>
              <a:t>Best practices emphasize proactive design, regular audits, and community engagement for e-education accessibility.</a:t>
            </a:r>
          </a:p>
        </p:txBody>
      </p:sp>
    </p:spTree>
    <p:extLst>
      <p:ext uri="{BB962C8B-B14F-4D97-AF65-F5344CB8AC3E}">
        <p14:creationId xmlns:p14="http://schemas.microsoft.com/office/powerpoint/2010/main" val="915251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Accreditation and Quality Assurance in E-Education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US Department of Education regulations address distance education accreditation.</a:t>
            </a:r>
          </a:p>
          <a:p>
            <a:r>
              <a:t>European standards emphasize institutional strategy and student support in e-education.</a:t>
            </a:r>
          </a:p>
          <a:p>
            <a:r>
              <a:t>Organizations like Quality Matters establish peer-reviewed standards for online learning.</a:t>
            </a:r>
          </a:p>
          <a:p>
            <a:r>
              <a:t>Cross-border e-education complicates qualification recognition.</a:t>
            </a:r>
          </a:p>
          <a:p>
            <a:r>
              <a:t>The legal status of micro-credentials is evolving in the e-education landscape.</a:t>
            </a:r>
          </a:p>
        </p:txBody>
      </p:sp>
    </p:spTree>
    <p:extLst>
      <p:ext uri="{BB962C8B-B14F-4D97-AF65-F5344CB8AC3E}">
        <p14:creationId xmlns:p14="http://schemas.microsoft.com/office/powerpoint/2010/main" val="33360787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Consumer Protection in E-Education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FTC regulations aim to prevent deceptive practices by for-profit online schools.</a:t>
            </a:r>
          </a:p>
          <a:p>
            <a:r>
              <a:t>EU's Consumer Rights Directive mandates clear information disclosure in e-education.</a:t>
            </a:r>
          </a:p>
          <a:p>
            <a:r>
              <a:t>Refund policies and contract terms vary widely among e-education providers.</a:t>
            </a:r>
          </a:p>
          <a:p>
            <a:r>
              <a:t>'Educational malpractice' in online contexts remains largely untested legally.</a:t>
            </a:r>
          </a:p>
          <a:p>
            <a:r>
              <a:t>Student loan regulations shape the e-education market and consumer protections.</a:t>
            </a:r>
          </a:p>
        </p:txBody>
      </p:sp>
    </p:spTree>
    <p:extLst>
      <p:ext uri="{BB962C8B-B14F-4D97-AF65-F5344CB8AC3E}">
        <p14:creationId xmlns:p14="http://schemas.microsoft.com/office/powerpoint/2010/main" val="34087014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Integration in E-Education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Adaptive learning systems personalize experiences but raise data protection issues.</a:t>
            </a:r>
          </a:p>
          <a:p>
            <a:r>
              <a:t>AI-driven grading faces controversy, as seen in the 2020 IB algorithm issue.</a:t>
            </a:r>
          </a:p>
          <a:p>
            <a:r>
              <a:t>AI proctoring systems face privacy and discrimination scrutiny in online education.</a:t>
            </a:r>
          </a:p>
          <a:p>
            <a:r>
              <a:t>Legal implications of AI for performance prediction must consider non-discrimination laws.</a:t>
            </a:r>
          </a:p>
          <a:p>
            <a:r>
              <a:t>The legal status of AI tutors remains ambiguous in e-education contexts.</a:t>
            </a:r>
          </a:p>
        </p:txBody>
      </p:sp>
    </p:spTree>
    <p:extLst>
      <p:ext uri="{BB962C8B-B14F-4D97-AF65-F5344CB8AC3E}">
        <p14:creationId xmlns:p14="http://schemas.microsoft.com/office/powerpoint/2010/main" val="3976146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E-Education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E-education regulation requires a balanced approach fostering innovation while protecting rights and quality.</a:t>
            </a:r>
          </a:p>
          <a:p>
            <a:r>
              <a:t>International cooperation is crucial for addressing global issues in digital education.</a:t>
            </a:r>
          </a:p>
          <a:p>
            <a:r>
              <a:t>Adaptive approaches like regulatory sandboxes bridge innovation and oversight in e-education.</a:t>
            </a:r>
          </a:p>
          <a:p>
            <a:r>
              <a:t>Stakeholder engagement is vital in shaping equitable policies for digital learning.</a:t>
            </a:r>
          </a:p>
          <a:p>
            <a:r>
              <a:t>As e-education evolves, thoughtful regulation is critical to ensure positive societal contribution, respecting rights, maintaining standards, and fostering inclusive learning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22273509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E-Health and Telemedicine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E-health and telemedicine are transforming healthcare delivery using digital technologies.</a:t>
            </a:r>
          </a:p>
          <a:p>
            <a:r>
              <a:t>The global e-health market is projected to reach $509.2 billion by 2027.</a:t>
            </a:r>
          </a:p>
          <a:p>
            <a:r>
              <a:t>E-health services include teleconsultation, remote monitoring, digital therapeutics, mHealth apps, and AI diagnostics.</a:t>
            </a:r>
          </a:p>
          <a:p>
            <a:r>
              <a:t>The EU's Communication on Digital Transformation of Health and Care provides a policy framework for addressing e-health challenges.</a:t>
            </a:r>
          </a:p>
          <a:p>
            <a:r>
              <a:t>This diverse landscape reflects the transformative impact of digital technologies on healthcare, necessitating adaptive legal frameworks.</a:t>
            </a:r>
          </a:p>
        </p:txBody>
      </p:sp>
    </p:spTree>
    <p:extLst>
      <p:ext uri="{BB962C8B-B14F-4D97-AF65-F5344CB8AC3E}">
        <p14:creationId xmlns:p14="http://schemas.microsoft.com/office/powerpoint/2010/main" val="19097996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E-Health and Telemedicine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Store-and-forward telemedicine allows asynchronous consultation, while real-time services enable immediate patient-provider interactions.</a:t>
            </a:r>
          </a:p>
          <a:p>
            <a:r>
              <a:t>Remote patient monitoring has shown efficacy in chronic disease management.</a:t>
            </a:r>
          </a:p>
          <a:p>
            <a:r>
              <a:t>The hub-and-spoke model extends specialized care to rural areas.</a:t>
            </a:r>
          </a:p>
          <a:p>
            <a:r>
              <a:t>Digital therapeutics represent a new frontier in software-driven interventions.</a:t>
            </a:r>
          </a:p>
          <a:p>
            <a:r>
              <a:t>The 'hospital at home' concept enables home-based acute care delivery.</a:t>
            </a:r>
          </a:p>
        </p:txBody>
      </p:sp>
    </p:spTree>
    <p:extLst>
      <p:ext uri="{BB962C8B-B14F-4D97-AF65-F5344CB8AC3E}">
        <p14:creationId xmlns:p14="http://schemas.microsoft.com/office/powerpoint/2010/main" val="14482742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E-Health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Electronic Health Record (EHR) systems form the digital health infrastructure.</a:t>
            </a:r>
          </a:p>
          <a:p>
            <a:r>
              <a:t>Wearable devices provide real-time patient data for e-health applications.</a:t>
            </a:r>
          </a:p>
          <a:p>
            <a:r>
              <a:t>AI in medical imaging enhances diagnostic accuracy in digital healthcare.</a:t>
            </a:r>
          </a:p>
          <a:p>
            <a:r>
              <a:t>Internet of Things (IoT) devices facilitate remote patient monitoring.</a:t>
            </a:r>
          </a:p>
          <a:p>
            <a:r>
              <a:t>Technical standards like HL7 FHIR facilitate data exchange between health IT systems.</a:t>
            </a:r>
          </a:p>
        </p:txBody>
      </p:sp>
    </p:spTree>
    <p:extLst>
      <p:ext uri="{BB962C8B-B14F-4D97-AF65-F5344CB8AC3E}">
        <p14:creationId xmlns:p14="http://schemas.microsoft.com/office/powerpoint/2010/main" val="11819433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in E-Health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In the US, HIPAA protects health data, while the EU's GDPR has far-reaching implications for e-health services.</a:t>
            </a:r>
          </a:p>
          <a:p>
            <a:r>
              <a:t>The HITECH Act strengthened EHR security requirements.</a:t>
            </a:r>
          </a:p>
          <a:p>
            <a:r>
              <a:t>Data minimization principles challenge e-health platforms relying on extensive data collection.</a:t>
            </a:r>
          </a:p>
          <a:p>
            <a:r>
              <a:t>'Privacy by design' gains traction in e-health platform development.</a:t>
            </a:r>
          </a:p>
          <a:p>
            <a:r>
              <a:t>The EU's Code of Conduct for mHealth apps provides guidance on data protection.</a:t>
            </a:r>
          </a:p>
        </p:txBody>
      </p:sp>
    </p:spTree>
    <p:extLst>
      <p:ext uri="{BB962C8B-B14F-4D97-AF65-F5344CB8AC3E}">
        <p14:creationId xmlns:p14="http://schemas.microsoft.com/office/powerpoint/2010/main" val="3553856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Medical Liability in Telemedicine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Estate of Frey v. Stoneybrook Suites case emphasizes comparable standards of care for telemedicine.</a:t>
            </a:r>
          </a:p>
          <a:p>
            <a:r>
              <a:t>AI-assisted medical decision-making raises liability allocation questions in digital healthcare.</a:t>
            </a:r>
          </a:p>
          <a:p>
            <a:r>
              <a:t>Cross-border telemedicine involves complex licensure and jurisdiction issues.</a:t>
            </a:r>
          </a:p>
          <a:p>
            <a:r>
              <a:t>Clinical practice guidelines establish telemedicine standards of care.</a:t>
            </a:r>
          </a:p>
          <a:p>
            <a:r>
              <a:t>Medical associations issue position statements on telemedicine liability.</a:t>
            </a:r>
          </a:p>
        </p:txBody>
      </p:sp>
    </p:spTree>
    <p:extLst>
      <p:ext uri="{BB962C8B-B14F-4D97-AF65-F5344CB8AC3E}">
        <p14:creationId xmlns:p14="http://schemas.microsoft.com/office/powerpoint/2010/main" val="24866492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Licensing and Credentialing in Telemedicine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Interstate Medical Licensure Compact streamlines multi-state licensing in the US.</a:t>
            </a:r>
          </a:p>
          <a:p>
            <a:r>
              <a:t>The EU's Professional Qualifications Directive addresses cross-border qualification recognition.</a:t>
            </a:r>
          </a:p>
          <a:p>
            <a:r>
              <a:t>Credentialing by proxy arrangements streamline processes for telemedicine providers.</a:t>
            </a:r>
          </a:p>
          <a:p>
            <a:r>
              <a:t>Telemedicine-specific credentials aim to establish standardized competencies.</a:t>
            </a:r>
          </a:p>
          <a:p>
            <a:r>
              <a:t>The WHO provides guidelines on telemedicine practice standards.</a:t>
            </a:r>
          </a:p>
        </p:txBody>
      </p:sp>
    </p:spTree>
    <p:extLst>
      <p:ext uri="{BB962C8B-B14F-4D97-AF65-F5344CB8AC3E}">
        <p14:creationId xmlns:p14="http://schemas.microsoft.com/office/powerpoint/2010/main" val="28654056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E-Health Reimbursement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US Medicare telemedicine policies expanded, especially during COVID-19.</a:t>
            </a:r>
          </a:p>
          <a:p>
            <a:r>
              <a:t>The EU's Cross-Border Healthcare Directive provides a framework for cross-border service reimbursement.</a:t>
            </a:r>
          </a:p>
          <a:p>
            <a:r>
              <a:t>Parity laws seek comparable reimbursement for remote and in-person care.</a:t>
            </a:r>
          </a:p>
          <a:p>
            <a:r>
              <a:t>Digital therapeutics and AI-based devices face complex reimbursement challenges.</a:t>
            </a:r>
          </a:p>
          <a:p>
            <a:r>
              <a:t>Value-based care models influence e-health payment structures.</a:t>
            </a:r>
          </a:p>
        </p:txBody>
      </p:sp>
    </p:spTree>
    <p:extLst>
      <p:ext uri="{BB962C8B-B14F-4D97-AF65-F5344CB8AC3E}">
        <p14:creationId xmlns:p14="http://schemas.microsoft.com/office/powerpoint/2010/main" val="16837199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Intellectual Property in E-Health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Patent protection for digital health innovations faces evolving standards.</a:t>
            </a:r>
          </a:p>
          <a:p>
            <a:r>
              <a:t>Copyright challenges arise with telemedicine software and AI algorithms.</a:t>
            </a:r>
          </a:p>
          <a:p>
            <a:r>
              <a:t>AI-generated medical innovations raise authorship questions in e-health.</a:t>
            </a:r>
          </a:p>
          <a:p>
            <a:r>
              <a:t>Standard-essential patents affect e-health interoperability.</a:t>
            </a:r>
          </a:p>
          <a:p>
            <a:r>
              <a:t>WIPO reports on rapid growth in digital health patent filings.</a:t>
            </a:r>
          </a:p>
        </p:txBody>
      </p:sp>
    </p:spTree>
    <p:extLst>
      <p:ext uri="{BB962C8B-B14F-4D97-AF65-F5344CB8AC3E}">
        <p14:creationId xmlns:p14="http://schemas.microsoft.com/office/powerpoint/2010/main" val="5450088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Cybersecurity in E-Health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HIPAA provides a US framework for protecting electronic health information.</a:t>
            </a:r>
          </a:p>
          <a:p>
            <a:r>
              <a:t>The EU's NIS Directive imposes security requirements on healthcare providers.</a:t>
            </a:r>
          </a:p>
          <a:p>
            <a:r>
              <a:t>FDA guidance emphasizes medical device security throughout product lifecycles.</a:t>
            </a:r>
          </a:p>
          <a:p>
            <a:r>
              <a:t>Encryption is crucial for telemedicine communications.</a:t>
            </a:r>
          </a:p>
          <a:p>
            <a:r>
              <a:t>IoT medical devices present unique security challenges in e-health.</a:t>
            </a:r>
          </a:p>
        </p:txBody>
      </p:sp>
    </p:spTree>
    <p:extLst>
      <p:ext uri="{BB962C8B-B14F-4D97-AF65-F5344CB8AC3E}">
        <p14:creationId xmlns:p14="http://schemas.microsoft.com/office/powerpoint/2010/main" val="22143290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of E-Health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Regulating digital medicine and telemedicine requires balancing innovation with patient safety, data protection, and healthcare quality.</a:t>
            </a:r>
          </a:p>
          <a:p>
            <a:r>
              <a:t>Adaptive regulatory approaches are necessary to keep pace with technological advancements in e-health.</a:t>
            </a:r>
          </a:p>
          <a:p>
            <a:r>
              <a:t>International cooperation is crucial for addressing global e-health challenges.</a:t>
            </a:r>
          </a:p>
          <a:p>
            <a:r>
              <a:t>Patient engagement is essential in shaping e-health policies.</a:t>
            </a:r>
          </a:p>
          <a:p>
            <a:r>
              <a:t>As digital medicine transforms healthcare delivery, thoughtful regulation is critical to realizing its potential while safeguarding patient rights and maintaining high medical standards.</a:t>
            </a:r>
          </a:p>
        </p:txBody>
      </p:sp>
    </p:spTree>
    <p:extLst>
      <p:ext uri="{BB962C8B-B14F-4D97-AF65-F5344CB8AC3E}">
        <p14:creationId xmlns:p14="http://schemas.microsoft.com/office/powerpoint/2010/main" val="719491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0197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3961</Words>
  <Application>Microsoft Office PowerPoint</Application>
  <PresentationFormat>Широкоэкранный</PresentationFormat>
  <Paragraphs>302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Human Rights in the Digital Age - Overview</vt:lpstr>
      <vt:lpstr>Privacy Challenges in the Digital Age</vt:lpstr>
      <vt:lpstr>Freedom of Expression Online</vt:lpstr>
      <vt:lpstr>Right to Access Information</vt:lpstr>
      <vt:lpstr>Right to be Forgotten and Digital Identity</vt:lpstr>
      <vt:lpstr>Digital Surveillance and Human Rights</vt:lpstr>
      <vt:lpstr>AI and Human Rights</vt:lpstr>
      <vt:lpstr>Children's Rights in the Digital Environment</vt:lpstr>
      <vt:lpstr>Digital Technologies and Democratic Processes</vt:lpstr>
      <vt:lpstr>Future of Human Rights Protection in the Digital Age</vt:lpstr>
      <vt:lpstr>Introduction to Social Network Regulation</vt:lpstr>
      <vt:lpstr>Legal Classification of Social Media Platforms</vt:lpstr>
      <vt:lpstr>Content Moderation on Social Media Platforms</vt:lpstr>
      <vt:lpstr>Data Protection and Privacy in Social Media</vt:lpstr>
      <vt:lpstr>Intellectual Property Rights on Social Networks</vt:lpstr>
      <vt:lpstr>Competition Law Issues in Social Media</vt:lpstr>
      <vt:lpstr>AI Use in Social Networks</vt:lpstr>
      <vt:lpstr>Age Restrictions and Minor Protection on Social Media</vt:lpstr>
      <vt:lpstr>Fake News and Disinformation on Social Media</vt:lpstr>
      <vt:lpstr>Future of Social Media Regulation</vt:lpstr>
      <vt:lpstr>Freedom of Expression in Cyberspace - Overview</vt:lpstr>
      <vt:lpstr>International Legal Framework for Online Free Speech</vt:lpstr>
      <vt:lpstr>National Approaches to Regulating Online Expression</vt:lpstr>
      <vt:lpstr>Content Moderation and Platform Governance</vt:lpstr>
      <vt:lpstr>State-Imposed Censorship and Internet Shutdowns</vt:lpstr>
      <vt:lpstr>Regulating Online Hate Speech and Extremist Content</vt:lpstr>
      <vt:lpstr>Disinformation and 'Fake News' Online</vt:lpstr>
      <vt:lpstr>Intermediary Liability Laws</vt:lpstr>
      <vt:lpstr>Encryption and Anonymity in Online Free Speech</vt:lpstr>
      <vt:lpstr>Future of Protecting Online Free Expression</vt:lpstr>
      <vt:lpstr>Introduction to E-Education</vt:lpstr>
      <vt:lpstr>E-Education Models</vt:lpstr>
      <vt:lpstr>E-Education Technologies</vt:lpstr>
      <vt:lpstr>Data Protection in E-Education</vt:lpstr>
      <vt:lpstr>Intellectual Property in E-Education</vt:lpstr>
      <vt:lpstr>Accessibility and Non-Discrimination in E-Education</vt:lpstr>
      <vt:lpstr>Accreditation and Quality Assurance in E-Education</vt:lpstr>
      <vt:lpstr>Consumer Protection in E-Education</vt:lpstr>
      <vt:lpstr>AI Integration in E-Education</vt:lpstr>
      <vt:lpstr>Future of E-Education Regulation</vt:lpstr>
      <vt:lpstr>Introduction to E-Health and Telemedicine</vt:lpstr>
      <vt:lpstr>E-Health and Telemedicine Models</vt:lpstr>
      <vt:lpstr>E-Health Technologies</vt:lpstr>
      <vt:lpstr>Data Protection in E-Health</vt:lpstr>
      <vt:lpstr>Medical Liability in Telemedicine</vt:lpstr>
      <vt:lpstr>Licensing and Credentialing in Telemedicine</vt:lpstr>
      <vt:lpstr>E-Health Reimbursement</vt:lpstr>
      <vt:lpstr>Intellectual Property in E-Health</vt:lpstr>
      <vt:lpstr>Cybersecurity in E-Health</vt:lpstr>
      <vt:lpstr>Future of E-Health Regulation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Rights in the Digital Age - Overview</dc:title>
  <dc:subject/>
  <dc:creator/>
  <cp:keywords/>
  <dc:description>generated using python-pptx</dc:description>
  <cp:lastModifiedBy>User</cp:lastModifiedBy>
  <cp:revision>10</cp:revision>
  <dcterms:created xsi:type="dcterms:W3CDTF">2013-01-27T09:14:16Z</dcterms:created>
  <dcterms:modified xsi:type="dcterms:W3CDTF">2024-09-09T18:57:45Z</dcterms:modified>
  <cp:category/>
</cp:coreProperties>
</file>