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1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63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8"/>
          </a:xfrm>
        </p:spPr>
      </p:pic>
    </p:spTree>
    <p:extLst>
      <p:ext uri="{BB962C8B-B14F-4D97-AF65-F5344CB8AC3E}">
        <p14:creationId xmlns:p14="http://schemas.microsoft.com/office/powerpoint/2010/main" val="85245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E-Labor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E-labor has transformed work, introducing flexibility and challenges to traditional employment.</a:t>
            </a:r>
          </a:p>
          <a:p>
            <a:r>
              <a:t>Digital labor platforms have quintupled over the past decade, raising legal and ethical issues in worker classification, algorithmic management, and digital surveillance.</a:t>
            </a:r>
          </a:p>
          <a:p>
            <a:r>
              <a:t>The EU's Directive on Transparent and Predictable Working Conditions addresses challenges in e-labor.</a:t>
            </a:r>
          </a:p>
          <a:p>
            <a:r>
              <a:t>E-labor categories include remote work, gig economy, crowdsourcing, and AI-managed work.</a:t>
            </a:r>
          </a:p>
          <a:p>
            <a:r>
              <a:t>This diverse landscape reflects the transformative impact of digitalization on labor relations, necessitating adaptive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284838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Remote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US and EU guidelines address telework regulations in the digital age.</a:t>
            </a:r>
          </a:p>
          <a:p>
            <a:r>
              <a:t>Legal disputes often focus on overtime claims and work-personal time boundaries in remote work.</a:t>
            </a:r>
          </a:p>
          <a:p>
            <a:r>
              <a:t>Occupational safety regulations adapt to home office challenges in e-labor.</a:t>
            </a:r>
          </a:p>
          <a:p>
            <a:r>
              <a:t>The 'right to disconnect' emerges as a critical issue, with countries like France pioneering legislation.</a:t>
            </a:r>
          </a:p>
          <a:p>
            <a:r>
              <a:t>This shift towards remote work necessitates adapting labor laws and policies to address unique challenges of distributed workforces.</a:t>
            </a:r>
          </a:p>
        </p:txBody>
      </p:sp>
    </p:spTree>
    <p:extLst>
      <p:ext uri="{BB962C8B-B14F-4D97-AF65-F5344CB8AC3E}">
        <p14:creationId xmlns:p14="http://schemas.microsoft.com/office/powerpoint/2010/main" val="272324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Gig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Worker classification remains central in the gig economy, as seen in cases like Uber BV v Aslam.</a:t>
            </a:r>
          </a:p>
          <a:p>
            <a:r>
              <a:t>The EU's proposed Platform Work Directive aims to improve working conditions for gig workers.</a:t>
            </a:r>
          </a:p>
          <a:p>
            <a:r>
              <a:t>Collective bargaining rights for gig workers remain contentious in many jurisdictions.</a:t>
            </a:r>
          </a:p>
          <a:p>
            <a:r>
              <a:t>Algorithmic management raises questions about fairness and worker autonomy in the gig economy.</a:t>
            </a:r>
          </a:p>
          <a:p>
            <a:r>
              <a:t>These developments highlight the need for adaptive regulatory frameworks to address the unique characteristics of gig economy work.</a:t>
            </a:r>
          </a:p>
        </p:txBody>
      </p:sp>
    </p:spTree>
    <p:extLst>
      <p:ext uri="{BB962C8B-B14F-4D97-AF65-F5344CB8AC3E}">
        <p14:creationId xmlns:p14="http://schemas.microsoft.com/office/powerpoint/2010/main" val="3866199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Crowdsourcing and Microwork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legal status of crowdworkers remains ambiguous in many jurisdictions.</a:t>
            </a:r>
          </a:p>
          <a:p>
            <a:r>
              <a:t>Intellectual property rights in crowdsourced work are complex and often disputed.</a:t>
            </a:r>
          </a:p>
          <a:p>
            <a:r>
              <a:t>The ILO recommends applying labor standards to crowdwork to protect workers.</a:t>
            </a:r>
          </a:p>
          <a:p>
            <a:r>
              <a:t>Cross-border issues complicate labor standards application in crowdsourcing and microwork.</a:t>
            </a:r>
          </a:p>
          <a:p>
            <a:r>
              <a:t>These issues reflect the need for innovative regulatory approaches to address the unique characteristics of distributed, task-based digital work.</a:t>
            </a:r>
          </a:p>
        </p:txBody>
      </p:sp>
    </p:spTree>
    <p:extLst>
      <p:ext uri="{BB962C8B-B14F-4D97-AF65-F5344CB8AC3E}">
        <p14:creationId xmlns:p14="http://schemas.microsoft.com/office/powerpoint/2010/main" val="398402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Integration in Employment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AI-driven hiring faces scrutiny for potential bias in employment practices.</a:t>
            </a:r>
          </a:p>
          <a:p>
            <a:r>
              <a:t>The EU's proposed AI Act addresses algorithmic management in the workplace.</a:t>
            </a:r>
          </a:p>
          <a:p>
            <a:r>
              <a:t>GDPR Article 22 ensures human review of AI decisions affecting workers.</a:t>
            </a:r>
          </a:p>
          <a:p>
            <a:r>
              <a:t>Calls for algorithmic transparency increase in performance evaluations of employees.</a:t>
            </a:r>
          </a:p>
          <a:p>
            <a:r>
              <a:t>The OECD AI Principles provide a framework for responsible AI deployment in labor contexts.</a:t>
            </a:r>
          </a:p>
        </p:txBody>
      </p:sp>
    </p:spTree>
    <p:extLst>
      <p:ext uri="{BB962C8B-B14F-4D97-AF65-F5344CB8AC3E}">
        <p14:creationId xmlns:p14="http://schemas.microsoft.com/office/powerpoint/2010/main" val="339107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Surveillance and Employee Privacy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GDPR provides a comprehensive framework for employee data protection in digital workplaces.</a:t>
            </a:r>
          </a:p>
          <a:p>
            <a:r>
              <a:t>US approaches to employee privacy vary, with cases like City of Ontario v. Quon setting precedents.</a:t>
            </a:r>
          </a:p>
          <a:p>
            <a:r>
              <a:t>The concept of 'reasonable expectation of privacy' evolves in the context of digital work.</a:t>
            </a:r>
          </a:p>
          <a:p>
            <a:r>
              <a:t>Works councils play a role in negotiating surveillance policies in some jurisdictions.</a:t>
            </a:r>
          </a:p>
          <a:p>
            <a:r>
              <a:t>The Council of Europe provides guidelines on balancing employer interests with worker privacy in digital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174946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Skills Development and Digital Literacy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EU's Digital Education Action Plan and US Workforce Innovation and Opportunity Act support digital skills training.</a:t>
            </a:r>
          </a:p>
          <a:p>
            <a:r>
              <a:t>Online learning and micro-credentials' legal status evolves in the context of e-labor.</a:t>
            </a:r>
          </a:p>
          <a:p>
            <a:r>
              <a:t>The right to training gains recognition in digital work environments.</a:t>
            </a:r>
          </a:p>
          <a:p>
            <a:r>
              <a:t>Public-private partnerships emerge in skills development for the digital workforce.</a:t>
            </a:r>
          </a:p>
          <a:p>
            <a:r>
              <a:t>These developments highlight the need for legal frameworks to support continuous learning and reskilling in rapidly changing digital labor markets.</a:t>
            </a:r>
          </a:p>
        </p:txBody>
      </p:sp>
    </p:spTree>
    <p:extLst>
      <p:ext uri="{BB962C8B-B14F-4D97-AF65-F5344CB8AC3E}">
        <p14:creationId xmlns:p14="http://schemas.microsoft.com/office/powerpoint/2010/main" val="1119533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Occupational Safety and Health in Digital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Ergonomic standards address physical health risks of digital work in e-labor contexts.</a:t>
            </a:r>
          </a:p>
          <a:p>
            <a:r>
              <a:t>Psychosocial risks like technostress gain recognition in digital work environments.</a:t>
            </a:r>
          </a:p>
          <a:p>
            <a:r>
              <a:t>AI and automation impact workplace safety standards in new ways.</a:t>
            </a:r>
          </a:p>
          <a:p>
            <a:r>
              <a:t>Wearable technologies offer benefits but raise privacy concerns in occupational safety.</a:t>
            </a:r>
          </a:p>
          <a:p>
            <a:r>
              <a:t>These issues necessitate updating OSH regulations to address the specific risks of digital work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565131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Social Security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Benefit portability for digital nomads becomes crucial in the e-labor landscape.</a:t>
            </a:r>
          </a:p>
          <a:p>
            <a:r>
              <a:t>Gig worker unemployment insurance presents challenges to traditional social security systems.</a:t>
            </a:r>
          </a:p>
          <a:p>
            <a:r>
              <a:t>Universal basic income proposals gain traction as a response to changing work patterns.</a:t>
            </a:r>
          </a:p>
          <a:p>
            <a:r>
              <a:t>Platform-provided benefits' legal status remains complex in many jurisdictions.</a:t>
            </a:r>
          </a:p>
          <a:p>
            <a:r>
              <a:t>These developments highlight the need to reimagine social security systems for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2313369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E-Labor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E-labor digitalization presents opportunities and regulatory challenges, requiring a balance between innovation and worker protection.</a:t>
            </a:r>
          </a:p>
          <a:p>
            <a:r>
              <a:t>International cooperation is crucial for coherent standards in regulating digital labor.</a:t>
            </a:r>
          </a:p>
          <a:p>
            <a:r>
              <a:t>Adaptive regulation is essential for evolving work arrangements in the digital economy.</a:t>
            </a:r>
          </a:p>
          <a:p>
            <a:r>
              <a:t>Data-driven policymaking becomes increasingly important in shaping e-labor policies.</a:t>
            </a:r>
          </a:p>
          <a:p>
            <a:r>
              <a:t>The future of work will be shaped by harnessing technological innovation while upholding decent work principles in digital labor markets.</a:t>
            </a:r>
          </a:p>
        </p:txBody>
      </p:sp>
    </p:spTree>
    <p:extLst>
      <p:ext uri="{BB962C8B-B14F-4D97-AF65-F5344CB8AC3E}">
        <p14:creationId xmlns:p14="http://schemas.microsoft.com/office/powerpoint/2010/main" val="2652915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E-Ecology and E-Sustainability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E-ecology and e-sustainability represent a paradigm shift in addressing global environmental challenges through digital technologies.</a:t>
            </a:r>
          </a:p>
          <a:p>
            <a:r>
              <a:t>Key areas include smart grids, precision agriculture, circular economy platforms, and environmental monitoring systems.</a:t>
            </a:r>
          </a:p>
          <a:p>
            <a:r>
              <a:t>The UN recognizes digital technologies' potential in achieving Sustainable Development Goals.</a:t>
            </a:r>
          </a:p>
          <a:p>
            <a:r>
              <a:t>The European Green Deal exemplifies efforts to harness digital innovation for sustainability.</a:t>
            </a:r>
          </a:p>
          <a:p>
            <a:r>
              <a:t>This landscape reflects the transformative impact of digital technologies on environmental sustainability, necessitating adaptive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227295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Environmental Law in the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Paris Agreement's transparency provisions have led to digital platforms for monitoring emissions commitments.</a:t>
            </a:r>
          </a:p>
          <a:p>
            <a:r>
              <a:t>The Convention on Biological Diversity's Aichi Targets have spurred digital biodiversity monitoring.</a:t>
            </a:r>
          </a:p>
          <a:p>
            <a:r>
              <a:t>The Basel Convention addresses e-waste challenges with new guidelines.</a:t>
            </a:r>
          </a:p>
          <a:p>
            <a:r>
              <a:t>Regional frameworks like the EU's Environmental Liability Directive now cover digital activities.</a:t>
            </a:r>
          </a:p>
          <a:p>
            <a:r>
              <a:t>UNEP's report emphasizes the need for robust governance frameworks to ensure digital technologies contribute positively to environmental protection.</a:t>
            </a:r>
          </a:p>
        </p:txBody>
      </p:sp>
    </p:spTree>
    <p:extLst>
      <p:ext uri="{BB962C8B-B14F-4D97-AF65-F5344CB8AC3E}">
        <p14:creationId xmlns:p14="http://schemas.microsoft.com/office/powerpoint/2010/main" val="1480446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E-Waste Management and Circular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EU's WEEE Directive sets ambitious e-waste targets and mandates extended producer responsibility.</a:t>
            </a:r>
          </a:p>
          <a:p>
            <a:r>
              <a:t>Many countries have adopted extended producer responsibility laws for electronics.</a:t>
            </a:r>
          </a:p>
          <a:p>
            <a:r>
              <a:t>Right-to-repair legislation aims to reduce e-waste.</a:t>
            </a:r>
          </a:p>
          <a:p>
            <a:r>
              <a:t>Legal incentives promote circular economy business models in the tech sector.</a:t>
            </a:r>
          </a:p>
          <a:p>
            <a:r>
              <a:t>Blockchain systems for product lifecycle tracking have legal implications for supply chain transparency.</a:t>
            </a:r>
          </a:p>
        </p:txBody>
      </p:sp>
    </p:spTree>
    <p:extLst>
      <p:ext uri="{BB962C8B-B14F-4D97-AF65-F5344CB8AC3E}">
        <p14:creationId xmlns:p14="http://schemas.microsoft.com/office/powerpoint/2010/main" val="78898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Energy Efficiency and Smart Grid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Energy Efficiency Directive addresses data center efficiency.</a:t>
            </a:r>
          </a:p>
          <a:p>
            <a:r>
              <a:t>Smart grid regulations mandate smart metering and establish data management rules.</a:t>
            </a:r>
          </a:p>
          <a:p>
            <a:r>
              <a:t>Privacy issues in smart grids are addressed through GDPR provisions.</a:t>
            </a:r>
          </a:p>
          <a:p>
            <a:r>
              <a:t>Legal frameworks for demand response programs have been established.</a:t>
            </a:r>
          </a:p>
          <a:p>
            <a:r>
              <a:t>Peer-to-peer energy trading platforms raise new regulatory questions.</a:t>
            </a:r>
          </a:p>
        </p:txBody>
      </p:sp>
    </p:spTree>
    <p:extLst>
      <p:ext uri="{BB962C8B-B14F-4D97-AF65-F5344CB8AC3E}">
        <p14:creationId xmlns:p14="http://schemas.microsoft.com/office/powerpoint/2010/main" val="377542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Technologies in Environmental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EPA's Next Generation Compliance strategy emphasizes advanced monitoring technologies.</a:t>
            </a:r>
          </a:p>
          <a:p>
            <a:r>
              <a:t>Legal admissibility of satellite and drone data in environmental cases has been established.</a:t>
            </a:r>
          </a:p>
          <a:p>
            <a:r>
              <a:t>IoT devices for pollution monitoring raise questions about data ownership and liability.</a:t>
            </a:r>
          </a:p>
          <a:p>
            <a:r>
              <a:t>Blockchain is being explored for environmental compliance and emissions trading.</a:t>
            </a:r>
          </a:p>
          <a:p>
            <a:r>
              <a:t>AI in predictive environmental modeling has legal implications for policymaking and liability.</a:t>
            </a:r>
          </a:p>
        </p:txBody>
      </p:sp>
    </p:spTree>
    <p:extLst>
      <p:ext uri="{BB962C8B-B14F-4D97-AF65-F5344CB8AC3E}">
        <p14:creationId xmlns:p14="http://schemas.microsoft.com/office/powerpoint/2010/main" val="524958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Sustainable Digital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Regulations address the ecological footprint of telecommunications networks and data centers.</a:t>
            </a:r>
          </a:p>
          <a:p>
            <a:r>
              <a:t>Legal incentives promote green data centers and renewable energy use in the tech sector.</a:t>
            </a:r>
          </a:p>
          <a:p>
            <a:r>
              <a:t>Environmental impact assessments for digital projects have become more sophisticated.</a:t>
            </a:r>
          </a:p>
          <a:p>
            <a:r>
              <a:t>Regulations on electromagnetic fields from 5G networks balance technological advancement with health measures.</a:t>
            </a:r>
          </a:p>
          <a:p>
            <a:r>
              <a:t>Legal frameworks for sustainable submarine cable systems incorporate environmental protection.</a:t>
            </a:r>
          </a:p>
        </p:txBody>
      </p:sp>
    </p:spTree>
    <p:extLst>
      <p:ext uri="{BB962C8B-B14F-4D97-AF65-F5344CB8AC3E}">
        <p14:creationId xmlns:p14="http://schemas.microsoft.com/office/powerpoint/2010/main" val="1278813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Precision Agriculture and Digital Food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Regulations govern drone use in agriculture.</a:t>
            </a:r>
          </a:p>
          <a:p>
            <a:r>
              <a:t>Agricultural data codes of conduct address data rights and transparency.</a:t>
            </a:r>
          </a:p>
          <a:p>
            <a:r>
              <a:t>Food traceability regulations embrace blockchain technology.</a:t>
            </a:r>
          </a:p>
          <a:p>
            <a:r>
              <a:t>Intellectual property rights in digital agriculture are complex.</a:t>
            </a:r>
          </a:p>
          <a:p>
            <a:r>
              <a:t>Digital technologies support sustainable fishing quota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465437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Technologies in Conservation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Remote sensing technologies are integral to protected area management.</a:t>
            </a:r>
          </a:p>
          <a:p>
            <a:r>
              <a:t>Blockchain is explored for combating illegal wildlife trade.</a:t>
            </a:r>
          </a:p>
          <a:p>
            <a:r>
              <a:t>Environmental DNA sampling's legal status is evolving.</a:t>
            </a:r>
          </a:p>
          <a:p>
            <a:r>
              <a:t>Smart contracts are explored for ecosystem services payments.</a:t>
            </a:r>
          </a:p>
          <a:p>
            <a:r>
              <a:t>Acoustic monitoring for marine conservation has legal implications under maritime laws.</a:t>
            </a:r>
          </a:p>
        </p:txBody>
      </p:sp>
    </p:spTree>
    <p:extLst>
      <p:ext uri="{BB962C8B-B14F-4D97-AF65-F5344CB8AC3E}">
        <p14:creationId xmlns:p14="http://schemas.microsoft.com/office/powerpoint/2010/main" val="1761126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Climate Technologies and Digital Carbon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Regulations on carbon accounting software ensure consistent emissions reporting.</a:t>
            </a:r>
          </a:p>
          <a:p>
            <a:r>
              <a:t>Carbon credit tokenization on blockchain platforms is emerging.</a:t>
            </a:r>
          </a:p>
          <a:p>
            <a:r>
              <a:t>Smart contracts are explored for automating carbon offset mechanisms.</a:t>
            </a:r>
          </a:p>
          <a:p>
            <a:r>
              <a:t>Climate risk disclosure frameworks drive digital tool development.</a:t>
            </a:r>
          </a:p>
          <a:p>
            <a:r>
              <a:t>Satellite data use in emissions monitoring has implications for international climate agreements.</a:t>
            </a:r>
          </a:p>
        </p:txBody>
      </p:sp>
    </p:spTree>
    <p:extLst>
      <p:ext uri="{BB962C8B-B14F-4D97-AF65-F5344CB8AC3E}">
        <p14:creationId xmlns:p14="http://schemas.microsoft.com/office/powerpoint/2010/main" val="2151127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E-Ecology and E-Sustainability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integration of digital technologies into environmental sustainability necessitates adaptive legal frameworks.</a:t>
            </a:r>
          </a:p>
          <a:p>
            <a:r>
              <a:t>International cooperation is crucial for addressing global environmental challenges in the digital age.</a:t>
            </a:r>
          </a:p>
          <a:p>
            <a:r>
              <a:t>Key areas for future regulation include e-waste management, energy efficiency, environmental monitoring, and climate technologies.</a:t>
            </a:r>
          </a:p>
          <a:p>
            <a:r>
              <a:t>Successful initiatives provide models for future governance approaches in e-ecology.</a:t>
            </a:r>
          </a:p>
          <a:p>
            <a:r>
              <a:t>Thoughtful regulation will play a critical role in harnessing digital technologies' potential for sustainable development while mitigating associated risks.</a:t>
            </a:r>
          </a:p>
        </p:txBody>
      </p:sp>
    </p:spTree>
    <p:extLst>
      <p:ext uri="{BB962C8B-B14F-4D97-AF65-F5344CB8AC3E}">
        <p14:creationId xmlns:p14="http://schemas.microsoft.com/office/powerpoint/2010/main" val="2493571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Esports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Esports has evolved into a global phenomenon of professional competitive video gaming.</a:t>
            </a:r>
          </a:p>
          <a:p>
            <a:r>
              <a:t>The industry has experienced rapid growth, with projected global revenues of $1.8 billion in 2022.</a:t>
            </a:r>
          </a:p>
          <a:p>
            <a:r>
              <a:t>Esports genres include MOBA, FPS, Fighting, and Battle Royale, each with unique legal considerations.</a:t>
            </a:r>
          </a:p>
          <a:p>
            <a:r>
              <a:t>The legal recognition of esports as a sport varies globally, with countries like France and South Korea implementing specific regulations.</a:t>
            </a:r>
          </a:p>
          <a:p>
            <a:r>
              <a:t>Debates continue over esports' inclusion in traditional sporting events and the Olympic Games.</a:t>
            </a:r>
          </a:p>
        </p:txBody>
      </p:sp>
    </p:spTree>
    <p:extLst>
      <p:ext uri="{BB962C8B-B14F-4D97-AF65-F5344CB8AC3E}">
        <p14:creationId xmlns:p14="http://schemas.microsoft.com/office/powerpoint/2010/main" val="1197793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Intellectual Property in Esports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Copyright issues relate to game ownership, as seen in cases like MDY Industries v. Blizzard Entertainment.</a:t>
            </a:r>
          </a:p>
          <a:p>
            <a:r>
              <a:t>Trademark considerations extend to team names, player handles, and tournament brands.</a:t>
            </a:r>
          </a:p>
          <a:p>
            <a:r>
              <a:t>Streaming gameplay raises questions of fair use and content ownership.</a:t>
            </a:r>
          </a:p>
          <a:p>
            <a:r>
              <a:t>The legal status of in-game items and virtual currencies presents challenges.</a:t>
            </a:r>
          </a:p>
          <a:p>
            <a:r>
              <a:t>End-user license agreements (EULAs) play a crucial role in shaping IP rights within esports.</a:t>
            </a:r>
          </a:p>
        </p:txBody>
      </p:sp>
    </p:spTree>
    <p:extLst>
      <p:ext uri="{BB962C8B-B14F-4D97-AF65-F5344CB8AC3E}">
        <p14:creationId xmlns:p14="http://schemas.microsoft.com/office/powerpoint/2010/main" val="2223710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Esports Player Contracts and Labor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Standard contracts address compensation, termination conditions, and IP rights.</a:t>
            </a:r>
          </a:p>
          <a:p>
            <a:r>
              <a:t>Player classification as employees or contractors remains contentious.</a:t>
            </a:r>
          </a:p>
          <a:p>
            <a:r>
              <a:t>Players' unions advocate for improved conditions and standardized contracts.</a:t>
            </a:r>
          </a:p>
          <a:p>
            <a:r>
              <a:t>Health and safety regulations are developing to address physical and mental health concerns.</a:t>
            </a:r>
          </a:p>
          <a:p>
            <a:r>
              <a:t>Dispute resolution often relies on arbitration clauses, raising questions about enforceability in this globalized industry.</a:t>
            </a:r>
          </a:p>
        </p:txBody>
      </p:sp>
    </p:spTree>
    <p:extLst>
      <p:ext uri="{BB962C8B-B14F-4D97-AF65-F5344CB8AC3E}">
        <p14:creationId xmlns:p14="http://schemas.microsoft.com/office/powerpoint/2010/main" val="906162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Esports Tournaments and Leagues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Major leagues adopting franchise models raise antitrust considerations.</a:t>
            </a:r>
          </a:p>
          <a:p>
            <a:r>
              <a:t>International events require navigating visa requirements and local regulations.</a:t>
            </a:r>
          </a:p>
          <a:p>
            <a:r>
              <a:t>Online tournaments intersect with gambling laws.</a:t>
            </a:r>
          </a:p>
          <a:p>
            <a:r>
              <a:t>Esports venues must comply with health and safety regulations, especially post-COVID-19.</a:t>
            </a:r>
          </a:p>
          <a:p>
            <a:r>
              <a:t>Tournament organizers' rights and obligations towards players, teams, and sponsors are governed by complex contracts.</a:t>
            </a:r>
          </a:p>
        </p:txBody>
      </p:sp>
    </p:spTree>
    <p:extLst>
      <p:ext uri="{BB962C8B-B14F-4D97-AF65-F5344CB8AC3E}">
        <p14:creationId xmlns:p14="http://schemas.microsoft.com/office/powerpoint/2010/main" val="3676251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Esports Gambling and Betting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Traditional gambling laws are being applied to esports betting, with regulatory bodies like the UK Gambling Commission taking proactive stances.</a:t>
            </a:r>
          </a:p>
          <a:p>
            <a:r>
              <a:t>Esports integrity initiatives combat match-fixing.</a:t>
            </a:r>
          </a:p>
          <a:p>
            <a:r>
              <a:t>Cross-border nature complicates enforcement and jurisdiction.</a:t>
            </a:r>
          </a:p>
          <a:p>
            <a:r>
              <a:t>Streaming platform betting features raise questions about licensing and transparency.</a:t>
            </a:r>
          </a:p>
          <a:p>
            <a:r>
              <a:t>Blockchain and cryptocurrency use in esports betting introduces additional regulatory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933419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in Esports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GDPR application has significant implications for data collection and processing in esports.</a:t>
            </a:r>
          </a:p>
          <a:p>
            <a:r>
              <a:t>Player performance data collection raises questions about consent and purpose limitation.</a:t>
            </a:r>
          </a:p>
          <a:p>
            <a:r>
              <a:t>Privacy concerns in streaming include doxxing and stream sniping.</a:t>
            </a:r>
          </a:p>
          <a:p>
            <a:r>
              <a:t>Cross-border data transfer requires compliance with international agreements.</a:t>
            </a:r>
          </a:p>
          <a:p>
            <a:r>
              <a:t>The right to be forgotten presents challenges regarding tournament results and player statistics permanence.</a:t>
            </a:r>
          </a:p>
        </p:txBody>
      </p:sp>
    </p:spTree>
    <p:extLst>
      <p:ext uri="{BB962C8B-B14F-4D97-AF65-F5344CB8AC3E}">
        <p14:creationId xmlns:p14="http://schemas.microsoft.com/office/powerpoint/2010/main" val="4155911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Esports Sponsorship and Advertising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High-profile deals like TSM-FTX naming rights agreement exemplify intricate structures in esports sponsorship.</a:t>
            </a:r>
          </a:p>
          <a:p>
            <a:r>
              <a:t>Advertising to minors regulations are particularly relevant in the esports industry.</a:t>
            </a:r>
          </a:p>
          <a:p>
            <a:r>
              <a:t>Disclosure requirements for sponsored content impact esports personalities.</a:t>
            </a:r>
          </a:p>
          <a:p>
            <a:r>
              <a:t>Player endorsement deals often include complex provisions.</a:t>
            </a:r>
          </a:p>
          <a:p>
            <a:r>
              <a:t>Cryptocurrency and NFT sponsorships introduce new challenges in esports advertising.</a:t>
            </a:r>
          </a:p>
        </p:txBody>
      </p:sp>
    </p:spTree>
    <p:extLst>
      <p:ext uri="{BB962C8B-B14F-4D97-AF65-F5344CB8AC3E}">
        <p14:creationId xmlns:p14="http://schemas.microsoft.com/office/powerpoint/2010/main" val="1541539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Esports Streaming Rights and Content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Broadcast rights are increasingly valuable, raising questions about exclusivity and distribution.</a:t>
            </a:r>
          </a:p>
          <a:p>
            <a:r>
              <a:t>Copyright law application to user-generated content continues to evolve in esports.</a:t>
            </a:r>
          </a:p>
          <a:p>
            <a:r>
              <a:t>Streamers face complex rights and obligations, including music licensing and content moderation.</a:t>
            </a:r>
          </a:p>
          <a:p>
            <a:r>
              <a:t>Platforms' role in copyright enforcement has significant implications for esports content.</a:t>
            </a:r>
          </a:p>
          <a:p>
            <a:r>
              <a:t>Virtual influencers introduce novel legal questions in esports streaming.</a:t>
            </a:r>
          </a:p>
        </p:txBody>
      </p:sp>
    </p:spTree>
    <p:extLst>
      <p:ext uri="{BB962C8B-B14F-4D97-AF65-F5344CB8AC3E}">
        <p14:creationId xmlns:p14="http://schemas.microsoft.com/office/powerpoint/2010/main" val="1566384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Esports Industry Growth and Regulatory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Global nature necessitates international cooperation on issues like player welfare and competitive integrity.</a:t>
            </a:r>
          </a:p>
          <a:p>
            <a:r>
              <a:t>Self-regulation complements formal legal structures in the esports industry.</a:t>
            </a:r>
          </a:p>
          <a:p>
            <a:r>
              <a:t>Successful regulatory initiatives, like France's and South Korea's laws, provide valuable models for esports.</a:t>
            </a:r>
          </a:p>
          <a:p>
            <a:r>
              <a:t>Esports regulation intersects with broader digital entertainment and sports law.</a:t>
            </a:r>
          </a:p>
          <a:p>
            <a:r>
              <a:t>Future trends may include increased international harmonization, sophisticated player representation, and innovative IP management.</a:t>
            </a:r>
          </a:p>
        </p:txBody>
      </p:sp>
    </p:spTree>
    <p:extLst>
      <p:ext uri="{BB962C8B-B14F-4D97-AF65-F5344CB8AC3E}">
        <p14:creationId xmlns:p14="http://schemas.microsoft.com/office/powerpoint/2010/main" val="1314574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and Future of Esports Legal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Esports' legal landscape is complex and rapidly evolving, covering areas such as IP rights, player contracts, and content creation.</a:t>
            </a:r>
          </a:p>
          <a:p>
            <a:r>
              <a:t>The global nature of esports necessitates international cooperation and adaptive regulatory approaches.</a:t>
            </a:r>
          </a:p>
          <a:p>
            <a:r>
              <a:t>Self-regulation and industry standards complement formal legal structures in esports.</a:t>
            </a:r>
          </a:p>
          <a:p>
            <a:r>
              <a:t>As the industry matures, regulation will play a critical role in ensuring sustainable growth, integrity, and positive cultural impact.</a:t>
            </a:r>
          </a:p>
          <a:p>
            <a:r>
              <a:t>The future of esports law will likely see increased harmonization, sophisticated structures, and innovative approaches to digital-era challenges.</a:t>
            </a:r>
          </a:p>
        </p:txBody>
      </p:sp>
    </p:spTree>
    <p:extLst>
      <p:ext uri="{BB962C8B-B14F-4D97-AF65-F5344CB8AC3E}">
        <p14:creationId xmlns:p14="http://schemas.microsoft.com/office/powerpoint/2010/main" val="1542495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Digital Diplomacy, Culture, and Heritage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technologies have transformed diplomacy, culture, and heritage preservation.</a:t>
            </a:r>
          </a:p>
          <a:p>
            <a:r>
              <a:t>The UNESCO Charter on Digital Heritage Preservation (2003) recognizes the need to safeguard digital cultural legacy.</a:t>
            </a:r>
          </a:p>
          <a:p>
            <a:r>
              <a:t>Legal challenges include jurisdiction in cyberspace, intellectual property rights, and frameworks for digital heritage preservation.</a:t>
            </a:r>
          </a:p>
          <a:p>
            <a:r>
              <a:t>Digital diplomacy involves issues like diplomatic immunity in cyberspace.</a:t>
            </a:r>
          </a:p>
          <a:p>
            <a:r>
              <a:t>This digital transformation presents both opportunities and challenges in international relations, cultural production, and heritage conservation.</a:t>
            </a:r>
          </a:p>
        </p:txBody>
      </p:sp>
    </p:spTree>
    <p:extLst>
      <p:ext uri="{BB962C8B-B14F-4D97-AF65-F5344CB8AC3E}">
        <p14:creationId xmlns:p14="http://schemas.microsoft.com/office/powerpoint/2010/main" val="1119715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Digital Diplomacy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Vienna Convention on Diplomatic Relations is being reinterpreted for digital communications.</a:t>
            </a:r>
          </a:p>
          <a:p>
            <a:r>
              <a:t>Cases involving diplomatic immunity for embassy websites raise novel questions.</a:t>
            </a:r>
          </a:p>
          <a:p>
            <a:r>
              <a:t>Virtual embassies challenge traditional notions of diplomatic presence.</a:t>
            </a:r>
          </a:p>
          <a:p>
            <a:r>
              <a:t>Legal frameworks for cyber peace-building are emerging.</a:t>
            </a:r>
          </a:p>
          <a:p>
            <a:r>
              <a:t>The 'Tallinn Manual 2.0' provides guidance on applying international law to cyber operations in diplomacy.</a:t>
            </a:r>
          </a:p>
        </p:txBody>
      </p:sp>
    </p:spTree>
    <p:extLst>
      <p:ext uri="{BB962C8B-B14F-4D97-AF65-F5344CB8AC3E}">
        <p14:creationId xmlns:p14="http://schemas.microsoft.com/office/powerpoint/2010/main" val="2750853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Intellectual Property Challenges in Digital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Copyright issues in digital art have been subject to legal disputes, as in Meshwerks v. Toyota.</a:t>
            </a:r>
          </a:p>
          <a:p>
            <a:r>
              <a:t>AI-generated works spark debates about authorship and originality.</a:t>
            </a:r>
          </a:p>
          <a:p>
            <a:r>
              <a:t>Blockchain and NFTs introduce new possibilities for managing cultural IP rights.</a:t>
            </a:r>
          </a:p>
          <a:p>
            <a:r>
              <a:t>Digital cultural preservation raises questions about copyright exemptions.</a:t>
            </a:r>
          </a:p>
          <a:p>
            <a:r>
              <a:t>Protecting traditional cultural expressions digitally requires consideration of both copyright and indigenous knowledge protections.</a:t>
            </a:r>
          </a:p>
        </p:txBody>
      </p:sp>
    </p:spTree>
    <p:extLst>
      <p:ext uri="{BB962C8B-B14F-4D97-AF65-F5344CB8AC3E}">
        <p14:creationId xmlns:p14="http://schemas.microsoft.com/office/powerpoint/2010/main" val="2962974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Heritage Preservation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UNESCO's 2015 Recommendation provides a framework for addressing digital heritage preservation challenges.</a:t>
            </a:r>
          </a:p>
          <a:p>
            <a:r>
              <a:t>Legal deposit laws are being updated for digital publications.</a:t>
            </a:r>
          </a:p>
          <a:p>
            <a:r>
              <a:t>Personal digital archives preservation intersects with data protection regulations.</a:t>
            </a:r>
          </a:p>
          <a:p>
            <a:r>
              <a:t>Social media content preservation challenges platform terms of service.</a:t>
            </a:r>
          </a:p>
          <a:p>
            <a:r>
              <a:t>AI use in digital heritage preservation introduces new legal considerations regarding algorithmic decision-making in cultural conservation.</a:t>
            </a:r>
          </a:p>
        </p:txBody>
      </p:sp>
    </p:spTree>
    <p:extLst>
      <p:ext uri="{BB962C8B-B14F-4D97-AF65-F5344CB8AC3E}">
        <p14:creationId xmlns:p14="http://schemas.microsoft.com/office/powerpoint/2010/main" val="24486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E-Governance and Digital Civic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Legal frameworks for e-voting address security, accessibility, and verifiability.</a:t>
            </a:r>
          </a:p>
          <a:p>
            <a:r>
              <a:t>Digital public consultations facilitate online rulemaking and citizen participation.</a:t>
            </a:r>
          </a:p>
          <a:p>
            <a:r>
              <a:t>Open government data initiatives mandate public information accessibility.</a:t>
            </a:r>
          </a:p>
          <a:p>
            <a:r>
              <a:t>AI in public administration decisions presents transparency and accountability challenges.</a:t>
            </a:r>
          </a:p>
          <a:p>
            <a:r>
              <a:t>Digital identity systems require balancing functionality with privacy protection.</a:t>
            </a:r>
          </a:p>
        </p:txBody>
      </p:sp>
    </p:spTree>
    <p:extLst>
      <p:ext uri="{BB962C8B-B14F-4D97-AF65-F5344CB8AC3E}">
        <p14:creationId xmlns:p14="http://schemas.microsoft.com/office/powerpoint/2010/main" val="4239288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Cross-Border Data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Data localization laws impact global digital platforms.</a:t>
            </a:r>
          </a:p>
          <a:p>
            <a:r>
              <a:t>Legal frameworks for cross-border electronic evidence access aim to balance law enforcement cooperation with data privacy.</a:t>
            </a:r>
          </a:p>
          <a:p>
            <a:r>
              <a:t>Digital sovereignty initiatives seek greater control over digital infrastructure.</a:t>
            </a:r>
          </a:p>
          <a:p>
            <a:r>
              <a:t>Trade agreements increasingly include digital data flow provisions.</a:t>
            </a:r>
          </a:p>
          <a:p>
            <a:r>
              <a:t>Internet fragmentation impacts digital diplomacy and cultural exchange.</a:t>
            </a:r>
          </a:p>
        </p:txBody>
      </p:sp>
    </p:spTree>
    <p:extLst>
      <p:ext uri="{BB962C8B-B14F-4D97-AF65-F5344CB8AC3E}">
        <p14:creationId xmlns:p14="http://schemas.microsoft.com/office/powerpoint/2010/main" val="2724357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Cultural Diversity and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UNESCO's Convention on Cultural Expressions addresses digital challenges.</a:t>
            </a:r>
          </a:p>
          <a:p>
            <a:r>
              <a:t>Accessibility laws ensure cultural resources are available to all.</a:t>
            </a:r>
          </a:p>
          <a:p>
            <a:r>
              <a:t>Anti-discrimination laws address AI-driven content recommendation biases.</a:t>
            </a:r>
          </a:p>
          <a:p>
            <a:r>
              <a:t>Traditional knowledge protection in digital databases raises complex legal issues.</a:t>
            </a:r>
          </a:p>
          <a:p>
            <a:r>
              <a:t>Virtual and augmented reality cultural heritage representation presents legal challenges related to authenticity and cultural sensitivity.</a:t>
            </a:r>
          </a:p>
        </p:txBody>
      </p:sp>
    </p:spTree>
    <p:extLst>
      <p:ext uri="{BB962C8B-B14F-4D97-AF65-F5344CB8AC3E}">
        <p14:creationId xmlns:p14="http://schemas.microsoft.com/office/powerpoint/2010/main" val="1821170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Media Literacy and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Policies mandate integrating digital competencies into curricula.</a:t>
            </a:r>
          </a:p>
          <a:p>
            <a:r>
              <a:t>Copyright exceptions for digital educational materials face legal disputes.</a:t>
            </a:r>
          </a:p>
          <a:p>
            <a:r>
              <a:t>Frameworks recognize online learning and digital credentials.</a:t>
            </a:r>
          </a:p>
          <a:p>
            <a:r>
              <a:t>AI tutoring systems present data protection and equity challenges.</a:t>
            </a:r>
          </a:p>
          <a:p>
            <a:r>
              <a:t>International cooperation promotes global standards in digital literacy education.</a:t>
            </a:r>
          </a:p>
        </p:txBody>
      </p:sp>
    </p:spTree>
    <p:extLst>
      <p:ext uri="{BB962C8B-B14F-4D97-AF65-F5344CB8AC3E}">
        <p14:creationId xmlns:p14="http://schemas.microsoft.com/office/powerpoint/2010/main" val="3454927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 Cultural Contexts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Regulations on AI-generated art address copyright and authorship questions.</a:t>
            </a:r>
          </a:p>
          <a:p>
            <a:r>
              <a:t>Legal approaches to algorithmic curation in cultural institutions address bias and diversity concerns.</a:t>
            </a:r>
          </a:p>
          <a:p>
            <a:r>
              <a:t>AI in cultural heritage preservation raises authenticity questions.</a:t>
            </a:r>
          </a:p>
          <a:p>
            <a:r>
              <a:t>Deepfake regulation balances expression with cultural integrity.</a:t>
            </a:r>
          </a:p>
          <a:p>
            <a:r>
              <a:t>Human rights law shapes AI governance in cultural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282059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Digital Diplomacy, Culture, and Heritage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Adaptive legal frameworks must promote innovation while preserving cultural diversity and fundamental rights.</a:t>
            </a:r>
          </a:p>
          <a:p>
            <a:r>
              <a:t>International cooperation is crucial for addressing global digital cultural issues.</a:t>
            </a:r>
          </a:p>
          <a:p>
            <a:r>
              <a:t>Cultural considerations must be integrated into broader digital policies.</a:t>
            </a:r>
          </a:p>
          <a:p>
            <a:r>
              <a:t>Thoughtful regulation is critical for harnessing digital technologies to enrich cultural heritage, enhance diplomacy, and preserve knowledge.</a:t>
            </a:r>
          </a:p>
          <a:p>
            <a:r>
              <a:t>The ongoing challenge is developing flexible, inclusive legal frameworks that adapt to emerging technologies while upholding cultural diversity, human rights, and global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5227533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Future of Cyberlaw -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future of cyberlaw intersects rapid technological advancement with evolving societal needs.</a:t>
            </a:r>
          </a:p>
          <a:p>
            <a:r>
              <a:t>Key areas include AI governance, quantum computing implications, and space-cyber convergence.</a:t>
            </a:r>
          </a:p>
          <a:p>
            <a:r>
              <a:t>Central issues involve addressing jurisdictional problems in a borderless digital world.</a:t>
            </a:r>
          </a:p>
          <a:p>
            <a:r>
              <a:t>Potential scenarios include legal personhood for AI and post-quantum cryptography standards.</a:t>
            </a:r>
          </a:p>
          <a:p>
            <a:r>
              <a:t>This evolving landscape requires adaptive legal frameworks to address the complex interplay between technological advancements and societal implications.</a:t>
            </a:r>
          </a:p>
        </p:txBody>
      </p:sp>
    </p:spTree>
    <p:extLst>
      <p:ext uri="{BB962C8B-B14F-4D97-AF65-F5344CB8AC3E}">
        <p14:creationId xmlns:p14="http://schemas.microsoft.com/office/powerpoint/2010/main" val="3173291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proposed AI Act aims to set global standards for AI regulation.</a:t>
            </a:r>
          </a:p>
          <a:p>
            <a:r>
              <a:t>Key debates include AI legal personhood and liability frameworks for autonomous systems.</a:t>
            </a:r>
          </a:p>
          <a:p>
            <a:r>
              <a:t>Regulations on AI transparency and explainability are likely to be formalized.</a:t>
            </a:r>
          </a:p>
          <a:p>
            <a:r>
              <a:t>Data protection laws may evolve to include algorithmic fairness concepts.</a:t>
            </a:r>
          </a:p>
          <a:p>
            <a:r>
              <a:t>Long-term considerations must account for artificial general intelligence emergence.</a:t>
            </a:r>
          </a:p>
        </p:txBody>
      </p:sp>
    </p:spTree>
    <p:extLst>
      <p:ext uri="{BB962C8B-B14F-4D97-AF65-F5344CB8AC3E}">
        <p14:creationId xmlns:p14="http://schemas.microsoft.com/office/powerpoint/2010/main" val="3335198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Quantum Computing and Cybersecurity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NIST's post-quantum cryptography standards development is crucial for future cybersecurity.</a:t>
            </a:r>
          </a:p>
          <a:p>
            <a:r>
              <a:t>Future laws may mandate quantum-resistant encryption for critical infrastructure.</a:t>
            </a:r>
          </a:p>
          <a:p>
            <a:r>
              <a:t>Data protection laws must address 'harvest now, decrypt later' attacks.</a:t>
            </a:r>
          </a:p>
          <a:p>
            <a:r>
              <a:t>Quantum key distribution networks may require new legal frameworks.</a:t>
            </a:r>
          </a:p>
          <a:p>
            <a:r>
              <a:t>International agreements on quantum technology governance are likely to emerge.</a:t>
            </a:r>
          </a:p>
        </p:txBody>
      </p:sp>
    </p:spTree>
    <p:extLst>
      <p:ext uri="{BB962C8B-B14F-4D97-AF65-F5344CB8AC3E}">
        <p14:creationId xmlns:p14="http://schemas.microsoft.com/office/powerpoint/2010/main" val="782808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Space Law and Cyberlaw 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Future regulations may address cybersecurity for space systems and governance of satellite internet constellations.</a:t>
            </a:r>
          </a:p>
          <a:p>
            <a:r>
              <a:t>Data sovereignty faces challenges in satellite-based information systems.</a:t>
            </a:r>
          </a:p>
          <a:p>
            <a:r>
              <a:t>Quantum communication satellites will impact global cryptography policies.</a:t>
            </a:r>
          </a:p>
          <a:p>
            <a:r>
              <a:t>Legal frameworks for space-based cyber attacks must be developed.</a:t>
            </a:r>
          </a:p>
          <a:p>
            <a:r>
              <a:t>Space commercialization, including tourism, necessitates new data protection approaches.</a:t>
            </a:r>
          </a:p>
        </p:txBody>
      </p:sp>
    </p:spTree>
    <p:extLst>
      <p:ext uri="{BB962C8B-B14F-4D97-AF65-F5344CB8AC3E}">
        <p14:creationId xmlns:p14="http://schemas.microsoft.com/office/powerpoint/2010/main" val="2411706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Neurotechnology and Legal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'Neurorights' legislation aims to protect mental privacy and cognitive liberty.</a:t>
            </a:r>
          </a:p>
          <a:p>
            <a:r>
              <a:t>Future regulations on brain-computer interfaces may expand medical device laws.</a:t>
            </a:r>
          </a:p>
          <a:p>
            <a:r>
              <a:t>Liability frameworks for neural implant issues need development.</a:t>
            </a:r>
          </a:p>
          <a:p>
            <a:r>
              <a:t>Criminal law may be impacted by brain-reading technologies.</a:t>
            </a:r>
          </a:p>
          <a:p>
            <a:r>
              <a:t>International neuroethics agreements are crucial for addressing neurotechnology challenges.</a:t>
            </a:r>
          </a:p>
        </p:txBody>
      </p:sp>
    </p:spTree>
    <p:extLst>
      <p:ext uri="{BB962C8B-B14F-4D97-AF65-F5344CB8AC3E}">
        <p14:creationId xmlns:p14="http://schemas.microsoft.com/office/powerpoint/2010/main" val="192530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IoT and Ubiquitous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IoT device security regulations may become more stringent in the future.</a:t>
            </a:r>
          </a:p>
          <a:p>
            <a:r>
              <a:t>Data protection laws must address ubiquitous data collection in IoT environments.</a:t>
            </a:r>
          </a:p>
          <a:p>
            <a:r>
              <a:t>Edge computing raises data localization questions in IoT contexts.</a:t>
            </a:r>
          </a:p>
          <a:p>
            <a:r>
              <a:t>Legal frameworks for IoT-generated big data must address ownership and access rights.</a:t>
            </a:r>
          </a:p>
          <a:p>
            <a:r>
              <a:t>IP laws may evolve to address IoT challenges, particularly regarding the right to repair.</a:t>
            </a:r>
          </a:p>
        </p:txBody>
      </p:sp>
    </p:spTree>
    <p:extLst>
      <p:ext uri="{BB962C8B-B14F-4D97-AF65-F5344CB8AC3E}">
        <p14:creationId xmlns:p14="http://schemas.microsoft.com/office/powerpoint/2010/main" val="1008202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Blockchain and Decentralized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DAO regulations, like Wyoming's law, provide early legal recognition for decentralized organizations.</a:t>
            </a:r>
          </a:p>
          <a:p>
            <a:r>
              <a:t>Smart contracts may drive significant developments in contract law.</a:t>
            </a:r>
          </a:p>
          <a:p>
            <a:r>
              <a:t>International cryptocurrency governance efforts may evolve into comprehensive frameworks.</a:t>
            </a:r>
          </a:p>
          <a:p>
            <a:r>
              <a:t>Blockchain-based voting systems may require updates to election laws.</a:t>
            </a:r>
          </a:p>
          <a:p>
            <a:r>
              <a:t>Decentralized social media presents new challenges for content moderation regulations.</a:t>
            </a:r>
          </a:p>
        </p:txBody>
      </p:sp>
    </p:spTree>
    <p:extLst>
      <p:ext uri="{BB962C8B-B14F-4D97-AF65-F5344CB8AC3E}">
        <p14:creationId xmlns:p14="http://schemas.microsoft.com/office/powerpoint/2010/main" val="10576225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Biotechnology and Digital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CRISPR regulations may establish international gene editing standards.</a:t>
            </a:r>
          </a:p>
          <a:p>
            <a:r>
              <a:t>Health data protection laws must adapt to the realities of genomic medicine.</a:t>
            </a:r>
          </a:p>
          <a:p>
            <a:r>
              <a:t>Liability frameworks for AI-assisted medical decisions need development.</a:t>
            </a:r>
          </a:p>
          <a:p>
            <a:r>
              <a:t>Telemedicine growth requires new cross-border legal frameworks.</a:t>
            </a:r>
          </a:p>
          <a:p>
            <a:r>
              <a:t>Quantum computing in bioinformatics presents new data protection challenges in healthcare.</a:t>
            </a:r>
          </a:p>
        </p:txBody>
      </p:sp>
    </p:spTree>
    <p:extLst>
      <p:ext uri="{BB962C8B-B14F-4D97-AF65-F5344CB8AC3E}">
        <p14:creationId xmlns:p14="http://schemas.microsoft.com/office/powerpoint/2010/main" val="2564053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909147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3301</Words>
  <Application>Microsoft Office PowerPoint</Application>
  <PresentationFormat>Широкоэкранный</PresentationFormat>
  <Paragraphs>300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Презентация PowerPoint</vt:lpstr>
      <vt:lpstr>Introduction to E-Labor</vt:lpstr>
      <vt:lpstr>Remote Work</vt:lpstr>
      <vt:lpstr>Gig Economy</vt:lpstr>
      <vt:lpstr>Crowdsourcing and Microwork</vt:lpstr>
      <vt:lpstr>AI Integration in Employment</vt:lpstr>
      <vt:lpstr>Digital Surveillance and Employee Privacy</vt:lpstr>
      <vt:lpstr>Skills Development and Digital Literacy</vt:lpstr>
      <vt:lpstr>Occupational Safety and Health in Digital Work</vt:lpstr>
      <vt:lpstr>Social Security in the Digital Economy</vt:lpstr>
      <vt:lpstr>Future of E-Labor Regulation</vt:lpstr>
      <vt:lpstr>Introduction to E-Ecology and E-Sustainability</vt:lpstr>
      <vt:lpstr>International Environmental Law in the Digital Age</vt:lpstr>
      <vt:lpstr>E-Waste Management and Circular Economy</vt:lpstr>
      <vt:lpstr>Energy Efficiency and Smart Grid Technologies</vt:lpstr>
      <vt:lpstr>Digital Technologies in Environmental Monitoring</vt:lpstr>
      <vt:lpstr>Sustainable Digital Infrastructure</vt:lpstr>
      <vt:lpstr>Precision Agriculture and Digital Food Systems</vt:lpstr>
      <vt:lpstr>Digital Technologies in Conservation Efforts</vt:lpstr>
      <vt:lpstr>Climate Technologies and Digital Carbon Markets</vt:lpstr>
      <vt:lpstr>Future of E-Ecology and E-Sustainability Regulation</vt:lpstr>
      <vt:lpstr>Introduction to Esports</vt:lpstr>
      <vt:lpstr>Intellectual Property in Esports</vt:lpstr>
      <vt:lpstr>Esports Player Contracts and Labor Rights</vt:lpstr>
      <vt:lpstr>Esports Tournaments and Leagues</vt:lpstr>
      <vt:lpstr>Esports Gambling and Betting</vt:lpstr>
      <vt:lpstr>Data Protection in Esports</vt:lpstr>
      <vt:lpstr>Esports Sponsorship and Advertising</vt:lpstr>
      <vt:lpstr>Esports Streaming Rights and Content Creation</vt:lpstr>
      <vt:lpstr>Esports Industry Growth and Regulatory Challenges</vt:lpstr>
      <vt:lpstr>Conclusion and Future of Esports Legal Landscape</vt:lpstr>
      <vt:lpstr>Introduction to Digital Diplomacy, Culture, and Heritage</vt:lpstr>
      <vt:lpstr>Legal Framework for Digital Diplomacy</vt:lpstr>
      <vt:lpstr>Intellectual Property Challenges in Digital Culture</vt:lpstr>
      <vt:lpstr>Digital Heritage Preservation</vt:lpstr>
      <vt:lpstr>E-Governance and Digital Civic Engagement</vt:lpstr>
      <vt:lpstr>Cross-Border Data Flows</vt:lpstr>
      <vt:lpstr>Digital Cultural Diversity and Inclusion</vt:lpstr>
      <vt:lpstr>Digital Media Literacy and Education</vt:lpstr>
      <vt:lpstr>AI in Cultural Contexts</vt:lpstr>
      <vt:lpstr>Future of Digital Diplomacy, Culture, and Heritage</vt:lpstr>
      <vt:lpstr>The Future of Cyberlaw - Overview</vt:lpstr>
      <vt:lpstr>AI Governance</vt:lpstr>
      <vt:lpstr>Quantum Computing and Cybersecurity Law</vt:lpstr>
      <vt:lpstr>Space Law and Cyberlaw Convergence</vt:lpstr>
      <vt:lpstr>Neurotechnology and Legal Frameworks</vt:lpstr>
      <vt:lpstr>IoT and Ubiquitous Computing</vt:lpstr>
      <vt:lpstr>Blockchain and Decentralized Systems</vt:lpstr>
      <vt:lpstr>Biotechnology and Digital Health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Rights in the Digital Age - Overview</dc:title>
  <dc:subject/>
  <dc:creator/>
  <cp:keywords/>
  <dc:description>generated using python-pptx</dc:description>
  <cp:lastModifiedBy>User</cp:lastModifiedBy>
  <cp:revision>10</cp:revision>
  <dcterms:created xsi:type="dcterms:W3CDTF">2013-01-27T09:14:16Z</dcterms:created>
  <dcterms:modified xsi:type="dcterms:W3CDTF">2024-09-09T18:58:02Z</dcterms:modified>
  <cp:category/>
</cp:coreProperties>
</file>