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358" r:id="rId2"/>
    <p:sldId id="306" r:id="rId3"/>
    <p:sldId id="307" r:id="rId4"/>
    <p:sldId id="308" r:id="rId5"/>
    <p:sldId id="309" r:id="rId6"/>
    <p:sldId id="310" r:id="rId7"/>
    <p:sldId id="311" r:id="rId8"/>
    <p:sldId id="312" r:id="rId9"/>
    <p:sldId id="313" r:id="rId10"/>
    <p:sldId id="314" r:id="rId11"/>
    <p:sldId id="315" r:id="rId12"/>
    <p:sldId id="316" r:id="rId13"/>
    <p:sldId id="317" r:id="rId14"/>
    <p:sldId id="318" r:id="rId15"/>
    <p:sldId id="319" r:id="rId16"/>
    <p:sldId id="320" r:id="rId17"/>
    <p:sldId id="321" r:id="rId18"/>
    <p:sldId id="322" r:id="rId19"/>
    <p:sldId id="323" r:id="rId20"/>
    <p:sldId id="324" r:id="rId21"/>
    <p:sldId id="325" r:id="rId22"/>
    <p:sldId id="326" r:id="rId23"/>
    <p:sldId id="327" r:id="rId24"/>
    <p:sldId id="328" r:id="rId25"/>
    <p:sldId id="329" r:id="rId26"/>
    <p:sldId id="330" r:id="rId27"/>
    <p:sldId id="331" r:id="rId28"/>
    <p:sldId id="332" r:id="rId29"/>
    <p:sldId id="333" r:id="rId30"/>
    <p:sldId id="334" r:id="rId31"/>
    <p:sldId id="335" r:id="rId32"/>
    <p:sldId id="336" r:id="rId33"/>
    <p:sldId id="337" r:id="rId34"/>
    <p:sldId id="338" r:id="rId35"/>
    <p:sldId id="339" r:id="rId36"/>
    <p:sldId id="340" r:id="rId37"/>
    <p:sldId id="341" r:id="rId38"/>
    <p:sldId id="342" r:id="rId39"/>
    <p:sldId id="343" r:id="rId40"/>
    <p:sldId id="344" r:id="rId41"/>
    <p:sldId id="345" r:id="rId42"/>
    <p:sldId id="346" r:id="rId43"/>
    <p:sldId id="347" r:id="rId44"/>
    <p:sldId id="348" r:id="rId45"/>
    <p:sldId id="349" r:id="rId46"/>
    <p:sldId id="350" r:id="rId47"/>
    <p:sldId id="351" r:id="rId48"/>
    <p:sldId id="352" r:id="rId49"/>
    <p:sldId id="353" r:id="rId50"/>
    <p:sldId id="354" r:id="rId51"/>
    <p:sldId id="355" r:id="rId52"/>
    <p:sldId id="359" r:id="rId53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68" d="100"/>
          <a:sy n="68" d="100"/>
        </p:scale>
        <p:origin x="894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" Type="http://schemas.openxmlformats.org/officeDocument/2006/relationships/slide" Target="slides/slide4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theme" Target="theme/theme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tableStyles" Target="tableStyles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7573717-0381-40A8-8C8E-E634DCB193E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5D096DA4-6CAE-40AD-9244-4306100B6EA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00900D9B-5145-4008-85CD-EEA22A8A31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E24BFD-7E20-4651-A9D2-501DDB126535}" type="datetimeFigureOut">
              <a:rPr lang="ru-RU" smtClean="0"/>
              <a:t>14.09.2024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C69E6558-842B-4D2E-ADD6-44B8C55911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BBBDF16C-7BE3-4FFC-922A-C5BCE46953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962E6E-2FEA-4256-A618-9615F3E3891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7344160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EA060DA-4C70-41C6-AC83-498CF2B847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46B07FAE-19B6-486B-86FF-7187E35DDC7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44D9D365-0E1E-4FE4-AB33-6F0B54AA5E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E24BFD-7E20-4651-A9D2-501DDB126535}" type="datetimeFigureOut">
              <a:rPr lang="ru-RU" smtClean="0"/>
              <a:t>14.09.2024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BB3D73C0-D748-49C2-99D9-8F2B22A9EE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26E63E54-0F7C-4902-9421-BB2F348125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962E6E-2FEA-4256-A618-9615F3E3891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4057191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6610680-DF01-4070-8261-AD7029AC0E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37A4C372-2444-4013-A128-4E77A374EEE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C72E33C6-13ED-42C3-9892-6F326E2263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E24BFD-7E20-4651-A9D2-501DDB126535}" type="datetimeFigureOut">
              <a:rPr lang="ru-RU" smtClean="0"/>
              <a:t>14.09.2024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4A15D226-6A18-4AD4-8EE8-2FE52B0CA7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45AF8D96-190F-4D35-A5D9-0A8930CA41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962E6E-2FEA-4256-A618-9615F3E3891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2671991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E764D6E-0CCB-4A9A-BBF2-5FE549981F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0ECBDCC3-9513-4B25-A60E-0254002E196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B3BE6A41-218A-4A0D-9991-AA299A8CED3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A42F9C0C-093C-49D0-A8FC-DCA7ED78EA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E24BFD-7E20-4651-A9D2-501DDB126535}" type="datetimeFigureOut">
              <a:rPr lang="ru-RU" smtClean="0"/>
              <a:t>14.09.2024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A88B9401-4998-4FEC-9E1B-0E6F33F3C9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FD5FF6BB-0D59-4E24-8064-6D7CF1BE94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962E6E-2FEA-4256-A618-9615F3E3891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4843225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14376CD-66F8-41C2-A737-BFF37EE736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68D167E3-3EB1-4927-A6B3-237B50CE9DA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52129F24-DBC7-476F-8226-B699B97E9D0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4086E348-5534-4DB9-95DD-2722BCFDD62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A364DE4D-1840-476F-B9E2-707E213BC2B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5C65C95E-3406-42D4-8559-9B2AF56EE2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E24BFD-7E20-4651-A9D2-501DDB126535}" type="datetimeFigureOut">
              <a:rPr lang="ru-RU" smtClean="0"/>
              <a:t>14.09.2024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FE9B8B48-9E32-4F43-949C-681E04011F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AE59549C-45A9-4FAE-8AAC-8414FD21EF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962E6E-2FEA-4256-A618-9615F3E3891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3597967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D88B8B9-58E2-4B74-B46F-60AA0E1F1F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744FE27A-9F18-4C37-BAF3-D828A0D4B1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E24BFD-7E20-4651-A9D2-501DDB126535}" type="datetimeFigureOut">
              <a:rPr lang="ru-RU" smtClean="0"/>
              <a:t>14.09.2024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EE9AF84E-8009-47AC-BDE1-1101D653C7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48AB8B43-6657-4A6C-8A99-9E5737E41E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962E6E-2FEA-4256-A618-9615F3E3891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6305984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E2E78044-6463-4AA0-B73D-2730EDFE4F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E24BFD-7E20-4651-A9D2-501DDB126535}" type="datetimeFigureOut">
              <a:rPr lang="ru-RU" smtClean="0"/>
              <a:t>14.09.2024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A3C1E3F0-B6F0-4F6C-970A-798DFCD34B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556BC2FD-A9B4-499E-BDD3-88D3E3FB8A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962E6E-2FEA-4256-A618-9615F3E3891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2460266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1ECC6E2-E5DF-482D-B917-1760A8DB24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7D18EB2F-8786-426A-AD0E-022D12F70CE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E50DF095-648E-4CFF-879D-192666CC00D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1002E578-CD77-4D38-908B-8B3E436DA7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E24BFD-7E20-4651-A9D2-501DDB126535}" type="datetimeFigureOut">
              <a:rPr lang="ru-RU" smtClean="0"/>
              <a:t>14.09.2024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6A1F29D5-C549-44C3-BFB1-22E65743E5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A249B1B2-116B-416B-B253-8A1761E836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962E6E-2FEA-4256-A618-9615F3E3891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7933500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DF62082-DB87-4267-83AC-BA410FCFF9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C0426A9B-C189-4FB4-816C-F26831EE5F5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AC5001C7-7489-414E-BE45-785D8CAA6D6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F529587C-BF60-4457-BCD0-D865C8BABE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E24BFD-7E20-4651-A9D2-501DDB126535}" type="datetimeFigureOut">
              <a:rPr lang="ru-RU" smtClean="0"/>
              <a:t>14.09.2024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76C9B1AA-B349-4A09-AA25-5FC362B4F6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1B55ADF4-B90B-439F-9862-2D8E128EFB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962E6E-2FEA-4256-A618-9615F3E3891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5230706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8438397-DA5D-405D-B06E-ADBE61010A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3AA8B676-0D4F-43C7-BB8E-6510A770EBF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8C81BB3F-6CCD-4F96-8DD7-4D9B42FD44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E24BFD-7E20-4651-A9D2-501DDB126535}" type="datetimeFigureOut">
              <a:rPr lang="ru-RU" smtClean="0"/>
              <a:t>14.09.2024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3B7FF4B2-D184-415F-B655-5D4D9D4750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6D800F4F-E7D2-416F-BCA9-1C62BF706F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962E6E-2FEA-4256-A618-9615F3E3891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675637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BEC2792E-8993-42A7-82AB-2F61F263F55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22E771AA-37FE-4B7E-905D-756FC59913F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0BB064F1-3FBC-4314-8746-A646214576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E24BFD-7E20-4651-A9D2-501DDB126535}" type="datetimeFigureOut">
              <a:rPr lang="ru-RU" smtClean="0"/>
              <a:t>14.09.2024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17B58CE1-CD4E-4FCF-8414-576411519C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FA333DC9-CD49-4C9F-A4A6-819B431F6C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962E6E-2FEA-4256-A618-9615F3E3891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9063095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4DD76EE-8BEB-4F63-AA33-69A9A06F59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A6511FA4-2103-4F56-9C8B-4B4377BB4DB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B4B245A6-EC15-494B-93A9-62E05EB822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E24BFD-7E20-4651-A9D2-501DDB126535}" type="datetimeFigureOut">
              <a:rPr lang="ru-RU" smtClean="0"/>
              <a:t>14.09.2024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D6885077-8586-47FE-8A4E-202144C090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569B4CB3-89ED-4468-BA43-340706BA15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962E6E-2FEA-4256-A618-9615F3E3891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4239688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47687A0-7032-4BB5-B8C0-2369C25E2E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4044B13A-EDFC-4FC2-AB35-AFAC509FBAC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B1A51664-2419-4267-91CA-619FE7F9ED2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FE24BFD-7E20-4651-A9D2-501DDB126535}" type="datetimeFigureOut">
              <a:rPr lang="ru-RU" smtClean="0"/>
              <a:t>14.09.2024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6C1E2A6D-B697-4B2E-99F0-FA8F44F4AB0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BFE201EF-AA7D-4AEB-BF9A-16BBA9592AB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7962E6E-2FEA-4256-A618-9615F3E3891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798595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38EF1FB-1E18-4302-BEAD-F7A484C965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2C164A5A-6FF8-44F4-98A5-667BCEBD0CB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58E11321-AC13-474B-AEDA-9871C0DDAD1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117752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019371C-9173-4C67-87BB-AD689EC947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/>
              <a:t>Введение в методы регулирования киберпространства</a:t>
            </a:r>
            <a:br>
              <a:rPr lang="ru-RU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BCFE837F-717D-48DA-9BAC-5DA44EEA0FF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Методы регулирования киберпространства решают уникальные проблемы цифровой сферы.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Три основных метода: императивный, диспозитивный и рекомендательный.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Концепция Лоуренса Лессига "код как закон" представляет технологическую архитектуру как форму регулирования.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Традиционные правовые концепции часто сталкиваются с трудностями из-за изменчивой, глобальной природы онлайн-деятельности.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Безграничная природа киберпространства требует адаптивных подходов к регулированию.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4522418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3DA78FC-5A61-47DC-8778-3B386C50B4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Императивный метод в киберпространстве</a:t>
            </a:r>
            <a:br>
              <a:rPr lang="ru-RU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75DFE6E8-E622-4719-840E-7F25B870674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Императивный метод использует обязательные правила и запреты, часто подкрепленные правовыми санкциями.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Примеры включают GDPR ЕС и CFAA США, которые устанавливают штрафы и уголовные наказания.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Конвенция о киберпреступности направлена на гармонизацию законодательства о киберпреступности в разных юрисдикциях.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Применение императивных правил в безграничной цифровой среде представляет значительные проблемы.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Существует напряженность между императивным регулированием и свободой интернета.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0094794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0F89382-A501-42A7-A07A-7CF22617B5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/>
              <a:t>Диспозитивный метод в киберпространстве</a:t>
            </a:r>
            <a:br>
              <a:rPr lang="ru-RU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D8D00072-F9B6-4D97-AC34-52DBAB3C4CE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Диспозитивный метод подчеркивает свободу договора и автономию сторон.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Он актуален в таких областях, как электронная коммерция и споры о доменных именах.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Законы, такие как Закон США об электронных подписях (E-SIGN Act), обеспечивают основу для электронных контрактов.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Саморегулирование отрасли, например, кодексы поведения платформ, является еще одной формой диспозитивного регулирования.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Баланс между свободой договора и защитой потребителей остается ключевой проблемой при применении диспозитивных методов.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9175119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0CE4C3B-368D-4372-A461-49D51EE617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/>
              <a:t>Рекомендательный метод в управлении киберпространством</a:t>
            </a:r>
            <a:br>
              <a:rPr lang="ru-RU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D54AAB64-0F8A-4FC0-919B-B9AAB3C0F9E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Рекомендательный метод использует инструменты мягкого права, руководства и лучшие практики.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Руководства ОЭСР по защите конфиденциальности иллюстрируют этот подход, влияя на законодательство о защите данных во всем мире.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Технические стандарты от организаций, таких как IETF, формируют архитектуру интернета и поведение пользователей.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Многосторонние инициативы, такие как Форум по управлению интернетом, играют решающую роль в разработке рекомендательных норм.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Взаимодействие между рекомендательными методами и формальным законодательством становится все более важным.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3503916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7A7EED7-3A12-4436-82C2-207CD955B9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Гибридные подходы и регуляторные миксы</a:t>
            </a:r>
            <a:br>
              <a:rPr lang="ru-RU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A6745BD1-47E4-4891-AC72-1812A1BB052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Гибридные подходы сочетают императивные, диспозитивные и рекомендательные методы для решения сложных задач.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Закон ЕС о цифровых услугах (Digital Services Act) иллюстрирует этот подход, включая различные регуляторные элементы.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"Регулируемое саморегулирование" получило распространение в модерации онлайн-контента.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Регуляторные песочницы позволяют контролируемое экспериментирование с новыми технологиями в условиях смягченного регулирования.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Балансирование различных регуляторных методов в рамках единой структуры представляет проблемы.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1348177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1AA464A-1980-4FAF-BF0B-B7A6FC1131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Технологические методы регулирования</a:t>
            </a:r>
            <a:br>
              <a:rPr lang="ru-RU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C45E9014-85ED-464F-BC4E-E0ACA1200BD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850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Технологические методы воплощают концепцию Лессига "код как закон", признавая, что архитектура цифровых систем может формировать поведение пользователей.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Системы управления цифровыми правами иллюстрируют этот подход, с правовыми рамками, запрещающими обход.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Технологии фильтрации контента и регулирование на основе ИИ поднимают вопросы о прозрачности и подотчетности.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Технологии повышения конфиденциальности предлагают регулирование, управляемое пользователем.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Интеграция технологических методов в правовые рамки требует тщательного рассмотрения ограничений и потенциальных последствий.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3875752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16D5B79-2F8F-418F-8094-7256D6E32A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/>
              <a:t>Международные аспекты регулирования киберпространства</a:t>
            </a:r>
            <a:br>
              <a:rPr lang="ru-RU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868D397A-32A4-43AB-B630-1390E210F32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Международные аспекты представляют значительные проблемы из-за безграничной природы интернета.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Будапештская конвенция о киберпреступности представляет собой попытку установить общую политику между странами.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Усилия по регуляторной конвергенции, такие как Privacy Shield между ЕС и США, направлены на согласование различных подходов.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Трансграничные конфликты возникают в таких областях, как "право на забвение" и практики локализации данных.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Глобальная природа киберпространства требует гармонизированных подходов и усиленного сотрудничества между юрисдикциями.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5806150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5D8B9AC-5462-4DC8-A9EF-4B74CA3CFC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/>
              <a:t>Оценка методов регулирования киберпространства</a:t>
            </a:r>
            <a:br>
              <a:rPr lang="ru-RU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56423E3B-BFB0-4630-81CE-5984E6B61EF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850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Оценка методов регулирования киберпространства важна для совершенствования подходов к управлению.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Методологии учитывают такие факторы, как уровни соблюдения, адаптивность к технологическим изменениям и принятие заинтересованными сторонами.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Оценки регуляторного воздействия направлены на прогнозирование эффектов для заинтересованных сторон и цифровой экосистемы.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Сложность заключается в разработке надежных систем оценки, охватывающих комплексные воздействия кибер-регулирований.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Анализ эффективности затрат становится все более важным при оценке регуляторных методов.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3992371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2CA1B69-F09B-495B-A2BF-8BC5075532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/>
              <a:t>Новые методы регулирования в управлении киберпространством</a:t>
            </a:r>
            <a:br>
              <a:rPr lang="ru-RU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8BB91F1B-A692-45E3-A654-859D8E84BDA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"Умное регулирование" подчеркивает гибкие, чувствительные к контексту подходы.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Блокчейн предлагает потенциал для моделей децентрализованного регулирования.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ИИ и машинное обучение позволяют создавать адаптивные регуляторные системы.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"Регулирование по дизайну" интегрирует регуляторные соображения на ранних стадиях разработки.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Процессы участия в разработке правил повышают легитимность и эффективность регуляторных методов.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384212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964C800-29A5-4A99-A24C-2AC9F4A86B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/>
              <a:t>Заключение - Будущее регулирования киберпространства</a:t>
            </a:r>
            <a:br>
              <a:rPr lang="ru-RU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54B1FF7B-1563-419F-9D10-C09692AEDC5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Методы регулирования киберпространства предлагают различные преимущества и сталкиваются с уникальными проблемами.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Гибридные подходы и регуляторные миксы отражают необходимость нюансированных стратегий.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Будущее кибер-регулирования заключается в балансировании инноваций, защиты прав и безопасности.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Кибер-право должно развиваться вместе с технологическими достижениями, социальными изменениями и глобальными вызовами.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Постоянная оценка и адаптация регуляторных методов имеет решающее значение для эффективного управления в цифровой сфере.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6417714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B6FCA44-BD3D-4D0C-88C4-0002B92340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/>
              <a:t>Введение в методы защиты в киберпространстве</a:t>
            </a:r>
            <a:br>
              <a:rPr lang="ru-RU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34947DE6-970A-42F7-ADF3-12DACBD1065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 lnSpcReduction="1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Защита прав в киберпространстве требует адаптивных правовых подходов из-за безграничной природы интернета.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Методы включают судебные, административные и меры самозащиты.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"Цифровая самооборона" появилась как критически важный компонент, поднимая вопросы о допустимых действиях.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Концепция Лоуренса Лессига "Код - это закон" подчеркивает переплетение технических и правовых мер.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Проблемы включают юрисдикционные вопросы и анонимность, требуя гибких и инновационных подходов.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7798634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CC1BFE2-5C74-49B8-B6DA-5C294EA130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Судебная защита в киберпространстве</a:t>
            </a:r>
            <a:br>
              <a:rPr lang="ru-RU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65C5A708-BB04-4150-BB48-CF0EF4F1BB2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Судебная защита сталкивается с уникальными проблемами, особенно в установлении юрисдикции в киберпространстве.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Суды адаптируют традиционные средства правовой защиты для эффективного решения киберправонарушений.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Специализированные киберсуды рассматривают сложности цифровых споров.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Сбор и представление цифровых доказательств создают значительные проблемы в делах, связанных с киберпространством.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Альтернативные механизмы разрешения споров приобрели важность в разрешении киберспоров.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8717203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AF3DCF8-40CE-446E-9032-54C00260C3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Меры административной защиты</a:t>
            </a:r>
            <a:br>
              <a:rPr lang="ru-RU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E36FC605-0858-4D83-B7F1-6F14F942D88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Административные органы играют ключевую роль в обеспечении соблюдения кибер-права.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GDPR ЕС наделяет национальные органы по защите данных полномочиями налагать значительные штрафы за нарушения.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Агентства по кибербезопасности защищают национальные цифровые инфраструктуры с помощью административных мер и руководств.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Эффективность административных штрафов в сдерживании киберправонарушений остается спорной.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Трансграничное административное сотрудничество в обеспечении кибербезопасности представляет постоянные проблемы.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8764989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9F030AC-1632-48B1-AA9D-17F2B1BFA4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Самопомощь и технические меры защиты</a:t>
            </a:r>
            <a:br>
              <a:rPr lang="ru-RU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AFBFFBF0-39F0-4AD6-92F8-E9AA45F0585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Технические меры защиты (TPM) и системы управления цифровыми правами (DRM) признаны законом.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Концепция "ответного взлома" поднимает вопросы о допустимых контрмерах в киберпространстве.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Блокчейн и смарт-контракты предлагают новые возможности самоисполняющейся защиты.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Шифрование имеет решающее значение для защиты данных, но сталкивается с проблемами доступа правоохранительных органов.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Лучшие практики кибербезопасности могут влиять на правовые стандарты заботы в случаях утечки данных.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1024991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6F34249-7C86-4103-A568-FDF488194C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Механизмы коллективной защиты</a:t>
            </a:r>
            <a:br>
              <a:rPr lang="ru-RU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60AC2FBA-3C51-4FF0-9232-2CC2194D072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Коллективные иски эффективны для решения проблем масштабных утечек данных.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Организации по защите прав потребителей инициируют стратегические судебные процессы для продвижения правовой защиты.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Отраслевые ассоциации разрабатывают и обеспечивают соблюдение стандартов онлайн-безопасности.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Киберстрахование обеспечивает финансовую защиту от цифровых угроз.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Децентрализованные автономные организации предлагают новые возможности для коллективного управления правами.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6989210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BCC83EE-D224-4B57-B3BF-A5EB90DE5B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/>
              <a:t>Международное сотрудничество в киберзащите</a:t>
            </a:r>
            <a:br>
              <a:rPr lang="ru-RU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BD3BDB50-323A-4B46-8F9D-39870E102EF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Будапештская конвенция о киберпреступности направлена на гармонизацию национальных законов и облегчение трансграничного сотрудничества.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Глобальный комплекс инноваций ИНТЕРПОЛ фокусируется на решении киберугроз.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Договоры о взаимной правовой помощи обеспечивают основу для трансграничного сбора доказательств.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Кибердипломатия приобрела важность в международных переговорах.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Сохраняются проблемы в обмене данными и доказательствами из-за противоречивых правовых требований и проблем суверенитета.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6884723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D2081FA-9910-4B2F-A2C5-F8A8960389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Превентивные меры и управление рисками</a:t>
            </a:r>
            <a:br>
              <a:rPr lang="ru-RU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37551BD6-897B-4306-B115-A450C245AC5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"Конфиденциальность по проектированию", предусмотренная GDPR, интегрирует защиту данных в разработку систем.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Правовые требования к оценке рисков кибербезопасности распространены во многих юрисдикциях.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Оценки воздействия на защиту данных оценивают и смягчают риски конфиденциальности.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Планирование реагирования на инциденты и требования к уведомлению о нарушениях включены в различные законы.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ИИ и машинное обучение для прогнозной защиты поднимают новые правовые вопросы.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8930250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1564589-53A7-456E-B90B-B54661D126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/>
              <a:t>Средства правовой защиты и компенсация в киберпространстве</a:t>
            </a:r>
            <a:br>
              <a:rPr lang="ru-RU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A54DE40A-0195-4146-8A60-26CA4F396EB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Определение средств правовой защиты и компенсации в киберпространстве сложно из-за нематериального характера цифрового вреда.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Установленные законом убытки предлагают компенсацию, когда фактический ущерб трудно доказать.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Суды сталкиваются с проблемами оценки ущерба онлайн-репутации в делах, связанных с киберпространством.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Киберстрахование обеспечивает компенсацию цифровых потерь.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Нефинансовые средства правовой защиты, такие как удаление контента, играют решающую роль в устранении онлайн-вреда.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439004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D695821-EB4B-4707-B98B-4946ED921B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/>
              <a:t>Образование и осведомленность в киберзащите</a:t>
            </a:r>
            <a:br>
              <a:rPr lang="ru-RU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70082AB7-2986-4E9C-9AB8-6C7F230F08F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Образование и осведомленность являются критически важными инструментами в киберзащите, что все чаще признается в правовых рамках.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Лучшие практики "кибергигиены" информируют стандарт заботы в делах о халатности.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Кампании по информированию общественности способствуют онлайн-безопасности и цифровой грамотности.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Профессиональные сертификации по кибербезопасности признаются в правовых контекстах.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Этический хакинг и тестирование на проникновение служат образовательными инструментами для выявления уязвимостей.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685510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9DA104A-4874-47F8-85D1-3C50D8781D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/>
              <a:t>Заключение - Интегрированный подход к киберзащите</a:t>
            </a:r>
            <a:br>
              <a:rPr lang="ru-RU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0071D2DD-D062-45C9-9529-2EC83C4A21E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850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Защита прав в киберпространстве требует интегрированного подхода, сочетающего правовые, технические и образовательные меры.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Глобальные киберугрозы требуют международного сотрудничества и правовой гармонизации.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Баланс между индивидуальной ответственностью и институциональной защитой остается ключевым в киберзащите.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Новые технологии предлагают новые возможности, но поднимают новые правовые вопросы в киберпространстве.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Кибер-право должно развиваться вместе с технологиями, чтобы оставаться актуальным и эффективным в защите прав в постоянно меняющемся цифровом ландшафте.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 marL="0" indent="0">
              <a:spcBef>
                <a:spcPts val="0"/>
              </a:spcBef>
              <a:spcAft>
                <a:spcPct val="0"/>
              </a:spcAft>
              <a:buNone/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1219350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BA29E5A-AC7B-4F74-81B2-32617F30EE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Введение в конфликты кибер-права</a:t>
            </a:r>
            <a:br>
              <a:rPr lang="ru-RU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EFF1B973-CBAA-4417-86EF-68C8E836E43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850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Конфликты кибер-права возникают из-за глобального охвата интернета, бросая вызов традиционным представлениям о юрисдикции и применимом праве.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Эти конфликты проявляются в вопросах юрисдикции, применимого права и правоприменения.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Ключевые концепции для навигации включают подход "таргетирования", "доктрину эффектов" и принцип "страны происхождения".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Подход "таргетирования" фокусируется на том, направлена ли деятельность на конкретную юрисдикцию.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Понимание этих конфликтов и возникающих принципов имеет решающее значение для эффективного управления киберпространством в взаимосвязанном цифровом мире.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9974040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17AA2D4-2FD5-4D81-830D-688DF90577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/>
              <a:t>Юрисдикционные конфликты в киберпространстве</a:t>
            </a:r>
            <a:br>
              <a:rPr lang="ru-RU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E13F21E3-4463-4057-B450-A5040FB918E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775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Юрисдикционные конфликты подчеркивают напряженность между глобальной природой интернета и территориальными правовыми системами.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Дело Zippo ввело скользящую шкалу для определения персональной юрисдикции на основе интерактивности веб-сайта.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"Доктрина эффектов" позволяет судам утверждать юрисдикцию над иностранными ответчиками, чья деятельность в интернете значительно влияет на форум.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Регламент ЕС Брюссель I предоставляет рамки для установления юрисдикции в гражданских и коммерческих делах.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В делах о киберпреступности Конвенция о киберпреступности способствует международному сотрудничеству и устанавливает широкие основания для юрисдикции.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830648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D29D006-B712-4CDD-A8FE-BB4B65652E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/>
              <a:t>Конфликты применимого права в киберспорах</a:t>
            </a:r>
            <a:br>
              <a:rPr lang="ru-RU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B85DAB7D-161F-4969-ABB2-ED86D855C24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850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Регламенты ЕС Рим I и II предоставляют рамки для определения применимого права в договорных и внедоговорных обязательствах.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Автономия сторон подчеркивается в договорных отношениях, в то время как закон страны, где произошел ущерб, часто применяется в внедоговорных случаях.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"Императивные нормы" добавляют сложности, применяясь независимо от выбранного права.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В спорах об интеллектуальной собственности принцип "lex loci protectionis" распространен, но сложен для онлайн-нарушений.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Децентрализованные системы, такие как блокчейн, поднимают новые вопросы, приводя к концепциям вроде "lex cryptographia".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745152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449CC62-21DE-4CB6-92E2-B4EDF96AEB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/>
              <a:t>Конфликты правоприменения в киберпространстве</a:t>
            </a:r>
            <a:br>
              <a:rPr lang="ru-RU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87569BEB-0A33-46A4-A92F-7DCD1887F1B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Конфликты правоприменения подчеркивают проблемы реализации правовых решений через границы.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Дело Google Inc. v. Equustek Solutions Inc. иллюстрирует проблемы экстерриториального действия.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Возврат активов в преступлениях, связанных с криптовалютой, сложен из-за природы блокчейна.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Договоры о взаимной правовой помощи облегчают трансграничное сотрудничество, но часто медленны.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Приказы об удалении контента в разных юрисдикциях остаются спорными, как видно из дебатов о глобальном применении "права на забвение".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887186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3E10698-DFF9-4D8D-A9A6-E5B0191BBB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/>
              <a:t>Конфликты в области защиты данных и конфиденциальности</a:t>
            </a:r>
            <a:br>
              <a:rPr lang="ru-RU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F1187267-3D30-4B39-BAAE-5791F055AEF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850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Конфликты в защите данных иллюстрируются экстерриториальным применением GDPR.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Напряженность между защитой данных в ЕС и практиками наблюдения в США была подчеркнута в деле Schrems II.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Требования локализации данных в странах, таких как Россия и Китай, усложняют глобальное соответствие бизнеса.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Глобальное внедрение "права на забвение" конфликтует с принципами свободы выражения в некоторых юрисдикциях.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Взаимодействие между законами о защите данных и практиками модерации контента иллюстрирует сложный баланс между правами на конфиденциальность, свободой выражения и ответственностью платформ.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5058024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7A59ED2-71D8-4ACD-B935-85AECC3995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/>
              <a:t>Конфликты интеллектуальной собственности в киберпространстве</a:t>
            </a:r>
            <a:br>
              <a:rPr lang="ru-RU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5DFAE471-6DF3-476B-A755-B46196B9CF6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850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Конфликты интеллектуальной собственности усугубляются напряженностью между территориальными правами ИС и глобальными цифровыми технологиями.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Цифровое исчерпание прав ИС, как в UsedSoft v. Oracle, создает конфликты между юрисдикциями.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Защита товарных знаков в доменных спорах облегчается UDRP ICANN, но сохраняются проблемы баланса со свободой слова.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Различные подходы к патентоспособности программного обеспечения создают неопределенность для глобальных инноваторов.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Ответственность посредников за нарушения ИС значительно различается в разных юрисдикциях.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52287132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DAC39C4-AE2A-43EF-A946-D7C1D23528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/>
              <a:t>Конфликты в защите прав потребителей в электронной коммерции</a:t>
            </a:r>
            <a:br>
              <a:rPr lang="ru-RU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A046C762-2D07-4792-B197-D6C5D843DA6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850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Директива ЕС о правах потребителей направлена на гармонизацию защиты во всех государствах-членах, но применение к торговцам из третьих стран остается сложным.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Существует напряженность между принципами страны происхождения и страны назначения в защите прав потребителей.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Различные подходы к периодам охлаждения и несправедливым условиям договоров создают проблемы соответствия для глобальных платформ.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Трансграничное обеспечение прав потребителей часто требует сотрудничества между национальными органами.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Рост децентрализованных рынков представляет новые проблемы в определении ролей продавца и потребителя.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58127595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79D6D92-2ACE-4A12-82FF-D7BD21A177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/>
              <a:t>Конфликты в области киберпреступности и национальной безопасности</a:t>
            </a:r>
            <a:br>
              <a:rPr lang="ru-RU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34803F0E-E548-4D58-9E94-DB104639BCB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850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Будапештская конвенция направлена на гармонизацию законов и облегчение международного сотрудничества в сфере киберпреступности.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Трансграничный сбор доказательств сталкивается с юридическими и практическими препятствиями, а Закон США CLOUD и предложение ЕС e-Evidence пытаются упростить процесс.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Конфликты возникают из-за различных подходов к шифрованию и доступу правительства к данным.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Экстерриториальное применение национальных законов о кибербезопасности создает проблемы соответствия для многонациональных компаний.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Баланс между национальной безопасностью и правами на конфиденциальность в кибернаблюдении остается спорным.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56145476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C8E0FDE-CDEC-47DA-91C8-9DEF27C484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/>
              <a:t>Специализированные механизмы разрешения конфликтов</a:t>
            </a:r>
            <a:br>
              <a:rPr lang="ru-RU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88B1F610-A9D8-40C2-B2F1-BE2A1D8814A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850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UDRP ICANN предоставляет упрощенный процесс для споров о доменных именах.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Платформы онлайн-разрешения споров, такие как платформа ODR ЕС, облегчают разрешение конфликтов в электронной коммерции.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Кибер-специфические арбитражные оговорки все чаще используются в соглашениях о цифровых услугах.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Смарт-контракты на основе блокчейна и системы с ИИ исследуются для автоматизированного разрешения конфликтов.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Оговорки о выборе форума и применимого права в онлайн-соглашениях направлены на смягчение конфликтов, но могут быть ограничены обязательными законами о защите прав потребителей.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34184102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E1A6A82-0B9B-4FA1-BA22-785E430965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/>
              <a:t>Заключение - Вызовы и будущее конфликтов в кибер-праве</a:t>
            </a:r>
            <a:br>
              <a:rPr lang="ru-RU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8F2E7B4F-11E3-4DC7-ACF3-147E963D09D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775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Конфликты кибер-права представляют сложные проблемы юрисдикции, применимого права и правоприменения, которые бросают вызов традиционным правовым рамкам.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Международное сотрудничество и усилия по гармонизации имеют решающее значение, но национальные различия сохраняются.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Мягкое право и саморегулирование отрасли предлагают гибкость для быстро развивающихся технологий.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Напряженность между территориальными правовыми системами и безграничным киберпространством требует творческих решений и потенциального переосмысления традиционных концепций.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Непрерывная адаптация правовых рамок, междисциплинарное сотрудничество и глобальная перспектива являются существенными по мере эволюции кибер-права вместе с технологическими достижениями.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84969128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C00D540-1A8D-47C2-99DD-F35AFD9A52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/>
              <a:t>Введение в унификацию и стандартизацию кибер-права</a:t>
            </a:r>
            <a:br>
              <a:rPr lang="ru-RU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04556CE6-2CE1-47B7-8FC1-A030F707E48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850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Унификация и стандартизация кибер-права учитывают глобальную природу киберпространства.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Ключевые области включают киберпреступность, защиту данных, электронную коммерцию и интеллектуальную собственность.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Международные организации, такие как ООН, МСЭ и ЮНСИТРАЛ, ведут эти усилия.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Инструменты включают модельные законы, международные конвенции и инструменты мягкого права.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Цель - создать единые стандарты, уважающие разнообразные правовые традиции, одновременно учитывая уникальные характеристики киберпространства.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55756430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0DB033B-DECE-48D8-A9EE-11AEC7A438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/>
              <a:t>Гармонизация законодательства о киберпреступности</a:t>
            </a:r>
            <a:br>
              <a:rPr lang="ru-RU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194D7F82-4F73-4257-A476-070B2ECC9D0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850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Будапештская конвенция о киберпреступности (2001) является наиболее значимым международным инструментом для гармонизации законодательства о киберпреступности.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Региональные усилия включают Конвенцию Африканского союза о кибербезопасности и защите персональных данных.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Директива ЕС о нападениях на информационные системы направлена на согласование подходов государств-членов.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Модельный закон Содружества о компьютерах и связанных с компьютерами преступлениях предоставляет шаблон для юрисдикций общего права.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Сохраняются проблемы в гармонизации наказаний за киберпреступления в разных юрисдикциях из-за различных национальных приоритетов и правовых традиций.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58635482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DB51799-587E-497E-8113-6B55909A85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Стандартизация закона о защите данных</a:t>
            </a:r>
            <a:br>
              <a:rPr lang="ru-RU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09CE92DD-7C3B-420D-924E-39DD150234F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Ключевые рамки включают Руководящие принципы ОЭСР по защите частной жизни, Структуру АТЭС по защите частной жизни и GDPR ЕС.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GDPR стал де-факто глобальным стандартом, влияющим на законодательство во всем мире.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Конвенция 108+ Совета Европы распространяет стандарты защиты данных за пределы границ ЕС.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ISO/IEC 27701:2019 предоставляет техническую основу для реализации принципов защиты данных.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Сохраняются проблемы в согласовании различных подходов, таких как модель ЕС, основанная на правах, и секторальный подход США.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82636004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DB5ED55-24C2-43CD-94AE-713F64FA5B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/>
              <a:t>Гармонизация закона об электронной коммерции</a:t>
            </a:r>
            <a:br>
              <a:rPr lang="ru-RU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EE6389CF-A867-4F8D-B906-CCD9CE4DFEA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850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Ключевые инструменты включают Типовой закон ЮНСИТРАЛ об электронной торговле и Конвенцию ООН об использовании электронных сообщений в международных договорах.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Директива ЕС об электронной коммерции устанавливает гармонизированную структуру для онлайн-услуг.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Региональные усилия, такие как Соглашение АСЕАН об электронной коммерции, облегчают трансграничную электронную торговлю.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Сохраняются проблемы в гармонизации стандартов защиты потребителей, особенно в разрешении споров и безопасности продукции.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Необходима постоянная работа для решения возникающих проблем, таких как смарт-контракты на основе блокчейна и децентрализованные рынки.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14664469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B049177-443F-44F8-BF2B-4596C1C0A6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/>
              <a:t>Стандартизация защиты интеллектуальной собственности</a:t>
            </a:r>
            <a:br>
              <a:rPr lang="ru-RU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E55B336F-FCA6-4D39-9DFE-4523B629A95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850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Ключевые инструменты включают Договор ВОИС по авторскому праву и Договор ВОИС по исполнениям и фонограммам, решающие проблемы цифровых технологий.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UDRP ICANN предоставляет стандартизированный подход к спорам о доменных именах.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Единый патент Европы и Единый патентный суд направлены на оптимизацию патентной защиты во всех государствах-членах.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Сохраняются проблемы в гармонизации подходов к ответственности посредников за нарушения ИС.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Текущая задача - создание сбалансированной глобальной структуры, защищающей права ИС при одновременном содействии инновациям и доступу к знаниям в цифровой среде.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45413686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10D6457-4AE1-405F-AB22-AACDA6B9D0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/>
              <a:t>Технические стандарты и протоколы в кибер-праве</a:t>
            </a:r>
            <a:br>
              <a:rPr lang="ru-RU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0BC5D488-1FC7-4C87-9D02-9C4E8B3D89D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Ключевые организации включают IETF, W3C, ISO/IEC, NIST, ITU и IEEE, разрабатывающие стандарты для интернет-коммуникаций и безопасности.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Эти стандарты влияют на практики кибербезопасности во всем мире и имеют юридическое значение в судебных решениях.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Проблема заключается в согласовании правовых рамок с быстро развивающимися техническими стандартами.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Требуется постоянный диалог между технологами, политиками и юридическими экспертами.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Взаимодействие между техническими и правовыми стандартами имеет важное значение для эффективного кибер-управления.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63065106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46CE633-1FC8-41C1-9ACF-5D101BB4F7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/>
              <a:t>Инструменты мягкого права и саморегулирование отрасли</a:t>
            </a:r>
            <a:br>
              <a:rPr lang="ru-RU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8CA5D650-C7BA-4EB7-8456-3945DFE9899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850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Примеры включают Руководящие принципы ООН в области бизнеса и прав человека и отраслевые инициативы, такие как Принципы Глобальной сетевой инициативы.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Корпоративные политики крупных технологических компаний часто устанавливают де-факто глобальные стандарты.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Соглашение о кибербезопасности в области технологий представляет собой коллективное обязательство отрасли.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Проблема заключается в балансировании адаптивности подходов мягкого права с принудительной силой жесткого права.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Этот подход позволяет быстро адаптироваться к технологическим изменениям при сохранении правового надзора.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46717031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B6B295E-2483-4385-99B8-D31EE00AD3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Региональные усилия по гармонизации</a:t>
            </a:r>
            <a:br>
              <a:rPr lang="ru-RU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F9C98D0F-6464-42F2-B329-C52D56C65EF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Стратегия единого цифрового рынка ЕС, включая GDPR, оказывает глобальное влияние.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Рамочная программа АСЕАН по управлению цифровыми данными облегчает трансграничные потоки данных.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Стратегия цифровой трансформации Африканского союза определяет гармонизированные цифровые политики.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Стратегия кибербезопасности ОАГ фокусируется на региональном сотрудничестве.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Ключ заключается в содействии взаимодействию между региональными рамками при работе над более широким международным консенсусом.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07689914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6144085-36DB-4112-A42F-14B47C9B31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/>
              <a:t>Проблемы унификации и стандартизации кибер-права</a:t>
            </a:r>
            <a:br>
              <a:rPr lang="ru-RU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74583EE1-2A15-488D-B686-A29FD32C182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Различия между традициями общего и гражданского права создают препятствия для унификации.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Различные уровни технологического развития влияют на внедрение стандартизированных законов.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Сохраняется напряженность между национальным суверенитетом и глобальным управлением.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Обеспечение соблюдения гармонизированных законов в разных юрисдикциях является сложным, особенно в трансграничных случаях.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Быстрые технологические изменения опережают законотворчество, требуя постоянной адаптации.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43005894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9B3F3F3-45BE-4D72-AAE6-46F2D883D2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/>
              <a:t>Заключение - Текущий процесс и перспективы на будущее</a:t>
            </a:r>
            <a:br>
              <a:rPr lang="ru-RU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C09BA10B-A83C-40A2-BFC4-95147867D72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850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Унификация и стандартизация кибер-права являются непрерывными процессами, имеющими решающее значение для решения глобальных цифровых проблем.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Достигнут прогресс в законодательстве о киберпреступности, защите данных, регулировании электронной коммерции и защите ИС.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Необходимы гибкие подходы для развития наряду с технологическими достижениями.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Балансирование глобальных стандартов с местными контекстами остается сложной задачей.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Эти усилия имеют важное значение для укрепления доверия к цифровым системам и содействия инклюзивному глобальному цифровому развитию.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84024050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0D61BA6-620C-4B37-82EF-D58E619D85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/>
              <a:t>Введение в место кибер-права в правовой системе</a:t>
            </a:r>
            <a:br>
              <a:rPr lang="ru-RU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D2801C1B-6B56-4519-9964-DF74CF8C620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850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Кибер-право занимает уникальное положение в правовой структуре, характеризующееся его междисциплинарной природой.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Оно существенно взаимодействует с конституционным, уголовным, договорным, деликтным, интеллектуальным и административным правом.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Концепции, такие как "lex informatica" и "код как закон", предполагают, что технологические архитектуры могут функционировать как форма закона.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Кибер-право бросает вызов традиционным правовым категориям, требуя переоценки того, как мы организуем юридические дисциплины в цифровую эпоху.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Развитие этой области от узкоспециализированной до фундаментального аспекта современных правовых систем подчеркивает ее важность в решении цифровых проблем.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6959144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0D72F9E-3403-461C-B10A-43A632A4CF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Кибер-право и конституционные принципы</a:t>
            </a:r>
            <a:br>
              <a:rPr lang="ru-RU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5CCE44BB-0CF5-4BE3-A846-B63BBFF376B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775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Ключевые дела, такие как Reno v. ACLU и Carpenter v. United States, сформировали доктрины свободы слова и конфиденциальности в онлайн-контексте.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Цифровые технологии влияют на права на надлежащую правовую процедуру, заставляя суды адаптировать правила доказательств.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"Право на информационное самоопределение" Федерального конституционного суда Германии повлияло на глобальные законы о защите данных.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Дебаты о доступе к интернету как фундаментальном праве набирают обороты, что отражено в резолюциях ООН.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Конституционные вызовы программам государственного наблюдения подчеркивают напряженность между национальной безопасностью и индивидуальными правами на конфиденциальность.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19544110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69E2804-B293-4800-A5F4-253D278158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Кибер-право и уголовное право</a:t>
            </a:r>
            <a:br>
              <a:rPr lang="ru-RU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8947360A-F903-4CC8-9803-2EA4F2EA7E2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850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Законодательство, такое как Закон США о компьютерном мошенничестве и злоупотреблениях, криминализирует несанкционированный доступ к компьютерным системам.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Знаковые дела, такие как United States v. Morris, создали прецеденты для судебного преследования киберпреступлений.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Юрисдикционные проблемы в делах о киберпреступности подчеркивают необходимость международного сотрудничества.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Сбор цифровых доказательств представляет уникальные проблемы, поднимая новые юридические вопросы о конфиденциальности и объеме поиска.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Транснациональный характер киберпреступлений требует инициатив, таких как Конвенция о киберпреступности, для гармонизации законов.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26298193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368B8B3-C74D-4ABA-BFF6-559D59A72A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Кибер-право и договорное право</a:t>
            </a:r>
            <a:br>
              <a:rPr lang="ru-RU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59EC2325-1C42-4ED5-A1D9-FCC2F0EC08D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850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Законодательство, такое как Закон США об электронных подписях и Регламент ЕС eIDAS, устанавливает юридическую эквивалентность электронных подписей.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Дела, такие как Specht v. Netscape Communications Corp., создали прецеденты для формирования онлайн-контрактов.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Смарт-контракты представляют новые проблемы в интерпретации и исполнении.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Защита потребителей в электронной коммерции регулируется такими нормативными актами, как Директива ЕС о правах потребителей.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Технология блокчейн влияет на исполнение контрактов, поднимая вопросы о юрисдикции и разрешении споров в децентрализованных системах.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72805058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A128FDC-0A79-441C-A815-0CC04C157A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Кибер-право и деликтное право</a:t>
            </a:r>
            <a:br>
              <a:rPr lang="ru-RU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9CE834A6-281F-4FAD-9B4D-C3D0A6F2CDC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85000" lnSpcReduction="1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Диффамация в киберпространстве была подвержена влиянию таких дел, как Zeran v. America Online, Inc., формируя ответственность платформ.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Появились кибер-деликты как концепция для решения цифровых вредов и стимулирования кибербезопасности.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Суды применяют принципы небрежности к практикам кибербезопасности в делах об утечке данных.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ИИ и автономные системы представляют проблемы для установления деликтной ответственности.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Пересечение деликтного права с регулированием защиты данных вводит новые измерения в претензии, связанные с конфиденциальностью.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29339876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1E7C277-66E8-41DC-B98A-F1769E49EA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/>
              <a:t>Кибер-право и интеллектуальная собственность</a:t>
            </a:r>
            <a:br>
              <a:rPr lang="ru-RU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42D47D1C-D753-4215-939E-54FB48AA08E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Защита авторских прав сталкивается с проблемами в киберпространстве, как видно в деле MGM Studios v. Grokster.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Закон о товарных знаках решает проблемы онлайн-нарушений через механизмы, такие как UDRP ICANN.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DMCA ввел защиту технологических мер, контролирующих доступ к охраняемым авторским правом работам.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Виртуальные миры создают новые проблемы для обеспечения соблюдения ИС.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Лицензирование открытого исходного кода бросает вызов традиционным представлениям об управлении ИС.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17977469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F1886C5-3B03-46F6-A010-503799D1B4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Кибер-право и административное право</a:t>
            </a:r>
            <a:br>
              <a:rPr lang="ru-RU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F6CFDBA8-8354-4C35-A58A-362877FA22F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Полномочия FCC по регулированию интернета, особенно сетевого нейтралитета, обсуждались, как видно в деле Mozilla Corp. v. FCC.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FTC лидирует в обеспечении защиты потребителей в интернете и конфиденциальности данных.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GDPR наделяет органы по защите данных значительными полномочиями по обеспечению соблюдения.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UDRP ICANN является примером специализированных административных механизмов для кибер-вопросов.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Быстрые технологические изменения бросают вызов административному нормотворчеству, требуя гибких подходов.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31396291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5AE1560-81BB-4B62-A63C-1AA0984BD6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Кибер-право и международное право</a:t>
            </a:r>
            <a:br>
              <a:rPr lang="ru-RU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D710CA3A-161B-4763-B9D2-6B2963664CD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 lnSpcReduction="1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Таллиннское руководство формулирует, как существующее международное право применяется к кибер-операциям.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Резолюции ООН подтверждают защиту прав человека в интернете.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Будапештская конвенция облегчает международное сотрудничество в области киберпреступности.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Кибер-операции, спонсируемые государством, поднимают вопросы об ответственности государств.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Проблемы атрибуции затрудняют правоприменение и подотчетность в киберпространстве.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05459254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47FF44D-2247-41AA-A906-AB8BA9C18B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Междисциплинарная природа кибер-права</a:t>
            </a:r>
            <a:br>
              <a:rPr lang="ru-RU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4959933B-A2AD-45D9-ACF2-E99075DCFB5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Кибер-право пересекается с компьютерными науками в таких областях, как алгоритмическая подотчетность и этика ИИ.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Информационная безопасность влияет на правовые рамки, при этом технические стандарты часто включаются в нормативные акты.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Цифровая криминалистика играет решающую роль в обеспечении соблюдения кибер-права.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Исследования взаимодействия человека с компьютером влияют на юридические аспекты в таких областях, как информированное согласие.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Технология блокчейн бросает вызов традиционным правовым концепциям.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20671573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F0E5689-6E18-4B88-8CCA-6A6738038A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Заключение - Роль и будущее кибер-права</a:t>
            </a:r>
            <a:br>
              <a:rPr lang="ru-RU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BD5506CC-E633-4991-9B85-65C6A9829E4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85000" lnSpcReduction="1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Позиция кибер-права как отдельной области и междисциплинарной дисциплины подчеркивает его важность в современном праве.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Его взаимодействие с другими правовыми отраслями и научными дисциплинами отражает всепроникающее влияние цифровых технологий.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Кибер-право стимулирует правовые инновации, вынуждая другие области адаптироваться к технологическим изменениям.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Будущее развитие, вероятно, будет характеризоваться усилением сотрудничества между юридическими и техническими экспертами.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Эволюция этой области отражает постоянную необходимость адаптации правовых систем к быстро меняющемуся цифровому ландшафту.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73789289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EB266B8-107A-40F3-B0A0-FACBAC0D47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6CB30508-0E02-4D41-B8DC-90F1C6E4E3C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5DFB65DA-6776-4CE7-8372-09E6D989A27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8215339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3869</Words>
  <Application>Microsoft Office PowerPoint</Application>
  <PresentationFormat>Широкоэкранный</PresentationFormat>
  <Paragraphs>508</Paragraphs>
  <Slides>52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52</vt:i4>
      </vt:variant>
    </vt:vector>
  </HeadingPairs>
  <TitlesOfParts>
    <vt:vector size="56" baseType="lpstr">
      <vt:lpstr>Arial</vt:lpstr>
      <vt:lpstr>Calibri</vt:lpstr>
      <vt:lpstr>Calibri Light</vt:lpstr>
      <vt:lpstr>Тема Office</vt:lpstr>
      <vt:lpstr>Презентация PowerPoint</vt:lpstr>
      <vt:lpstr>Введение в методы регулирования киберпространства </vt:lpstr>
      <vt:lpstr>Императивный метод в киберпространстве </vt:lpstr>
      <vt:lpstr>Диспозитивный метод в киберпространстве </vt:lpstr>
      <vt:lpstr>Рекомендательный метод в управлении киберпространством </vt:lpstr>
      <vt:lpstr>Гибридные подходы и регуляторные миксы </vt:lpstr>
      <vt:lpstr>Технологические методы регулирования </vt:lpstr>
      <vt:lpstr>Международные аспекты регулирования киберпространства </vt:lpstr>
      <vt:lpstr>Оценка методов регулирования киберпространства </vt:lpstr>
      <vt:lpstr>Новые методы регулирования в управлении киберпространством </vt:lpstr>
      <vt:lpstr>Заключение - Будущее регулирования киберпространства </vt:lpstr>
      <vt:lpstr>Введение в методы защиты в киберпространстве </vt:lpstr>
      <vt:lpstr>Судебная защита в киберпространстве </vt:lpstr>
      <vt:lpstr>Меры административной защиты </vt:lpstr>
      <vt:lpstr>Самопомощь и технические меры защиты </vt:lpstr>
      <vt:lpstr>Механизмы коллективной защиты </vt:lpstr>
      <vt:lpstr>Международное сотрудничество в киберзащите </vt:lpstr>
      <vt:lpstr>Превентивные меры и управление рисками </vt:lpstr>
      <vt:lpstr>Средства правовой защиты и компенсация в киберпространстве </vt:lpstr>
      <vt:lpstr>Образование и осведомленность в киберзащите </vt:lpstr>
      <vt:lpstr>Заключение - Интегрированный подход к киберзащите </vt:lpstr>
      <vt:lpstr>Введение в конфликты кибер-права </vt:lpstr>
      <vt:lpstr>Юрисдикционные конфликты в киберпространстве </vt:lpstr>
      <vt:lpstr>Конфликты применимого права в киберспорах </vt:lpstr>
      <vt:lpstr>Конфликты правоприменения в киберпространстве </vt:lpstr>
      <vt:lpstr>Конфликты в области защиты данных и конфиденциальности </vt:lpstr>
      <vt:lpstr>Конфликты интеллектуальной собственности в киберпространстве </vt:lpstr>
      <vt:lpstr>Конфликты в защите прав потребителей в электронной коммерции </vt:lpstr>
      <vt:lpstr>Конфликты в области киберпреступности и национальной безопасности </vt:lpstr>
      <vt:lpstr>Специализированные механизмы разрешения конфликтов </vt:lpstr>
      <vt:lpstr>Заключение - Вызовы и будущее конфликтов в кибер-праве </vt:lpstr>
      <vt:lpstr>Введение в унификацию и стандартизацию кибер-права </vt:lpstr>
      <vt:lpstr>Гармонизация законодательства о киберпреступности </vt:lpstr>
      <vt:lpstr>Стандартизация закона о защите данных </vt:lpstr>
      <vt:lpstr>Гармонизация закона об электронной коммерции </vt:lpstr>
      <vt:lpstr>Стандартизация защиты интеллектуальной собственности </vt:lpstr>
      <vt:lpstr>Технические стандарты и протоколы в кибер-праве </vt:lpstr>
      <vt:lpstr>Инструменты мягкого права и саморегулирование отрасли </vt:lpstr>
      <vt:lpstr>Региональные усилия по гармонизации </vt:lpstr>
      <vt:lpstr>Проблемы унификации и стандартизации кибер-права </vt:lpstr>
      <vt:lpstr>Заключение - Текущий процесс и перспективы на будущее </vt:lpstr>
      <vt:lpstr>Введение в место кибер-права в правовой системе </vt:lpstr>
      <vt:lpstr>Кибер-право и конституционные принципы </vt:lpstr>
      <vt:lpstr>Кибер-право и уголовное право </vt:lpstr>
      <vt:lpstr>Кибер-право и договорное право </vt:lpstr>
      <vt:lpstr>Кибер-право и деликтное право </vt:lpstr>
      <vt:lpstr>Кибер-право и интеллектуальная собственность </vt:lpstr>
      <vt:lpstr>Кибер-право и административное право </vt:lpstr>
      <vt:lpstr>Кибер-право и международное право </vt:lpstr>
      <vt:lpstr>Междисциплинарная природа кибер-права </vt:lpstr>
      <vt:lpstr>Заключение - Роль и будущее кибер-права 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Происхождение, концепция и предмет кибер-права </dc:title>
  <dc:creator>User</dc:creator>
  <cp:lastModifiedBy>User</cp:lastModifiedBy>
  <cp:revision>3</cp:revision>
  <dcterms:created xsi:type="dcterms:W3CDTF">2024-09-11T19:51:13Z</dcterms:created>
  <dcterms:modified xsi:type="dcterms:W3CDTF">2024-09-14T07:48:02Z</dcterms:modified>
</cp:coreProperties>
</file>