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6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56" autoAdjust="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75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37A7E-2DCF-4EA2-8581-03FA2448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D8AE95-0F1B-4EC0-9D23-31EBE2563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1639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Genesis, Concept, and Subject Matter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law emerged in the 1990s to address legal challenges in cyberspace.</a:t>
            </a:r>
          </a:p>
          <a:p>
            <a:r>
              <a:t>Early works like Graham Smith's 'Internet Law and Regulation' (1996) laid the foundation for cyber law.</a:t>
            </a:r>
          </a:p>
          <a:p>
            <a:r>
              <a:t>Key events such as the commercialization of the internet and the US Telecommunications Act of 1996 shaped its development.</a:t>
            </a:r>
          </a:p>
          <a:p>
            <a:r>
              <a:t>Cyber law addresses issues like online privacy, digital contracts, cybercrime, and content regulation.</a:t>
            </a:r>
          </a:p>
          <a:p>
            <a:r>
              <a:t>Landmark cases like Reno v. ACLU (1997) have been crucial in the field's development.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Expansion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law has significantly expanded since the 1990s, adapting to technological advancements.</a:t>
            </a:r>
          </a:p>
          <a:p>
            <a:r>
              <a:t>It now covers topics including data breaches, AI regulation, and blockchain technology.</a:t>
            </a:r>
          </a:p>
          <a:p>
            <a:r>
              <a:t>The early 2000s saw widespread national cyber law enactment addressing various digital issues.</a:t>
            </a:r>
          </a:p>
          <a:p>
            <a:r>
              <a:t>E-commerce growth led to specialized frameworks for digital transactions.</a:t>
            </a:r>
          </a:p>
          <a:p>
            <a:r>
              <a:t>Web 2.0 and user-generated content platforms introduced new challenges in intermediary liability and content moderation.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Scope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law intersects with various legal practices in the digital realm.</a:t>
            </a:r>
          </a:p>
          <a:p>
            <a:r>
              <a:t>It covers e-commerce, data protection, cybercrime, digital intellectual property, and online content regulation.</a:t>
            </a:r>
          </a:p>
          <a:p>
            <a:r>
              <a:t>The field applies traditional legal principles to novel digital contexts.</a:t>
            </a:r>
          </a:p>
          <a:p>
            <a:r>
              <a:t>Cyber law addresses both public and private law issues in the digital space.</a:t>
            </a:r>
          </a:p>
          <a:p>
            <a:r>
              <a:t>Key areas include online contract formation, consumer protection, and responsibilities of internet service providers.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Diverse Subjects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law regulates internet infrastructure through organizations like ICANN.</a:t>
            </a:r>
          </a:p>
          <a:p>
            <a:r>
              <a:t>Data protection and privacy are critical areas, exemplified by the GDPR.</a:t>
            </a:r>
          </a:p>
          <a:p>
            <a:r>
              <a:t>Cybercrime and cybersecurity are significant components of cyber law.</a:t>
            </a:r>
          </a:p>
          <a:p>
            <a:r>
              <a:t>The field covers intellectual property issues, electronic evidence, and digital signatures.</a:t>
            </a:r>
          </a:p>
          <a:p>
            <a:r>
              <a:t>Emerging areas include AI, blockchain, and IoT regulation.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Principles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Technological neutrality ensures laws remain applicable across different technologies.</a:t>
            </a:r>
          </a:p>
          <a:p>
            <a:r>
              <a:t>Network neutrality prevents discrimination in internet traffic management.</a:t>
            </a:r>
          </a:p>
          <a:p>
            <a:r>
              <a:t>Intermediary liability protection shields platforms from user-generated content liability.</a:t>
            </a:r>
          </a:p>
          <a:p>
            <a:r>
              <a:t>Data minimization and consent are crucial in data protection and online transactions.</a:t>
            </a:r>
          </a:p>
          <a:p>
            <a:r>
              <a:t>Lawrence Lessig's 'code as law' concept suggests that cyberspace architecture can regulate behavior.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Sources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International treaties like the Budapest Convention on Cybercrime shape the global landscape.</a:t>
            </a:r>
          </a:p>
          <a:p>
            <a:r>
              <a:t>National legislation forms the backbone of cyber law in many jurisdictions.</a:t>
            </a:r>
          </a:p>
          <a:p>
            <a:r>
              <a:t>Case law has been instrumental in developing cyber law principles in common law systems.</a:t>
            </a:r>
          </a:p>
          <a:p>
            <a:r>
              <a:t>Soft law instruments, including OECD guidelines, contribute significantly to cyber law.</a:t>
            </a:r>
          </a:p>
          <a:p>
            <a:r>
              <a:t>Industry self-regulation plays a crucial role in developing policies for internet infrastructure.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Actors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National governments enact and enforce cyber laws, with the US leading in legislation.</a:t>
            </a:r>
          </a:p>
          <a:p>
            <a:r>
              <a:t>International organizations like the UN, ITU, and WIPO contribute to global norms and standards.</a:t>
            </a:r>
          </a:p>
          <a:p>
            <a:r>
              <a:t>Regional bodies like the EU create harmonized frameworks, exemplified by the GDPR.</a:t>
            </a:r>
          </a:p>
          <a:p>
            <a:r>
              <a:t>Tech companies and industry associations influence policies through lobbying and governance participation.</a:t>
            </a:r>
          </a:p>
          <a:p>
            <a:r>
              <a:t>Courts and tribunals interpret and apply cyber law, making impactful decisions on digital rights and regulations.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Applying territorial laws to borderless cyberspace leads to jurisdictional conflicts.</a:t>
            </a:r>
          </a:p>
          <a:p>
            <a:r>
              <a:t>Technological advancements often outpace legal frameworks, creating regulatory gaps.</a:t>
            </a:r>
          </a:p>
          <a:p>
            <a:r>
              <a:t>Balancing online anonymity with law enforcement presents ongoing challenges.</a:t>
            </a:r>
          </a:p>
          <a:p>
            <a:r>
              <a:t>Harmonizing cyber laws across different legal systems and cultures is complicated by the internet's global nature.</a:t>
            </a:r>
          </a:p>
          <a:p>
            <a:r>
              <a:t>Enforcing cyber laws across jurisdictions poses practical difficulties, particularly in cross-border cybercrime cases.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 Law's Interaction with Other Legal Disciplines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Contract law has been reshaped to accommodate electronic contracts and digital signatures.</a:t>
            </a:r>
          </a:p>
          <a:p>
            <a:r>
              <a:t>Intellectual property law has been impacted, particularly in online copyright infringement and domain name protection.</a:t>
            </a:r>
          </a:p>
          <a:p>
            <a:r>
              <a:t>Criminal law has expanded to address cybercrime.</a:t>
            </a:r>
          </a:p>
          <a:p>
            <a:r>
              <a:t>Privacy and data protection laws have been revolutionized, exemplified by the GDPR.</a:t>
            </a:r>
          </a:p>
          <a:p>
            <a:r>
              <a:t>International law grapples with issues like state-sponsored cyber attacks and applying war laws to cyberspace.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and Importance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law regulates the digital world, addressing diverse legal issues arising from information and communication technologies.</a:t>
            </a:r>
          </a:p>
          <a:p>
            <a:r>
              <a:t>Its dynamic nature reflects technology's constant evolution and societal impact.</a:t>
            </a:r>
          </a:p>
          <a:p>
            <a:r>
              <a:t>Cyber law principles interact with and shape cyberspace architecture.</a:t>
            </a:r>
          </a:p>
          <a:p>
            <a:r>
              <a:t>The field's global impact is evident in international relations, trade, and digital age human rights.</a:t>
            </a:r>
          </a:p>
          <a:p>
            <a:r>
              <a:t>As new technologies emerge, cyber law will face new challenges and development opportunities.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Fundamental Principles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Fundamental principles of cyber law form the foundation for regulating the digital landscape.</a:t>
            </a:r>
          </a:p>
          <a:p>
            <a:r>
              <a:t>Key categories include technological neutrality, network neutrality, and intermediary liability protection.</a:t>
            </a:r>
          </a:p>
          <a:p>
            <a:r>
              <a:t>These principles guide legislators, courts, and policymakers in addressing unique challenges posed by cyberspace.</a:t>
            </a:r>
          </a:p>
          <a:p>
            <a:r>
              <a:t>They have evolved significantly since the internet's early days, adapting to technological changes.</a:t>
            </a:r>
          </a:p>
          <a:p>
            <a:r>
              <a:t>These principles serve as crucial guides in shaping the regulatory framework for digital relations.</a:t>
            </a:r>
          </a:p>
        </p:txBody>
      </p:sp>
    </p:spTree>
    <p:extLst>
      <p:ext uri="{BB962C8B-B14F-4D97-AF65-F5344CB8AC3E}">
        <p14:creationId xmlns:p14="http://schemas.microsoft.com/office/powerpoint/2010/main" val="4282778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Technological Neutrality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  <a:p>
            <a:r>
              <a:rPr lang="en-US"/>
              <a:t>Technological neutrality ensures legal provisions remain applicable regardless of specific technologies.</a:t>
            </a:r>
          </a:p>
          <a:p>
            <a:r>
              <a:rPr lang="en-US"/>
              <a:t>This principle maintains law's relevance amid rapid technological advancements.</a:t>
            </a:r>
          </a:p>
          <a:p>
            <a:r>
              <a:rPr lang="en-US"/>
              <a:t>The EU's Electronic Commerce Directive exemplifies this principle in practice.</a:t>
            </a:r>
          </a:p>
          <a:p>
            <a:r>
              <a:rPr lang="en-US"/>
              <a:t>Technological neutrality presents challenges in evolving digital environments.</a:t>
            </a:r>
          </a:p>
          <a:p>
            <a:r>
              <a:rPr lang="en-US"/>
              <a:t>Lawmakers and courts must balance neutrality with addressing specific technological risks and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3586198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Neutrality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Network neutrality ensures equal treatment of all internet traffic, regardless of source, destination, or content.</a:t>
            </a:r>
          </a:p>
          <a:p>
            <a:r>
              <a:t>Core aspects include prohibitions on blocking, throttling, and paid prioritization of internet traffic.</a:t>
            </a:r>
          </a:p>
          <a:p>
            <a:r>
              <a:t>The EU's Open Internet Regulation (2015) enshrines these principles.</a:t>
            </a:r>
          </a:p>
          <a:p>
            <a:r>
              <a:t>Proponents argue it's essential for preserving innovation, competition, and online freedom of expression.</a:t>
            </a:r>
          </a:p>
          <a:p>
            <a:r>
              <a:t>The ongoing debate surrounding network neutrality highlights its significance in shaping the future of internet communications.</a:t>
            </a:r>
          </a:p>
        </p:txBody>
      </p:sp>
    </p:spTree>
    <p:extLst>
      <p:ext uri="{BB962C8B-B14F-4D97-AF65-F5344CB8AC3E}">
        <p14:creationId xmlns:p14="http://schemas.microsoft.com/office/powerpoint/2010/main" val="1012684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Intermediary Liability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Intermediary liability protection shields online platforms and service providers from legal responsibility for user-generated content.</a:t>
            </a:r>
          </a:p>
          <a:p>
            <a:r>
              <a:t>In the US, Section 230 of the Communications Decency Act provides broad immunity to online intermediaries.</a:t>
            </a:r>
          </a:p>
          <a:p>
            <a:r>
              <a:t>Different jurisdictions adopt varying approaches, ranging from broad immunity to "notice and takedown" procedures.</a:t>
            </a:r>
          </a:p>
          <a:p>
            <a:r>
              <a:t>This principle faces ongoing challenges in content moderation and online harm prevention.</a:t>
            </a:r>
          </a:p>
          <a:p>
            <a:r>
              <a:t>It remains fundamental in shaping the legal landscape for online platforms and services.</a:t>
            </a:r>
          </a:p>
        </p:txBody>
      </p:sp>
    </p:spTree>
    <p:extLst>
      <p:ext uri="{BB962C8B-B14F-4D97-AF65-F5344CB8AC3E}">
        <p14:creationId xmlns:p14="http://schemas.microsoft.com/office/powerpoint/2010/main" val="2681181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Privacy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Data protection and privacy principles address the collection, processing, and storage of personal information in the digital realm.</a:t>
            </a:r>
          </a:p>
          <a:p>
            <a:r>
              <a:t>Key frameworks include the OECD Privacy Guidelines and the EU's GDPR.</a:t>
            </a:r>
          </a:p>
          <a:p>
            <a:r>
              <a:t>Core principles encompass purpose limitation, data minimization, and consent.</a:t>
            </a:r>
          </a:p>
          <a:p>
            <a:r>
              <a:t>The concept of "privacy by design" emphasizes proactive integration of privacy protections into technological systems.</a:t>
            </a:r>
          </a:p>
          <a:p>
            <a:r>
              <a:t>These principles serve as crucial safeguards for individual rights in the cyber domain.</a:t>
            </a:r>
          </a:p>
        </p:txBody>
      </p:sp>
    </p:spTree>
    <p:extLst>
      <p:ext uri="{BB962C8B-B14F-4D97-AF65-F5344CB8AC3E}">
        <p14:creationId xmlns:p14="http://schemas.microsoft.com/office/powerpoint/2010/main" val="853301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Freedom of Expression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Freedom of expression online faces unique challenges in the digital context.</a:t>
            </a:r>
          </a:p>
          <a:p>
            <a:r>
              <a:t>Balancing free speech with other rights, such as privacy and protection from hate speech, remains complex.</a:t>
            </a:r>
          </a:p>
          <a:p>
            <a:r>
              <a:t>Online platforms' content moderation policies significantly shape online free speech.</a:t>
            </a:r>
          </a:p>
          <a:p>
            <a:r>
              <a:t>Different jurisdictions approach online free speech issues variably, reflecting diverse cultural and legal traditions.</a:t>
            </a:r>
          </a:p>
          <a:p>
            <a:r>
              <a:t>This principle remains crucial in safeguarding democratic discourse and individual liberty in cyberspace.</a:t>
            </a:r>
          </a:p>
        </p:txBody>
      </p:sp>
    </p:spTree>
    <p:extLst>
      <p:ext uri="{BB962C8B-B14F-4D97-AF65-F5344CB8AC3E}">
        <p14:creationId xmlns:p14="http://schemas.microsoft.com/office/powerpoint/2010/main" val="4023392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Cybersecurity focuses on protecting networks, programs, and data from unauthorized access or attacks.</a:t>
            </a:r>
          </a:p>
          <a:p>
            <a:r>
              <a:t>Key legislation includes the EU's NIS Directive and the US Cybersecurity Information Sharing Act.</a:t>
            </a:r>
          </a:p>
          <a:p>
            <a:r>
              <a:t>The core principles, known as the CIA triad, encompass Confidentiality, Integrity, and Availability of information.</a:t>
            </a:r>
          </a:p>
          <a:p>
            <a:r>
              <a:t>International efforts aim to establish norms of responsible state behavior in cyberspace.</a:t>
            </a:r>
          </a:p>
          <a:p>
            <a:r>
              <a:t>As cyber threats evolve, cybersecurity principles remain fundamental in shaping legal and policy responses.</a:t>
            </a:r>
          </a:p>
        </p:txBody>
      </p:sp>
    </p:spTree>
    <p:extLst>
      <p:ext uri="{BB962C8B-B14F-4D97-AF65-F5344CB8AC3E}">
        <p14:creationId xmlns:p14="http://schemas.microsoft.com/office/powerpoint/2010/main" val="813044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Identity and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Digital identity and authentication principles are integral to establishing trust and legal certainty in cyberspace.</a:t>
            </a:r>
          </a:p>
          <a:p>
            <a:r>
              <a:t>Key legislation includes the EU's eIDAS Regulation and the US ESIGN Act.</a:t>
            </a:r>
          </a:p>
          <a:p>
            <a:r>
              <a:t>Challenges extend to issues of anonymity and pseudonymity in the digital realm.</a:t>
            </a:r>
          </a:p>
          <a:p>
            <a:r>
              <a:t>Biometric authentication offers enhanced security but presents privacy concerns.</a:t>
            </a:r>
          </a:p>
          <a:p>
            <a:r>
              <a:t>These principles play a crucial role in ensuring the integrity and legal validity of online transactions and communications.</a:t>
            </a:r>
          </a:p>
        </p:txBody>
      </p:sp>
    </p:spTree>
    <p:extLst>
      <p:ext uri="{BB962C8B-B14F-4D97-AF65-F5344CB8AC3E}">
        <p14:creationId xmlns:p14="http://schemas.microsoft.com/office/powerpoint/2010/main" val="1168342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Jurisdiction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Jurisdiction in cyberspace addresses determining legal authority over disputes arising from online activities.</a:t>
            </a:r>
          </a:p>
          <a:p>
            <a:r>
              <a:t>Different approaches include the "effects doctrine" and "targeting approach" for establishing jurisdiction.</a:t>
            </a:r>
          </a:p>
          <a:p>
            <a:r>
              <a:t>International efforts, such as the Hague Conference's work, address cross-border litigation issues.</a:t>
            </a:r>
          </a:p>
          <a:p>
            <a:r>
              <a:t>Data localization has emerged as a controversial approach to asserting jurisdiction over digital information.</a:t>
            </a:r>
          </a:p>
          <a:p>
            <a:r>
              <a:t>As online activities blur traditional boundaries, this principle remains a critical area of development in cyber law.</a:t>
            </a:r>
          </a:p>
        </p:txBody>
      </p:sp>
    </p:spTree>
    <p:extLst>
      <p:ext uri="{BB962C8B-B14F-4D97-AF65-F5344CB8AC3E}">
        <p14:creationId xmlns:p14="http://schemas.microsoft.com/office/powerpoint/2010/main" val="396746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Interaction of Cyber Law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fundamental principles of cyber law form an interconnected framework guiding digital relations regulation.</a:t>
            </a:r>
          </a:p>
          <a:p>
            <a:r>
              <a:t>These principles interact in complex ways, sometimes reinforcing and sometimes conflicting.</a:t>
            </a:r>
          </a:p>
          <a:p>
            <a:r>
              <a:t>The challenge lies in balancing these principles in practical application, promoting innovation, protecting rights, and ensuring security.</a:t>
            </a:r>
          </a:p>
          <a:p>
            <a:r>
              <a:t>Their dynamic nature reflects ongoing technological and societal evolution, requiring constant reassessment of legal approaches.</a:t>
            </a:r>
          </a:p>
          <a:p>
            <a:r>
              <a:t>Moving further into the digital age, these fundamental principles will continue shaping a fair, secure, and innovative digital environment.</a:t>
            </a:r>
          </a:p>
        </p:txBody>
      </p:sp>
    </p:spTree>
    <p:extLst>
      <p:ext uri="{BB962C8B-B14F-4D97-AF65-F5344CB8AC3E}">
        <p14:creationId xmlns:p14="http://schemas.microsoft.com/office/powerpoint/2010/main" val="1268957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Cyber Law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law sources encompass diverse legal instruments, reflecting the complex nature of the digital landscape.</a:t>
            </a:r>
          </a:p>
          <a:p>
            <a:r>
              <a:t>These sources include international treaties, regional agreements, national legislation, case law, and soft law instruments.</a:t>
            </a:r>
          </a:p>
          <a:p>
            <a:r>
              <a:t>The hierarchy of cyber law sources involves intricate interplay between international and national frameworks.</a:t>
            </a:r>
          </a:p>
          <a:p>
            <a:r>
              <a:t>Understanding these diverse sources is crucial for navigating cyber law.</a:t>
            </a:r>
          </a:p>
          <a:p>
            <a:r>
              <a:t>The interrelationships between these sources form a complex network, with international treaties influencing regional and national laws.</a:t>
            </a:r>
          </a:p>
        </p:txBody>
      </p:sp>
    </p:spTree>
    <p:extLst>
      <p:ext uri="{BB962C8B-B14F-4D97-AF65-F5344CB8AC3E}">
        <p14:creationId xmlns:p14="http://schemas.microsoft.com/office/powerpoint/2010/main" val="1583301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Treaties and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International treaties provide a foundation for global cooperation in cyber-related issues.</a:t>
            </a:r>
          </a:p>
          <a:p>
            <a:r>
              <a:t>The Budapest Convention on Cybercrime (2001) is a landmark treaty addressing cybercrime.</a:t>
            </a:r>
          </a:p>
          <a:p>
            <a:r>
              <a:t>WIPO Internet Treaties extend copyright protections to the internet.</a:t>
            </a:r>
          </a:p>
          <a:p>
            <a:r>
              <a:t>Human rights treaties are increasingly applied to online rights.</a:t>
            </a:r>
          </a:p>
          <a:p>
            <a:r>
              <a:t>The challenge lies in applying traditional international law principles to cyberspace.</a:t>
            </a:r>
          </a:p>
        </p:txBody>
      </p:sp>
    </p:spTree>
    <p:extLst>
      <p:ext uri="{BB962C8B-B14F-4D97-AF65-F5344CB8AC3E}">
        <p14:creationId xmlns:p14="http://schemas.microsoft.com/office/powerpoint/2010/main" val="3317699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Regional Agreements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Regional agreements shape cyber law by providing detailed, contextually relevant regulations.</a:t>
            </a:r>
          </a:p>
          <a:p>
            <a:r>
              <a:t>The EU's approach includes key instruments like GDPR, NIS Directive, and Cybercrime Directive.</a:t>
            </a:r>
          </a:p>
          <a:p>
            <a:r>
              <a:t>In Southeast Asia, the ASEAN Framework on Personal Data Protection provides guidelines.</a:t>
            </a:r>
          </a:p>
          <a:p>
            <a:r>
              <a:t>The African Union Convention aims to harmonize cyber legislation across the continent.</a:t>
            </a:r>
          </a:p>
          <a:p>
            <a:r>
              <a:t>These regional approaches allow for tailored solutions but can lead to global cyber law fragmentation.</a:t>
            </a:r>
          </a:p>
        </p:txBody>
      </p:sp>
    </p:spTree>
    <p:extLst>
      <p:ext uri="{BB962C8B-B14F-4D97-AF65-F5344CB8AC3E}">
        <p14:creationId xmlns:p14="http://schemas.microsoft.com/office/powerpoint/2010/main" val="1514299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National Legislation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National legislation forms the backbone of enforceable cyber law, translating international principles into domestic frameworks.</a:t>
            </a:r>
          </a:p>
          <a:p>
            <a:r>
              <a:t>Key examples include the US Computer Fraud and Abuse Act and China's Cybersecurity Law.</a:t>
            </a:r>
          </a:p>
          <a:p>
            <a:r>
              <a:t>Many countries have adapted existing laws to address cyber issues.</a:t>
            </a:r>
          </a:p>
          <a:p>
            <a:r>
              <a:t>Some nations have enacted comprehensive cyber laws, such as Brazil's Marco Civil da Internet.</a:t>
            </a:r>
          </a:p>
          <a:p>
            <a:r>
              <a:t>The application of these laws often reveals tension between territorial jurisdiction and cyberspace's borderless nature.</a:t>
            </a:r>
          </a:p>
        </p:txBody>
      </p:sp>
    </p:spTree>
    <p:extLst>
      <p:ext uri="{BB962C8B-B14F-4D97-AF65-F5344CB8AC3E}">
        <p14:creationId xmlns:p14="http://schemas.microsoft.com/office/powerpoint/2010/main" val="578059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Law and Judicial Precedents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Case law and judicial precedents significantly shape cyber law, particularly in common law jurisdictions.</a:t>
            </a:r>
          </a:p>
          <a:p>
            <a:r>
              <a:t>Landmark cases have influenced various cyber law domains.</a:t>
            </a:r>
          </a:p>
          <a:p>
            <a:r>
              <a:t>Courts have applied traditional legal concepts to cyberspace, as seen in Zippo Manufacturing Co. v. Zippo Dot Com, Inc. (1997).</a:t>
            </a:r>
          </a:p>
          <a:p>
            <a:r>
              <a:t>Courts face ongoing challenges in adapting legal principles to new digital realities.</a:t>
            </a:r>
          </a:p>
          <a:p>
            <a:r>
              <a:t>Some jurisdictions have established specialized cyber courts or tribunals.</a:t>
            </a:r>
          </a:p>
        </p:txBody>
      </p:sp>
    </p:spTree>
    <p:extLst>
      <p:ext uri="{BB962C8B-B14F-4D97-AF65-F5344CB8AC3E}">
        <p14:creationId xmlns:p14="http://schemas.microsoft.com/office/powerpoint/2010/main" val="3670658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Soft Law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Soft law instruments, though not legally binding, shape cyber law norms and practices.</a:t>
            </a:r>
          </a:p>
          <a:p>
            <a:r>
              <a:t>The OECD Guidelines on Privacy have influenced global data protection laws.</a:t>
            </a:r>
          </a:p>
          <a:p>
            <a:r>
              <a:t>Industry standards and best practices often serve as de facto norms.</a:t>
            </a:r>
          </a:p>
          <a:p>
            <a:r>
              <a:t>ICANN policies exemplify how soft law effectively addresses specific cyber law issues.</a:t>
            </a:r>
          </a:p>
          <a:p>
            <a:r>
              <a:t>The interaction between soft law and hard law in cyber governance is complex.</a:t>
            </a:r>
          </a:p>
        </p:txBody>
      </p:sp>
    </p:spTree>
    <p:extLst>
      <p:ext uri="{BB962C8B-B14F-4D97-AF65-F5344CB8AC3E}">
        <p14:creationId xmlns:p14="http://schemas.microsoft.com/office/powerpoint/2010/main" val="4287617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Guidelines and Professional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Ethical guidelines and professional codes contribute to cyber law's normative framework.</a:t>
            </a:r>
          </a:p>
          <a:p>
            <a:r>
              <a:t>The ACM Code of Ethics provides guidance on ethical computing issues.</a:t>
            </a:r>
          </a:p>
          <a:p>
            <a:r>
              <a:t>Professional bodies in information security promote ethical standards that can influence legal frameworks.</a:t>
            </a:r>
          </a:p>
          <a:p>
            <a:r>
              <a:t>Ethical guidelines often address novel situations in cyberspace, such as implications of AI in decision-making.</a:t>
            </a:r>
          </a:p>
          <a:p>
            <a:r>
              <a:t>These guidelines serve as a crucial complement to formal legal sources.</a:t>
            </a:r>
          </a:p>
        </p:txBody>
      </p:sp>
    </p:spTree>
    <p:extLst>
      <p:ext uri="{BB962C8B-B14F-4D97-AF65-F5344CB8AC3E}">
        <p14:creationId xmlns:p14="http://schemas.microsoft.com/office/powerpoint/2010/main" val="3523338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Technical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Technical standards increasingly function as quasi-legal norms in the cyber domain.</a:t>
            </a:r>
          </a:p>
          <a:p>
            <a:r>
              <a:t>Standard-setting bodies like ISO establish technical benchmarks with legal implications.</a:t>
            </a:r>
          </a:p>
          <a:p>
            <a:r>
              <a:t>The GDPR references 'state of the art' security measures, implicitly incorporating evolving technical standards.</a:t>
            </a:r>
          </a:p>
          <a:p>
            <a:r>
              <a:t>Courts and regulators consider adherence to relevant technical standards in assessing legal compliance.</a:t>
            </a:r>
          </a:p>
          <a:p>
            <a:r>
              <a:t>As cyber law matures, technical standards' role as a source of legal norms is likely to grow.</a:t>
            </a:r>
          </a:p>
        </p:txBody>
      </p:sp>
    </p:spTree>
    <p:extLst>
      <p:ext uri="{BB962C8B-B14F-4D97-AF65-F5344CB8AC3E}">
        <p14:creationId xmlns:p14="http://schemas.microsoft.com/office/powerpoint/2010/main" val="4105277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Customary International Law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Customary international law in cyberspace is emerging as a significant area within cyber law.</a:t>
            </a:r>
          </a:p>
          <a:p>
            <a:r>
              <a:t>The UN Group of Governmental Experts reports have articulated potential norms of state behavior in cyberspace.</a:t>
            </a:r>
          </a:p>
          <a:p>
            <a:r>
              <a:t>State practice is gradually shaping cyber norms, as evidenced by responses to major cyber incidents.</a:t>
            </a:r>
          </a:p>
          <a:p>
            <a:r>
              <a:t>The Tallinn Manual represents a significant effort to articulate international law's application to cyberspace.</a:t>
            </a:r>
          </a:p>
          <a:p>
            <a:r>
              <a:t>As state practice evolves, customary international law is likely to play an increasingly important role in addressing novel cyber challenges.</a:t>
            </a:r>
          </a:p>
        </p:txBody>
      </p:sp>
    </p:spTree>
    <p:extLst>
      <p:ext uri="{BB962C8B-B14F-4D97-AF65-F5344CB8AC3E}">
        <p14:creationId xmlns:p14="http://schemas.microsoft.com/office/powerpoint/2010/main" val="1245977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Interplay of Cyber Law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sources of cyber law form a complex, interconnected tapestry reflecting multifaceted digital age challenges.</a:t>
            </a:r>
          </a:p>
          <a:p>
            <a:r>
              <a:t>Navigating these diverse sources challenges legal professionals, policymakers, and scholars.</a:t>
            </a:r>
          </a:p>
          <a:p>
            <a:r>
              <a:t>Cyber law's dynamic nature necessitates continuous adaptation as new technologies reshape the legal terrain.</a:t>
            </a:r>
          </a:p>
          <a:p>
            <a:r>
              <a:t>The interplay between sources can lead to conflicts, requiring careful analysis and balancing of legal and ethical considerations.</a:t>
            </a:r>
          </a:p>
          <a:p>
            <a:r>
              <a:t>These diverse sources collectively shape the evolving framework for governing the digital realm.</a:t>
            </a:r>
          </a:p>
        </p:txBody>
      </p:sp>
    </p:spTree>
    <p:extLst>
      <p:ext uri="{BB962C8B-B14F-4D97-AF65-F5344CB8AC3E}">
        <p14:creationId xmlns:p14="http://schemas.microsoft.com/office/powerpoint/2010/main" val="969966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Cyber Law Subjects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law subjects encompass diverse entities shaped by the digital environment's unique characteristics.</a:t>
            </a:r>
          </a:p>
          <a:p>
            <a:r>
              <a:t>These subjects include individuals, legal entities, ISPs, governmental bodies, NGOs, and emerging AI systems.</a:t>
            </a:r>
          </a:p>
          <a:p>
            <a:r>
              <a:t>The concept of cyber law subjects has evolved significantly, reflecting the increasing complexity of online interactions.</a:t>
            </a:r>
          </a:p>
          <a:p>
            <a:r>
              <a:t>Lawrence Lessig's observation that "Code is law" highlights how technical architecture shapes the behavior and legal status of online actors.</a:t>
            </a:r>
          </a:p>
          <a:p>
            <a:r>
              <a:t>This diverse array of subjects presents unique challenges to traditional legal frameworks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2361221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Individuals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Individuals' rights and responsibilities are shaped by national and international legal frameworks.</a:t>
            </a:r>
          </a:p>
          <a:p>
            <a:r>
              <a:t>The EU's GDPR has significantly enhanced individual digital rights, including the "right to be forgotten."</a:t>
            </a:r>
          </a:p>
          <a:p>
            <a:r>
              <a:t>The US case Carpenter v. United States (2018) recognized heightened privacy protections for cell phone location data.</a:t>
            </a:r>
          </a:p>
          <a:p>
            <a:r>
              <a:t>Protection of minors online remains critical, addressed by legislation like COPPA.</a:t>
            </a:r>
          </a:p>
          <a:p>
            <a:r>
              <a:t>Legal implications of online personas and avatars raise complex questions about identity and liability in virtual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983346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Entities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Legal entities face numerous obligations and liabilities in the digital sphere.</a:t>
            </a:r>
          </a:p>
          <a:p>
            <a:r>
              <a:t>E-commerce laws, such as the EU's Electronic Commerce Directive, govern online business responsibilities.</a:t>
            </a:r>
          </a:p>
          <a:p>
            <a:r>
              <a:t>Data protection laws, like GDPR, impose significant obligations on data controllers and processors.</a:t>
            </a:r>
          </a:p>
          <a:p>
            <a:r>
              <a:t>The liability of online platforms for user-generated content remains contentious, as illustrated by Delfi AS v. Estonia (2015).</a:t>
            </a:r>
          </a:p>
          <a:p>
            <a:r>
              <a:t>Corporate responsibility extends to cybersecurity, with high-profile data breaches leading to significant consequences.</a:t>
            </a:r>
          </a:p>
        </p:txBody>
      </p:sp>
    </p:spTree>
    <p:extLst>
      <p:ext uri="{BB962C8B-B14F-4D97-AF65-F5344CB8AC3E}">
        <p14:creationId xmlns:p14="http://schemas.microsoft.com/office/powerpoint/2010/main" val="1635191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ISPs and Intermediaries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ISPs and intermediaries occupy a unique position in cyber law relations, balancing neutrality and active participation.</a:t>
            </a:r>
          </a:p>
          <a:p>
            <a:r>
              <a:t>Their legal status is influenced by the "mere conduit" concept, limiting liability for transmitted information.</a:t>
            </a:r>
          </a:p>
          <a:p>
            <a:r>
              <a:t>The US DMCA provides safe harbor provisions for ISPs.</a:t>
            </a:r>
          </a:p>
          <a:p>
            <a:r>
              <a:t>Social media platforms face increased scrutiny, as seen in Germany's Network Enforcement Act.</a:t>
            </a:r>
          </a:p>
          <a:p>
            <a:r>
              <a:t>Notice and takedown procedures represent a critical mechanism for addressing illegal content online.</a:t>
            </a:r>
          </a:p>
        </p:txBody>
      </p:sp>
    </p:spTree>
    <p:extLst>
      <p:ext uri="{BB962C8B-B14F-4D97-AF65-F5344CB8AC3E}">
        <p14:creationId xmlns:p14="http://schemas.microsoft.com/office/powerpoint/2010/main" val="27155427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Governmental Bodies and Regulatory Authorities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Specialized cyber regulatory authorities, like the US FCC and UK's ICO, oversee various online activities.</a:t>
            </a:r>
          </a:p>
          <a:p>
            <a:r>
              <a:t>Traditional agencies have developed specialized cybercrime units and grapple with digital surveillance complexities.</a:t>
            </a:r>
          </a:p>
          <a:p>
            <a:r>
              <a:t>Governments participate in international cyber governance through bodies like the Internet Governance Forum.</a:t>
            </a:r>
          </a:p>
          <a:p>
            <a:r>
              <a:t>Digital sovereignty concepts have gained prominence, with countries implementing extensive internet control measures.</a:t>
            </a:r>
          </a:p>
          <a:p>
            <a:r>
              <a:t>Governments face ongoing challenges in balancing security imperatives with civil liberties protection and innovation promotion.</a:t>
            </a:r>
          </a:p>
        </p:txBody>
      </p:sp>
    </p:spTree>
    <p:extLst>
      <p:ext uri="{BB962C8B-B14F-4D97-AF65-F5344CB8AC3E}">
        <p14:creationId xmlns:p14="http://schemas.microsoft.com/office/powerpoint/2010/main" val="3055506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NGOs and Advocacy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NGOs and advocacy groups are influential in shaping cyber law policy, defending digital rights, and promoting public awareness.</a:t>
            </a:r>
          </a:p>
          <a:p>
            <a:r>
              <a:t>Organizations like EFF and Access Now have been at the forefront of advocating for privacy, free speech, and innovation.</a:t>
            </a:r>
          </a:p>
          <a:p>
            <a:r>
              <a:t>The legal status of NGOs varies across jurisdictions, affecting their ability to engage in cyber advocacy and litigation.</a:t>
            </a:r>
          </a:p>
          <a:p>
            <a:r>
              <a:t>NGO campaigns in areas like net neutrality have demonstrated their ability to shape public opinion and influence policy outcomes.</a:t>
            </a:r>
          </a:p>
          <a:p>
            <a:r>
              <a:t>These organizations remain essential in ensuring cyber law development aligns with human rights, democracy, and social justice principles.</a:t>
            </a:r>
          </a:p>
        </p:txBody>
      </p:sp>
    </p:spTree>
    <p:extLst>
      <p:ext uri="{BB962C8B-B14F-4D97-AF65-F5344CB8AC3E}">
        <p14:creationId xmlns:p14="http://schemas.microsoft.com/office/powerpoint/2010/main" val="2199755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Organizations and Standard-Setting 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UN, through bodies like ITU, contributes to global cyber norms and standards development.</a:t>
            </a:r>
          </a:p>
          <a:p>
            <a:r>
              <a:t>Regional organizations like the EU create harmonized cyber law frameworks.</a:t>
            </a:r>
          </a:p>
          <a:p>
            <a:r>
              <a:t>Standard-setting bodies like IETF and W3C develop technical standards with legal implications.</a:t>
            </a:r>
          </a:p>
          <a:p>
            <a:r>
              <a:t>ICANN operates under a multi-stakeholder model for internet governance.</a:t>
            </a:r>
          </a:p>
          <a:p>
            <a:r>
              <a:t>These international bodies are crucial in fostering cooperation, developing common standards, and addressing transnational challenges.</a:t>
            </a:r>
          </a:p>
        </p:txBody>
      </p:sp>
    </p:spTree>
    <p:extLst>
      <p:ext uri="{BB962C8B-B14F-4D97-AF65-F5344CB8AC3E}">
        <p14:creationId xmlns:p14="http://schemas.microsoft.com/office/powerpoint/2010/main" val="1782095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Entities and Autonomous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emergence of AI entities and autonomous systems as cyber law subjects presents novel challenges.</a:t>
            </a:r>
          </a:p>
          <a:p>
            <a:r>
              <a:t>Debates around AI legal personality and responsibility attribution for AI actions are ongoing.</a:t>
            </a:r>
          </a:p>
          <a:p>
            <a:r>
              <a:t>Legal implications of AI-generated content and inventions raise questions about intellectual property rights.</a:t>
            </a:r>
          </a:p>
          <a:p>
            <a:r>
              <a:t>Existing frameworks are being adapted to address AI entities, as seen in the EU's proposed AI regulation.</a:t>
            </a:r>
          </a:p>
          <a:p>
            <a:r>
              <a:t>The concept of "electronic persons" suggests a potential future where AI systems could have specific rights and obligations.</a:t>
            </a:r>
          </a:p>
        </p:txBody>
      </p:sp>
    </p:spTree>
    <p:extLst>
      <p:ext uri="{BB962C8B-B14F-4D97-AF65-F5344CB8AC3E}">
        <p14:creationId xmlns:p14="http://schemas.microsoft.com/office/powerpoint/2010/main" val="159752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Cross-Border and Multinational Entities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Cross-border and multinational entities challenge traditional jurisdictional principles and regulatory frameworks in cyber law.</a:t>
            </a:r>
          </a:p>
          <a:p>
            <a:r>
              <a:t>Cases like Google LLC v. CNIL (2019) highlight tensions between global internet services and territorial legal systems.</a:t>
            </a:r>
          </a:p>
          <a:p>
            <a:r>
              <a:t>International legal principles like comity play a crucial role in navigating these challenges.</a:t>
            </a:r>
          </a:p>
          <a:p>
            <a:r>
              <a:t>The GDPR's extraterritorial scope illustrates the expansive reach of modern data protection laws.</a:t>
            </a:r>
          </a:p>
          <a:p>
            <a:r>
              <a:t>Regulating cross-border and multinational entities remains a critical challenge in cyber law, requiring innovative legal approaches.</a:t>
            </a:r>
          </a:p>
        </p:txBody>
      </p:sp>
    </p:spTree>
    <p:extLst>
      <p:ext uri="{BB962C8B-B14F-4D97-AF65-F5344CB8AC3E}">
        <p14:creationId xmlns:p14="http://schemas.microsoft.com/office/powerpoint/2010/main" val="31982650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Diversity of Cyber Law Subjects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Cyber law subjects represent a diverse ecosystem reflecting complex digital interactions.</a:t>
            </a:r>
          </a:p>
          <a:p>
            <a:r>
              <a:t>Cyberspace's global reach, rapid evolution, and potential for anonymity shape these subjects' legal status and responsibilities.</a:t>
            </a:r>
          </a:p>
          <a:p>
            <a:r>
              <a:t>Understanding these subjects and their interrelationships is crucial for effective cyber law practice, policy-making, and scholarship.</a:t>
            </a:r>
          </a:p>
          <a:p>
            <a:r>
              <a:t>Adaptive legal frameworks are necessary to address emerging technologies and behaviors in the digital realm.</a:t>
            </a:r>
          </a:p>
          <a:p>
            <a:r>
              <a:t>Effective cyber law must uphold fundamental principles of justice, equity, and human rights while addressing the unique challenges of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17296523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Cyber Law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Cyber law objects are characterized by their intangible nature and challenges to traditional legal concepts.</a:t>
            </a:r>
          </a:p>
          <a:p>
            <a:r>
              <a:t>These objects include digital assets, information, and technologies.</a:t>
            </a:r>
          </a:p>
          <a:p>
            <a:r>
              <a:t>Lawrence Lessig's observation that 'Code is law' underscores the unique role of digital objects in shaping cyberspace's legal landscape.</a:t>
            </a:r>
          </a:p>
          <a:p>
            <a:r>
              <a:t>The evolution of cyber law objects mirrors technological advancements, with new forms constantly emerging.</a:t>
            </a:r>
          </a:p>
          <a:p>
            <a:r>
              <a:t>Legal scholars grapple with questions of ownership, protection, and transfer rights for these novel objects.</a:t>
            </a:r>
          </a:p>
        </p:txBody>
      </p:sp>
    </p:spTree>
    <p:extLst>
      <p:ext uri="{BB962C8B-B14F-4D97-AF65-F5344CB8AC3E}">
        <p14:creationId xmlns:p14="http://schemas.microsoft.com/office/powerpoint/2010/main" val="2891192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Assets in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assets encompass a wide range of intangible properties with digital value.</a:t>
            </a:r>
          </a:p>
          <a:p>
            <a:r>
              <a:t>This category includes cryptocurrencies, NFTs, domain names, and virtual property in online games.</a:t>
            </a:r>
          </a:p>
          <a:p>
            <a:r>
              <a:t>The legal nature of digital assets blurs traditional property concepts with novel digital rights.</a:t>
            </a:r>
          </a:p>
          <a:p>
            <a:r>
              <a:t>'Virtual property rights' have emerged to address digital assets' unique characteristics.</a:t>
            </a:r>
          </a:p>
          <a:p>
            <a:r>
              <a:t>Classifying digital assets for legal purposes remains challenging, as they often straddle multiple categories.</a:t>
            </a:r>
          </a:p>
        </p:txBody>
      </p:sp>
    </p:spTree>
    <p:extLst>
      <p:ext uri="{BB962C8B-B14F-4D97-AF65-F5344CB8AC3E}">
        <p14:creationId xmlns:p14="http://schemas.microsoft.com/office/powerpoint/2010/main" val="40266096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Cryptocurrencies and Blockchain-based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legal status of cryptocurrencies varies globally, reflecting uncertainty in classification and regulation.</a:t>
            </a:r>
          </a:p>
          <a:p>
            <a:r>
              <a:t>Tokenization further complicates the landscape, with security tokens blurring lines between traditional securities and digital assets.</a:t>
            </a:r>
          </a:p>
          <a:p>
            <a:r>
              <a:t>Decentralized finance (DeFi) platforms raise questions about liability and regulatory oversight.</a:t>
            </a:r>
          </a:p>
          <a:p>
            <a:r>
              <a:t>The SEC v. Ripple Labs case highlights issues of unregistered securities offerings.</a:t>
            </a:r>
          </a:p>
          <a:p>
            <a:r>
              <a:t>Tax treatment adds complexity, with varying classifications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35591676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Non-fungible Tokens (NFTs) and Digital Collectibles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NFTs are blockchain-based assets with unique identification codes, often representing ownership of specific digital or physical items.</a:t>
            </a:r>
          </a:p>
          <a:p>
            <a:r>
              <a:t>Key issues include distinguishing between NFT ownership and underlying intellectual property rights.</a:t>
            </a:r>
          </a:p>
          <a:p>
            <a:r>
              <a:t>Consumer protection concerns arise regarding rights conferred by NFT ownership.</a:t>
            </a:r>
          </a:p>
          <a:p>
            <a:r>
              <a:t>Tax treatment of NFTs varies across jurisdictions.</a:t>
            </a:r>
          </a:p>
          <a:p>
            <a:r>
              <a:t>Environmental legal issues associated with NFT minting and trading have entered legal discourse.</a:t>
            </a:r>
          </a:p>
        </p:txBody>
      </p:sp>
    </p:spTree>
    <p:extLst>
      <p:ext uri="{BB962C8B-B14F-4D97-AF65-F5344CB8AC3E}">
        <p14:creationId xmlns:p14="http://schemas.microsoft.com/office/powerpoint/2010/main" val="2459319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Domain Names and Online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Domain names serve as digital addresses and valuable business assets.</a:t>
            </a:r>
          </a:p>
          <a:p>
            <a:r>
              <a:t>ICANN's UDRP governs domain name disputes, providing criteria for resolving conflicts.</a:t>
            </a:r>
          </a:p>
          <a:p>
            <a:r>
              <a:t>Trademark issues frequently intersect with domain name disputes.</a:t>
            </a:r>
          </a:p>
          <a:p>
            <a:r>
              <a:t>Cybersquatting led to the U.S. Anticybersquatting Consumer Protection Act.</a:t>
            </a:r>
          </a:p>
          <a:p>
            <a:r>
              <a:t>Emerging issues include the legal status of subdomain leasing and domain parking.</a:t>
            </a:r>
          </a:p>
        </p:txBody>
      </p:sp>
    </p:spTree>
    <p:extLst>
      <p:ext uri="{BB962C8B-B14F-4D97-AF65-F5344CB8AC3E}">
        <p14:creationId xmlns:p14="http://schemas.microsoft.com/office/powerpoint/2010/main" val="760661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Information as a Cyber Law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Information as a cyber law object encompasses personal data, trade secrets, and public sector information.</a:t>
            </a:r>
          </a:p>
          <a:p>
            <a:r>
              <a:t>The GDPR has significantly shaped personal data protection, defining it broadly and establishing comprehensive rights and obligations.</a:t>
            </a:r>
          </a:p>
          <a:p>
            <a:r>
              <a:t>'Information ownership' in cyberspace presents unique challenges due to its replicability and simultaneous possession by multiple parties.</a:t>
            </a:r>
          </a:p>
          <a:p>
            <a:r>
              <a:t>Big data and data mining raise concerns, with regulations imposing restrictions on automated decision-making.</a:t>
            </a:r>
          </a:p>
          <a:p>
            <a:r>
              <a:t>The concept of 'information fiduciaries' suggests a new legal framework for entities collecting and processing personal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27870078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Software and Computer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Software and computer programs are subject to multiple legal protections, primarily through copyright law.</a:t>
            </a:r>
          </a:p>
          <a:p>
            <a:r>
              <a:t>Patent protection for software remains contentious, with varying approaches across jurisdictions.</a:t>
            </a:r>
          </a:p>
          <a:p>
            <a:r>
              <a:t>Open-source licensing challenges traditional software ownership concepts.</a:t>
            </a:r>
          </a:p>
          <a:p>
            <a:r>
              <a:t>AI and machine learning algorithms present unique challenges regarding liability and patentability.</a:t>
            </a:r>
          </a:p>
          <a:p>
            <a:r>
              <a:t>Liability issues related to software errors and security vulnerabilities have gained prominence.</a:t>
            </a:r>
          </a:p>
        </p:txBody>
      </p:sp>
    </p:spTree>
    <p:extLst>
      <p:ext uri="{BB962C8B-B14F-4D97-AF65-F5344CB8AC3E}">
        <p14:creationId xmlns:p14="http://schemas.microsoft.com/office/powerpoint/2010/main" val="982140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IoT Devices and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IoT devices blur lines between physical and digital realms, posing unique privacy risks.</a:t>
            </a:r>
          </a:p>
          <a:p>
            <a:r>
              <a:t>Liability issues are complex, involving interplay between hardware, software, and network failures.</a:t>
            </a:r>
          </a:p>
          <a:p>
            <a:r>
              <a:t>Data ownership and access rights in IoT ecosystems present legal challenges.</a:t>
            </a:r>
          </a:p>
          <a:p>
            <a:r>
              <a:t>The global nature of IoT networks introduces jurisdictional challenges.</a:t>
            </a:r>
          </a:p>
          <a:p>
            <a:r>
              <a:t>These issues highlight the need for adaptive legal approaches to IoT technologies.</a:t>
            </a:r>
          </a:p>
        </p:txBody>
      </p:sp>
    </p:spTree>
    <p:extLst>
      <p:ext uri="{BB962C8B-B14F-4D97-AF65-F5344CB8AC3E}">
        <p14:creationId xmlns:p14="http://schemas.microsoft.com/office/powerpoint/2010/main" val="14948626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Cloud Computing Services and Virtual Infrastructures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Cloud computing services challenge traditional legal concepts of data location, jurisdiction, and service provision.</a:t>
            </a:r>
          </a:p>
          <a:p>
            <a:r>
              <a:t>Jurisdictional issues highlight tensions between data sovereignty and global cloud services.</a:t>
            </a:r>
          </a:p>
          <a:p>
            <a:r>
              <a:t>Cloud service agreements present unique challenges regarding SLAs, data portability, and termination rights.</a:t>
            </a:r>
          </a:p>
          <a:p>
            <a:r>
              <a:t>Liability for data breaches and service interruptions remains contentious.</a:t>
            </a:r>
          </a:p>
          <a:p>
            <a:r>
              <a:t>Data sovereignty and localization requirements impact cloud service structure and operation.</a:t>
            </a:r>
          </a:p>
        </p:txBody>
      </p:sp>
    </p:spTree>
    <p:extLst>
      <p:ext uri="{BB962C8B-B14F-4D97-AF65-F5344CB8AC3E}">
        <p14:creationId xmlns:p14="http://schemas.microsoft.com/office/powerpoint/2010/main" val="36264197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The Complex Ecosystem of Cyber Law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Cyber law objects represent a diverse, rapidly evolving ecosystem challenging traditional legal concepts.</a:t>
            </a:r>
          </a:p>
          <a:p>
            <a:r>
              <a:t>Their unique characteristics necessitate reevaluating fundamental legal principles of property, ownership, and rights.</a:t>
            </a:r>
          </a:p>
          <a:p>
            <a:r>
              <a:t>The global nature of many cyber law objects presents significant jurisdictional challenges, requiring international cooperation.</a:t>
            </a:r>
          </a:p>
          <a:p>
            <a:r>
              <a:t>Balancing innovation with legal certainty remains key in regulation.</a:t>
            </a:r>
          </a:p>
          <a:p>
            <a:r>
              <a:t>Ongoing efforts to identify, classify, and understand cyber law objects are crucial for effective legal analysis and regulation.</a:t>
            </a:r>
          </a:p>
        </p:txBody>
      </p:sp>
    </p:spTree>
    <p:extLst>
      <p:ext uri="{BB962C8B-B14F-4D97-AF65-F5344CB8AC3E}">
        <p14:creationId xmlns:p14="http://schemas.microsoft.com/office/powerpoint/2010/main" val="36963865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3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3988</Words>
  <Application>Microsoft Office PowerPoint</Application>
  <PresentationFormat>Широкоэкранный</PresentationFormat>
  <Paragraphs>352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Genesis, Concept, and Subject Matter of Cyber Law</vt:lpstr>
      <vt:lpstr>Expansion of Cyber Law</vt:lpstr>
      <vt:lpstr>Scope of Cyber Law</vt:lpstr>
      <vt:lpstr>Diverse Subjects in Cyber Law</vt:lpstr>
      <vt:lpstr>Core Principles of Cyber Law</vt:lpstr>
      <vt:lpstr>Sources of Cyber Law</vt:lpstr>
      <vt:lpstr>Key Actors in Cyber Law</vt:lpstr>
      <vt:lpstr>Challenges in Cyber Law</vt:lpstr>
      <vt:lpstr>Cyber Law's Interaction with Other Legal Disciplines</vt:lpstr>
      <vt:lpstr>Role and Importance of Cyber Law</vt:lpstr>
      <vt:lpstr>Fundamental Principles of Cyber Law</vt:lpstr>
      <vt:lpstr>Technological Neutrality</vt:lpstr>
      <vt:lpstr>Network Neutrality</vt:lpstr>
      <vt:lpstr>Intermediary Liability Protection</vt:lpstr>
      <vt:lpstr>Data Protection and Privacy Principles</vt:lpstr>
      <vt:lpstr>Freedom of Expression Online</vt:lpstr>
      <vt:lpstr>Cybersecurity</vt:lpstr>
      <vt:lpstr>Digital Identity and Authentication</vt:lpstr>
      <vt:lpstr>Jurisdiction in Cyberspace</vt:lpstr>
      <vt:lpstr>Interaction of Cyber Law Principles</vt:lpstr>
      <vt:lpstr>Overview of Cyber Law Sources</vt:lpstr>
      <vt:lpstr>International Treaties and Conventions</vt:lpstr>
      <vt:lpstr>Regional Agreements</vt:lpstr>
      <vt:lpstr>National Legislation</vt:lpstr>
      <vt:lpstr>Case Law and Judicial Precedents</vt:lpstr>
      <vt:lpstr>Soft Law Instruments</vt:lpstr>
      <vt:lpstr>Ethical Guidelines and Professional Codes</vt:lpstr>
      <vt:lpstr>Technical Standards</vt:lpstr>
      <vt:lpstr>Customary International Law in Cyberspace</vt:lpstr>
      <vt:lpstr>Interplay of Cyber Law Sources</vt:lpstr>
      <vt:lpstr>Overview of Cyber Law Subjects</vt:lpstr>
      <vt:lpstr>Individuals in Cyber Law</vt:lpstr>
      <vt:lpstr>Legal Entities in Cyber Law</vt:lpstr>
      <vt:lpstr>ISPs and Intermediaries</vt:lpstr>
      <vt:lpstr>Governmental Bodies and Regulatory Authorities</vt:lpstr>
      <vt:lpstr>NGOs and Advocacy Groups</vt:lpstr>
      <vt:lpstr>International Organizations and Standard-Setting Bodies</vt:lpstr>
      <vt:lpstr>AI Entities and Autonomous Systems</vt:lpstr>
      <vt:lpstr>Cross-Border and Multinational Entities</vt:lpstr>
      <vt:lpstr>Conclusion - Diversity of Cyber Law Subjects</vt:lpstr>
      <vt:lpstr>Introduction to Cyber Law Objects</vt:lpstr>
      <vt:lpstr>Digital Assets in Cyber Law</vt:lpstr>
      <vt:lpstr>Cryptocurrencies and Blockchain-based Assets</vt:lpstr>
      <vt:lpstr>Non-fungible Tokens (NFTs) and Digital Collectibles</vt:lpstr>
      <vt:lpstr>Domain Names and Online Identifiers</vt:lpstr>
      <vt:lpstr>Information as a Cyber Law Object</vt:lpstr>
      <vt:lpstr>Software and Computer Programs</vt:lpstr>
      <vt:lpstr>IoT Devices and Networks</vt:lpstr>
      <vt:lpstr>Cloud Computing Services and Virtual Infrastructures</vt:lpstr>
      <vt:lpstr>Conclusion - The Complex Ecosystem of Cyber Law Objects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Genesis, Concept, and Subject Matter of Cyber Law</dc:title>
  <dc:subject/>
  <dc:creator/>
  <cp:keywords/>
  <dc:description>generated using python-pptx</dc:description>
  <cp:lastModifiedBy>User</cp:lastModifiedBy>
  <cp:revision>16</cp:revision>
  <dcterms:created xsi:type="dcterms:W3CDTF">2013-01-27T09:14:16Z</dcterms:created>
  <dcterms:modified xsi:type="dcterms:W3CDTF">2024-09-09T18:20:45Z</dcterms:modified>
  <cp:category/>
</cp:coreProperties>
</file>