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61" r:id="rId2"/>
    <p:sldId id="307" r:id="rId3"/>
    <p:sldId id="308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3" r:id="rId19"/>
    <p:sldId id="324" r:id="rId20"/>
    <p:sldId id="325" r:id="rId21"/>
    <p:sldId id="326" r:id="rId22"/>
    <p:sldId id="327" r:id="rId23"/>
    <p:sldId id="328" r:id="rId24"/>
    <p:sldId id="329" r:id="rId25"/>
    <p:sldId id="330" r:id="rId26"/>
    <p:sldId id="331" r:id="rId27"/>
    <p:sldId id="332" r:id="rId28"/>
    <p:sldId id="333" r:id="rId29"/>
    <p:sldId id="334" r:id="rId30"/>
    <p:sldId id="335" r:id="rId31"/>
    <p:sldId id="336" r:id="rId32"/>
    <p:sldId id="337" r:id="rId33"/>
    <p:sldId id="338" r:id="rId34"/>
    <p:sldId id="339" r:id="rId35"/>
    <p:sldId id="340" r:id="rId36"/>
    <p:sldId id="341" r:id="rId37"/>
    <p:sldId id="342" r:id="rId38"/>
    <p:sldId id="343" r:id="rId39"/>
    <p:sldId id="344" r:id="rId40"/>
    <p:sldId id="345" r:id="rId41"/>
    <p:sldId id="346" r:id="rId42"/>
    <p:sldId id="347" r:id="rId43"/>
    <p:sldId id="348" r:id="rId44"/>
    <p:sldId id="349" r:id="rId45"/>
    <p:sldId id="350" r:id="rId46"/>
    <p:sldId id="351" r:id="rId47"/>
    <p:sldId id="352" r:id="rId48"/>
    <p:sldId id="353" r:id="rId49"/>
    <p:sldId id="354" r:id="rId50"/>
    <p:sldId id="355" r:id="rId51"/>
    <p:sldId id="356" r:id="rId52"/>
    <p:sldId id="359" r:id="rId5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956" autoAdjust="0"/>
    <p:restoredTop sz="94660"/>
  </p:normalViewPr>
  <p:slideViewPr>
    <p:cSldViewPr snapToGrid="0" snapToObjects="1">
      <p:cViewPr varScale="1">
        <p:scale>
          <a:sx n="150" d="100"/>
          <a:sy n="150" d="100"/>
        </p:scale>
        <p:origin x="2754" y="1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7C1E60-AF54-4C89-9AF8-494D025AC834}" type="doc">
      <dgm:prSet loTypeId="urn:microsoft.com/office/officeart/2005/8/layout/vList2" loCatId="list" qsTypeId="urn:microsoft.com/office/officeart/2005/8/quickstyle/3d4" qsCatId="3D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F50955B1-F1FC-4B2C-896B-FC25392A892D}">
      <dgm:prSet/>
      <dgm:spPr/>
      <dgm:t>
        <a:bodyPr/>
        <a:lstStyle/>
        <a:p>
          <a:pPr algn="ctr"/>
          <a:r>
            <a:rPr lang="en-US" b="1">
              <a:solidFill>
                <a:schemeClr val="tx1">
                  <a:lumMod val="85000"/>
                  <a:lumOff val="15000"/>
                </a:schemeClr>
              </a:solidFill>
            </a:rPr>
            <a:t>THANK YOU FOR THE ATTENTION!</a:t>
          </a:r>
          <a:endParaRPr lang="ru-RU" b="1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35D90321-16E9-4A20-AFB9-662F296F0DCB}" type="parTrans" cxnId="{36301CAC-3BAA-4C20-87BE-AF1EE948DC4E}">
      <dgm:prSet/>
      <dgm:spPr/>
      <dgm:t>
        <a:bodyPr/>
        <a:lstStyle/>
        <a:p>
          <a:endParaRPr lang="ru-RU" b="1"/>
        </a:p>
      </dgm:t>
    </dgm:pt>
    <dgm:pt modelId="{DC055FC5-CF5F-4E8D-BC93-4482768845EE}" type="sibTrans" cxnId="{36301CAC-3BAA-4C20-87BE-AF1EE948DC4E}">
      <dgm:prSet/>
      <dgm:spPr/>
      <dgm:t>
        <a:bodyPr/>
        <a:lstStyle/>
        <a:p>
          <a:endParaRPr lang="ru-RU" b="1"/>
        </a:p>
      </dgm:t>
    </dgm:pt>
    <dgm:pt modelId="{0D7D96C8-4CA2-4989-80A2-9106DE6DB30A}" type="pres">
      <dgm:prSet presAssocID="{A57C1E60-AF54-4C89-9AF8-494D025AC834}" presName="linear" presStyleCnt="0">
        <dgm:presLayoutVars>
          <dgm:animLvl val="lvl"/>
          <dgm:resizeHandles val="exact"/>
        </dgm:presLayoutVars>
      </dgm:prSet>
      <dgm:spPr/>
    </dgm:pt>
    <dgm:pt modelId="{3959F2A9-61F3-410C-BFA0-7F57F0CD5AD9}" type="pres">
      <dgm:prSet presAssocID="{F50955B1-F1FC-4B2C-896B-FC25392A892D}" presName="parentText" presStyleLbl="node1" presStyleIdx="0" presStyleCnt="1" custLinFactNeighborX="-1164" custLinFactNeighborY="544">
        <dgm:presLayoutVars>
          <dgm:chMax val="0"/>
          <dgm:bulletEnabled val="1"/>
        </dgm:presLayoutVars>
      </dgm:prSet>
      <dgm:spPr/>
    </dgm:pt>
  </dgm:ptLst>
  <dgm:cxnLst>
    <dgm:cxn modelId="{56084323-A3B7-44ED-ACC2-F94F73AC98E4}" type="presOf" srcId="{A57C1E60-AF54-4C89-9AF8-494D025AC834}" destId="{0D7D96C8-4CA2-4989-80A2-9106DE6DB30A}" srcOrd="0" destOrd="0" presId="urn:microsoft.com/office/officeart/2005/8/layout/vList2"/>
    <dgm:cxn modelId="{36301CAC-3BAA-4C20-87BE-AF1EE948DC4E}" srcId="{A57C1E60-AF54-4C89-9AF8-494D025AC834}" destId="{F50955B1-F1FC-4B2C-896B-FC25392A892D}" srcOrd="0" destOrd="0" parTransId="{35D90321-16E9-4A20-AFB9-662F296F0DCB}" sibTransId="{DC055FC5-CF5F-4E8D-BC93-4482768845EE}"/>
    <dgm:cxn modelId="{67E047EA-438D-4DA5-9A52-4B110F33F0C4}" type="presOf" srcId="{F50955B1-F1FC-4B2C-896B-FC25392A892D}" destId="{3959F2A9-61F3-410C-BFA0-7F57F0CD5AD9}" srcOrd="0" destOrd="0" presId="urn:microsoft.com/office/officeart/2005/8/layout/vList2"/>
    <dgm:cxn modelId="{EB8EAA4F-2EA8-41FC-9688-105B68A21D76}" type="presParOf" srcId="{0D7D96C8-4CA2-4989-80A2-9106DE6DB30A}" destId="{3959F2A9-61F3-410C-BFA0-7F57F0CD5AD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59F2A9-61F3-410C-BFA0-7F57F0CD5AD9}">
      <dsp:nvSpPr>
        <dsp:cNvPr id="0" name=""/>
        <dsp:cNvSpPr/>
      </dsp:nvSpPr>
      <dsp:spPr>
        <a:xfrm>
          <a:off x="0" y="13088"/>
          <a:ext cx="10131425" cy="8634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>
              <a:solidFill>
                <a:schemeClr val="tx1">
                  <a:lumMod val="85000"/>
                  <a:lumOff val="15000"/>
                </a:schemeClr>
              </a:solidFill>
            </a:rPr>
            <a:t>THANK YOU FOR THE ATTENTION!</a:t>
          </a:r>
          <a:endParaRPr lang="ru-RU" sz="3600" b="1" kern="1200">
            <a:solidFill>
              <a:schemeClr val="tx1">
                <a:lumMod val="85000"/>
                <a:lumOff val="15000"/>
              </a:schemeClr>
            </a:solidFill>
          </a:endParaRPr>
        </a:p>
      </dsp:txBody>
      <dsp:txXfrm>
        <a:off x="42151" y="55239"/>
        <a:ext cx="10047123" cy="7791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6AB406-9300-4334-B06D-BEBCB928E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63F654D-A957-4291-98A2-FAC6BE544E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67662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Introduction to Cyberspace Regulation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Cyberspace regulation methods address unique digital realm challenges.</a:t>
            </a:r>
          </a:p>
          <a:p>
            <a:r>
              <a:t>The three primary methods are imperative, dispositive, and recommendatory.</a:t>
            </a:r>
          </a:p>
          <a:p>
            <a:r>
              <a:t>Lawrence Lessig's "code as law" concept introduces technological architecture as a form of regulation.</a:t>
            </a:r>
          </a:p>
          <a:p>
            <a:r>
              <a:t>Traditional legal concepts often struggle with the fluid, global nature of online activities.</a:t>
            </a:r>
          </a:p>
          <a:p>
            <a:r>
              <a:t>The borderless nature of cyberspace necessitates adaptive regulatory approaches.</a:t>
            </a:r>
          </a:p>
        </p:txBody>
      </p:sp>
    </p:spTree>
    <p:extLst>
      <p:ext uri="{BB962C8B-B14F-4D97-AF65-F5344CB8AC3E}">
        <p14:creationId xmlns:p14="http://schemas.microsoft.com/office/powerpoint/2010/main" val="2369553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The Imperative Method in Cyberspace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The imperative method uses mandatory rules and prohibitions, often backed by legal sanctions.</a:t>
            </a:r>
          </a:p>
          <a:p>
            <a:r>
              <a:t>Examples include the EU's GDPR and the US CFAA, which establish fines and criminal penalties.</a:t>
            </a:r>
          </a:p>
          <a:p>
            <a:r>
              <a:t>The Convention on Cybercrime aims to harmonize cybercrime legislation across jurisdictions.</a:t>
            </a:r>
          </a:p>
          <a:p>
            <a:r>
              <a:t>Enforcing imperative rules in the borderless digital environment presents significant challenges.</a:t>
            </a:r>
          </a:p>
          <a:p>
            <a:r>
              <a:t>Tension exists between imperative regulation and internet freedom.</a:t>
            </a:r>
          </a:p>
        </p:txBody>
      </p:sp>
    </p:spTree>
    <p:extLst>
      <p:ext uri="{BB962C8B-B14F-4D97-AF65-F5344CB8AC3E}">
        <p14:creationId xmlns:p14="http://schemas.microsoft.com/office/powerpoint/2010/main" val="2854151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The Dispositive Method in Cyberspace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/>
          </a:p>
          <a:p>
            <a:r>
              <a:t>The dispositive method emphasizes contractual freedom and party autonomy.</a:t>
            </a:r>
          </a:p>
          <a:p>
            <a:r>
              <a:t>It's relevant in areas like e-commerce and domain name disputes.</a:t>
            </a:r>
          </a:p>
          <a:p>
            <a:r>
              <a:t>Laws like the US E-SIGN Act provide a foundation for electronic contracts.</a:t>
            </a:r>
          </a:p>
          <a:p>
            <a:r>
              <a:t>Industry self-regulation, such as platform codes of conduct, is another form of dispositive regulation.</a:t>
            </a:r>
          </a:p>
          <a:p>
            <a:r>
              <a:t>Balancing contractual freedom with consumer protection remains a key challenge in applying dispositive methods.</a:t>
            </a:r>
          </a:p>
        </p:txBody>
      </p:sp>
    </p:spTree>
    <p:extLst>
      <p:ext uri="{BB962C8B-B14F-4D97-AF65-F5344CB8AC3E}">
        <p14:creationId xmlns:p14="http://schemas.microsoft.com/office/powerpoint/2010/main" val="524721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The Recommendatory Method in Cyber Governance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The recommendatory method uses soft law instruments, guidelines, and best practices.</a:t>
            </a:r>
          </a:p>
          <a:p>
            <a:r>
              <a:t>The OECD Guidelines on Privacy Protection exemplify this approach, influencing data protection legislation worldwide.</a:t>
            </a:r>
          </a:p>
          <a:p>
            <a:r>
              <a:t>Technical standards from organizations like IETF shape internet architecture and user behavior.</a:t>
            </a:r>
          </a:p>
          <a:p>
            <a:r>
              <a:t>Multi-stakeholder initiatives like the Internet Governance Forum play a crucial role in developing recommendatory norms.</a:t>
            </a:r>
          </a:p>
          <a:p>
            <a:r>
              <a:t>The interplay between recommendatory methods and formal legislation is increasingly important.</a:t>
            </a:r>
          </a:p>
        </p:txBody>
      </p:sp>
    </p:spTree>
    <p:extLst>
      <p:ext uri="{BB962C8B-B14F-4D97-AF65-F5344CB8AC3E}">
        <p14:creationId xmlns:p14="http://schemas.microsoft.com/office/powerpoint/2010/main" val="2292668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Hybrid Approaches and Regulatory Mixes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Hybrid approaches combine imperative, dispositive, and recommendatory methods to address complex challenges.</a:t>
            </a:r>
          </a:p>
          <a:p>
            <a:r>
              <a:t>The EU's Digital Services Act exemplifies this approach, incorporating various regulatory elements.</a:t>
            </a:r>
          </a:p>
          <a:p>
            <a:r>
              <a:t>"Regulated self-regulation" has gained traction in online content moderation.</a:t>
            </a:r>
          </a:p>
          <a:p>
            <a:r>
              <a:t>Regulatory sandboxes allow controlled experimentation with new technologies under relaxed conditions.</a:t>
            </a:r>
          </a:p>
          <a:p>
            <a:r>
              <a:t>Balancing different regulatory methods within a single framework presents challenges.</a:t>
            </a:r>
          </a:p>
        </p:txBody>
      </p:sp>
    </p:spTree>
    <p:extLst>
      <p:ext uri="{BB962C8B-B14F-4D97-AF65-F5344CB8AC3E}">
        <p14:creationId xmlns:p14="http://schemas.microsoft.com/office/powerpoint/2010/main" val="235023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Technological Methods of Regulation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Technological methods embody Lessig's "code as law" concept, recognizing that digital system architecture can shape user behavior.</a:t>
            </a:r>
          </a:p>
          <a:p>
            <a:r>
              <a:t>Digital Rights Management systems exemplify this approach, with legal frameworks prohibiting circumvention.</a:t>
            </a:r>
          </a:p>
          <a:p>
            <a:r>
              <a:t>Content filtering technologies and AI-driven regulation raise questions about transparency and accountability.</a:t>
            </a:r>
          </a:p>
          <a:p>
            <a:r>
              <a:t>Privacy-enhancing technologies offer user-driven regulation.</a:t>
            </a:r>
          </a:p>
          <a:p>
            <a:r>
              <a:t>Integrating technological methods into legal frameworks requires careful consideration of limitations and potential consequences.</a:t>
            </a:r>
          </a:p>
        </p:txBody>
      </p:sp>
    </p:spTree>
    <p:extLst>
      <p:ext uri="{BB962C8B-B14F-4D97-AF65-F5344CB8AC3E}">
        <p14:creationId xmlns:p14="http://schemas.microsoft.com/office/powerpoint/2010/main" val="4080441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International Aspects of Cyberspace Regulation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International aspects present significant challenges due to the internet's borderless nature.</a:t>
            </a:r>
          </a:p>
          <a:p>
            <a:r>
              <a:t>The Budapest Convention on Cybercrime represents an attempt to establish a common policy across nations.</a:t>
            </a:r>
          </a:p>
          <a:p>
            <a:r>
              <a:t>Regulatory convergence efforts, like the EU-US Privacy Shield, aim to reconcile different approaches.</a:t>
            </a:r>
          </a:p>
          <a:p>
            <a:r>
              <a:t>Cross-border conflicts arise in areas like the "right to be forgotten" and data localization practices.</a:t>
            </a:r>
          </a:p>
          <a:p>
            <a:r>
              <a:t>The global nature of cyberspace necessitates harmonized approaches and enhanced cooperation across jurisdictions.</a:t>
            </a:r>
          </a:p>
        </p:txBody>
      </p:sp>
    </p:spTree>
    <p:extLst>
      <p:ext uri="{BB962C8B-B14F-4D97-AF65-F5344CB8AC3E}">
        <p14:creationId xmlns:p14="http://schemas.microsoft.com/office/powerpoint/2010/main" val="3554742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Evaluating Cyberspace Regulatory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Evaluating cyberspace regulatory methods is crucial for refining governance approaches.</a:t>
            </a:r>
          </a:p>
          <a:p>
            <a:r>
              <a:t>Methodologies consider factors like compliance rates, adaptability to technological changes, and stakeholder acceptance.</a:t>
            </a:r>
          </a:p>
          <a:p>
            <a:r>
              <a:t>Regulatory impact assessments aim to anticipate effects on stakeholders and the digital ecosystem.</a:t>
            </a:r>
          </a:p>
          <a:p>
            <a:r>
              <a:t>The challenge lies in developing robust evaluation frameworks that capture complex impacts of cyber regulations.</a:t>
            </a:r>
          </a:p>
          <a:p>
            <a:r>
              <a:t>Cost-effectiveness analysis is increasingly important in assessing regulatory methods.</a:t>
            </a:r>
          </a:p>
        </p:txBody>
      </p:sp>
    </p:spTree>
    <p:extLst>
      <p:ext uri="{BB962C8B-B14F-4D97-AF65-F5344CB8AC3E}">
        <p14:creationId xmlns:p14="http://schemas.microsoft.com/office/powerpoint/2010/main" val="1765164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Emerging Regulatory Methods in Cyberspace Governance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/>
          </a:p>
          <a:p>
            <a:r>
              <a:t>"Smart regulation" emphasizes flexible, context-sensitive approaches.</a:t>
            </a:r>
          </a:p>
          <a:p>
            <a:r>
              <a:t>Blockchain offers potential for decentralized regulation models.</a:t>
            </a:r>
          </a:p>
          <a:p>
            <a:r>
              <a:t>AI and machine learning enable adaptive regulatory systems.</a:t>
            </a:r>
          </a:p>
          <a:p>
            <a:r>
              <a:t>"Regulation by design" integrates regulatory considerations into early development stages.</a:t>
            </a:r>
          </a:p>
          <a:p>
            <a:r>
              <a:t>Participatory rule-making processes enhance legitimacy and effectiveness of regulatory methods.</a:t>
            </a:r>
          </a:p>
        </p:txBody>
      </p:sp>
    </p:spTree>
    <p:extLst>
      <p:ext uri="{BB962C8B-B14F-4D97-AF65-F5344CB8AC3E}">
        <p14:creationId xmlns:p14="http://schemas.microsoft.com/office/powerpoint/2010/main" val="22083204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Conclusion - The Future of Cyberspace Regulation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Cyberspace regulation methods offer distinct advantages and face unique challenges.</a:t>
            </a:r>
          </a:p>
          <a:p>
            <a:r>
              <a:t>Hybrid approaches and regulatory mixes reflect the need for nuanced strategies.</a:t>
            </a:r>
          </a:p>
          <a:p>
            <a:r>
              <a:t>The future of cyber regulation lies in balancing innovation, rights protection, and security.</a:t>
            </a:r>
          </a:p>
          <a:p>
            <a:r>
              <a:t>Cyber law must evolve with technological advancements, societal changes, and global challenges.</a:t>
            </a:r>
          </a:p>
          <a:p>
            <a:r>
              <a:t>Ongoing evaluation and adaptation of regulatory methods is crucial for effective governance in the digital realm.</a:t>
            </a:r>
          </a:p>
        </p:txBody>
      </p:sp>
    </p:spTree>
    <p:extLst>
      <p:ext uri="{BB962C8B-B14F-4D97-AF65-F5344CB8AC3E}">
        <p14:creationId xmlns:p14="http://schemas.microsoft.com/office/powerpoint/2010/main" val="30833425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Introduction to Protection Methods in Cyberspace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/>
          </a:p>
          <a:p>
            <a:r>
              <a:t>Protecting rights in cyberspace requires adaptive legal approaches due to the internet's borderless nature.</a:t>
            </a:r>
          </a:p>
          <a:p>
            <a:r>
              <a:t>Methods include judicial, administrative, and self-help measures.</a:t>
            </a:r>
          </a:p>
          <a:p>
            <a:r>
              <a:t>'Digital self-defense' has emerged as a critical component, raising questions about permissible actions.</a:t>
            </a:r>
          </a:p>
          <a:p>
            <a:r>
              <a:t>Lawrence Lessig's 'Code is law' concept highlights the intertwining of technical and legal measures.</a:t>
            </a:r>
          </a:p>
          <a:p>
            <a:r>
              <a:t>Challenges include jurisdictional issues and anonymity, necessitating flexible and innovative approaches.</a:t>
            </a:r>
          </a:p>
        </p:txBody>
      </p:sp>
    </p:spTree>
    <p:extLst>
      <p:ext uri="{BB962C8B-B14F-4D97-AF65-F5344CB8AC3E}">
        <p14:creationId xmlns:p14="http://schemas.microsoft.com/office/powerpoint/2010/main" val="39130655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Judicial Protection in Cyberspace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/>
          </a:p>
          <a:p>
            <a:r>
              <a:t>Judicial protection faces unique challenges, particularly in establishing jurisdiction in cyberspace.</a:t>
            </a:r>
          </a:p>
          <a:p>
            <a:r>
              <a:t>Courts adapt traditional remedies to address cyber violations effectively.</a:t>
            </a:r>
          </a:p>
          <a:p>
            <a:r>
              <a:t>Specialized cyber courts address digital disputes' complexities.</a:t>
            </a:r>
          </a:p>
          <a:p>
            <a:r>
              <a:t>Digital evidence collection and presentation pose significant challenges in cyber-related cases.</a:t>
            </a:r>
          </a:p>
          <a:p>
            <a:r>
              <a:t>Alternative dispute resolution mechanisms have gained prominence in resolving cyber disputes.</a:t>
            </a:r>
          </a:p>
        </p:txBody>
      </p:sp>
    </p:spTree>
    <p:extLst>
      <p:ext uri="{BB962C8B-B14F-4D97-AF65-F5344CB8AC3E}">
        <p14:creationId xmlns:p14="http://schemas.microsoft.com/office/powerpoint/2010/main" val="28987724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Administrative Protection Measures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Administrative authorities play a crucial role in cyber law enforcement.</a:t>
            </a:r>
          </a:p>
          <a:p>
            <a:r>
              <a:t>The EU's GDPR empowers national data protection authorities to impose significant fines for violations.</a:t>
            </a:r>
          </a:p>
          <a:p>
            <a:r>
              <a:t>Cybersecurity agencies protect national digital infrastructures through administrative measures and guidance.</a:t>
            </a:r>
          </a:p>
          <a:p>
            <a:r>
              <a:t>The effectiveness of administrative fines in deterring cyber violations remains debatable.</a:t>
            </a:r>
          </a:p>
          <a:p>
            <a:r>
              <a:t>Cross-border administrative cooperation in cyber enforcement presents ongoing challenges.</a:t>
            </a:r>
          </a:p>
        </p:txBody>
      </p:sp>
    </p:spTree>
    <p:extLst>
      <p:ext uri="{BB962C8B-B14F-4D97-AF65-F5344CB8AC3E}">
        <p14:creationId xmlns:p14="http://schemas.microsoft.com/office/powerpoint/2010/main" val="33640681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Self-Help and Technical Protection Measures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Technical Protection Measures (TPMs) and Digital Rights Management (DRM) systems are legally recognized.</a:t>
            </a:r>
          </a:p>
          <a:p>
            <a:r>
              <a:t>The 'hack back' concept raises questions about permissible countermeasures in cyberspace.</a:t>
            </a:r>
          </a:p>
          <a:p>
            <a:r>
              <a:t>Blockchain and smart contracts offer new self-executing protection possibilities.</a:t>
            </a:r>
          </a:p>
          <a:p>
            <a:r>
              <a:t>Encryption is crucial for data protection but faces challenges regarding law enforcement access.</a:t>
            </a:r>
          </a:p>
          <a:p>
            <a:r>
              <a:t>Cybersecurity best practices can influence legal standards of care in data breach cases.</a:t>
            </a:r>
          </a:p>
        </p:txBody>
      </p:sp>
    </p:spTree>
    <p:extLst>
      <p:ext uri="{BB962C8B-B14F-4D97-AF65-F5344CB8AC3E}">
        <p14:creationId xmlns:p14="http://schemas.microsoft.com/office/powerpoint/2010/main" val="38194263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Collective Protection Mechanisms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/>
          </a:p>
          <a:p>
            <a:r>
              <a:t>Class action lawsuits are effective for addressing large-scale data breaches.</a:t>
            </a:r>
          </a:p>
          <a:p>
            <a:r>
              <a:t>Consumer protection organizations initiate strategic litigation to advance legal protections.</a:t>
            </a:r>
          </a:p>
          <a:p>
            <a:r>
              <a:t>Industry associations develop and enforce online safety standards.</a:t>
            </a:r>
          </a:p>
          <a:p>
            <a:r>
              <a:t>Cyber insurance provides financial protection against digital threats.</a:t>
            </a:r>
          </a:p>
          <a:p>
            <a:r>
              <a:t>Decentralized Autonomous Organizations offer novel possibilities for collective rights management.</a:t>
            </a:r>
          </a:p>
        </p:txBody>
      </p:sp>
    </p:spTree>
    <p:extLst>
      <p:ext uri="{BB962C8B-B14F-4D97-AF65-F5344CB8AC3E}">
        <p14:creationId xmlns:p14="http://schemas.microsoft.com/office/powerpoint/2010/main" val="22678012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International Cooperation in Cyber Protection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The Budapest Convention on Cybercrime aims to harmonize national laws and facilitate cross-border cooperation.</a:t>
            </a:r>
          </a:p>
          <a:p>
            <a:r>
              <a:t>INTERPOL's Global Complex for Innovation focuses on addressing cyber threats.</a:t>
            </a:r>
          </a:p>
          <a:p>
            <a:r>
              <a:t>Mutual Legal Assistance Treaties provide a framework for cross-border evidence gathering.</a:t>
            </a:r>
          </a:p>
          <a:p>
            <a:r>
              <a:t>Cyber diplomacy has gained prominence in international negotiations.</a:t>
            </a:r>
          </a:p>
          <a:p>
            <a:r>
              <a:t>Challenges persist in data sharing and evidence exchange due to conflicting legal requirements and sovereignty concerns.</a:t>
            </a:r>
          </a:p>
        </p:txBody>
      </p:sp>
    </p:spTree>
    <p:extLst>
      <p:ext uri="{BB962C8B-B14F-4D97-AF65-F5344CB8AC3E}">
        <p14:creationId xmlns:p14="http://schemas.microsoft.com/office/powerpoint/2010/main" val="38622964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Preventive Measures and Risk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'Privacy by design,' mandated by GDPR, integrates data protection into system development.</a:t>
            </a:r>
          </a:p>
          <a:p>
            <a:r>
              <a:t>Legal requirements for cybersecurity risk assessments are common in many jurisdictions.</a:t>
            </a:r>
          </a:p>
          <a:p>
            <a:r>
              <a:t>Data Protection Impact Assessments evaluate and mitigate privacy risks.</a:t>
            </a:r>
          </a:p>
          <a:p>
            <a:r>
              <a:t>Incident response planning and breach notification requirements are incorporated into various laws.</a:t>
            </a:r>
          </a:p>
          <a:p>
            <a:r>
              <a:t>AI and machine learning for predictive protection raise novel legal questions.</a:t>
            </a:r>
          </a:p>
        </p:txBody>
      </p:sp>
    </p:spTree>
    <p:extLst>
      <p:ext uri="{BB962C8B-B14F-4D97-AF65-F5344CB8AC3E}">
        <p14:creationId xmlns:p14="http://schemas.microsoft.com/office/powerpoint/2010/main" val="2934001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Remedies and Compensation in Cyberspace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/>
          </a:p>
          <a:p>
            <a:r>
              <a:t>Determining remedies and compensation in cyberspace is challenging due to intangible digital harms.</a:t>
            </a:r>
          </a:p>
          <a:p>
            <a:r>
              <a:t>Statutory damages offer compensation where actual damages are hard to prove.</a:t>
            </a:r>
          </a:p>
          <a:p>
            <a:r>
              <a:t>Courts grapple with assessing online reputational damage in cyber-related cases.</a:t>
            </a:r>
          </a:p>
          <a:p>
            <a:r>
              <a:t>Cyber insurance provides compensation for digital losses.</a:t>
            </a:r>
          </a:p>
          <a:p>
            <a:r>
              <a:t>Non-monetary remedies like content removal play a crucial role in addressing online harms.</a:t>
            </a:r>
          </a:p>
        </p:txBody>
      </p:sp>
    </p:spTree>
    <p:extLst>
      <p:ext uri="{BB962C8B-B14F-4D97-AF65-F5344CB8AC3E}">
        <p14:creationId xmlns:p14="http://schemas.microsoft.com/office/powerpoint/2010/main" val="30493847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Education and Awareness in Cyber Protection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Education and awareness are critical tools in cyber protection, increasingly recognized in legal frameworks.</a:t>
            </a:r>
          </a:p>
          <a:p>
            <a:r>
              <a:t>'Cyber hygiene' best practices inform the standard of care in negligence cases.</a:t>
            </a:r>
          </a:p>
          <a:p>
            <a:r>
              <a:t>Public awareness campaigns promote online safety and digital literacy.</a:t>
            </a:r>
          </a:p>
          <a:p>
            <a:r>
              <a:t>Professional cybersecurity certifications are recognized in legal contexts.</a:t>
            </a:r>
          </a:p>
          <a:p>
            <a:r>
              <a:t>Ethical hacking and penetration testing serve as educational tools for identifying vulnerabilities.</a:t>
            </a:r>
          </a:p>
        </p:txBody>
      </p:sp>
    </p:spTree>
    <p:extLst>
      <p:ext uri="{BB962C8B-B14F-4D97-AF65-F5344CB8AC3E}">
        <p14:creationId xmlns:p14="http://schemas.microsoft.com/office/powerpoint/2010/main" val="7291931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Conclusion - Integrated Approach to Cyber Protection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Protecting rights in cyberspace requires an integrated approach combining legal, technical, and educational measures.</a:t>
            </a:r>
          </a:p>
          <a:p>
            <a:r>
              <a:t>Global cyber threats necessitate international cooperation and legal harmonization.</a:t>
            </a:r>
          </a:p>
          <a:p>
            <a:r>
              <a:t>Balancing individual responsibility and institutional protection remains key in cyber protection.</a:t>
            </a:r>
          </a:p>
          <a:p>
            <a:r>
              <a:t>Emerging technologies offer new possibilities but raise novel legal questions in cyberspace.</a:t>
            </a:r>
          </a:p>
          <a:p>
            <a:r>
              <a:t>Cyber law must evolve with technology to remain relevant and effective in safeguarding rights in the ever-changing digital landscape.</a:t>
            </a:r>
          </a:p>
        </p:txBody>
      </p:sp>
    </p:spTree>
    <p:extLst>
      <p:ext uri="{BB962C8B-B14F-4D97-AF65-F5344CB8AC3E}">
        <p14:creationId xmlns:p14="http://schemas.microsoft.com/office/powerpoint/2010/main" val="8764847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Introduction to Cyber Law Conflicts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Cyber law conflicts arise from the internet's global reach, challenging traditional notions of jurisdiction and applicable law.</a:t>
            </a:r>
          </a:p>
          <a:p>
            <a:r>
              <a:t>These conflicts manifest in jurisdictional, applicable law, and enforcement issues.</a:t>
            </a:r>
          </a:p>
          <a:p>
            <a:r>
              <a:t>Key concepts for navigation include the "targeting" approach, "effects doctrine," and "country of origin" principle.</a:t>
            </a:r>
          </a:p>
          <a:p>
            <a:r>
              <a:t>The "targeting" approach focuses on whether activities are directed at a particular jurisdiction.</a:t>
            </a:r>
          </a:p>
          <a:p>
            <a:r>
              <a:t>Understanding these conflicts and emerging principles is crucial for effective cyber governance in an interconnected digital world.</a:t>
            </a:r>
          </a:p>
        </p:txBody>
      </p:sp>
    </p:spTree>
    <p:extLst>
      <p:ext uri="{BB962C8B-B14F-4D97-AF65-F5344CB8AC3E}">
        <p14:creationId xmlns:p14="http://schemas.microsoft.com/office/powerpoint/2010/main" val="35246704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Jurisdictional Conflicts in Cyberspace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Jurisdictional conflicts highlight tensions between the internet's global nature and territorial legal systems.</a:t>
            </a:r>
          </a:p>
          <a:p>
            <a:r>
              <a:t>The Zippo case introduced a sliding scale test for personal jurisdiction based on website interactivity.</a:t>
            </a:r>
          </a:p>
          <a:p>
            <a:r>
              <a:t>The "effects doctrine" allows courts to assert jurisdiction over foreign defendants whose internet activities significantly impact the forum.</a:t>
            </a:r>
          </a:p>
          <a:p>
            <a:r>
              <a:t>The EU's Brussels I Regulation provides a framework for establishing jurisdiction in civil and commercial matters.</a:t>
            </a:r>
          </a:p>
          <a:p>
            <a:r>
              <a:t>In cybercrime cases, the Convention on Cybercrime promotes international cooperation and establishes broad bases for jurisdiction.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071630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Applicable Law Conflicts in Cyber Disputes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The EU's Rome I and II Regulations provide frameworks for determining applicable law in contractual and non-contractual obligations.</a:t>
            </a:r>
          </a:p>
          <a:p>
            <a:r>
              <a:t>Party autonomy is emphasized in contractual relationships, while the law of the country where damage occurs often applies in non-contractual cases.</a:t>
            </a:r>
          </a:p>
          <a:p>
            <a:r>
              <a:t>"Mandatory rules" add complexity by applying regardless of chosen law.</a:t>
            </a:r>
          </a:p>
          <a:p>
            <a:r>
              <a:t>In intellectual property disputes, the "lex loci protectionis" principle is common but challenging for online infringements.</a:t>
            </a:r>
          </a:p>
          <a:p>
            <a:r>
              <a:t>Decentralized systems like blockchain raise new questions, leading to concepts like "lex cryptographia."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269117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Enforcement Conflicts in Cyberspace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Enforcement conflicts highlight challenges in implementing legal decisions across borders.</a:t>
            </a:r>
          </a:p>
          <a:p>
            <a:r>
              <a:t>The Google Inc. v. Equustek Solutions Inc. case illustrates issues of extraterritorial reach.</a:t>
            </a:r>
          </a:p>
          <a:p>
            <a:r>
              <a:t>Asset recovery in cryptocurrency-related crimes is complex due to blockchain's nature.</a:t>
            </a:r>
          </a:p>
          <a:p>
            <a:r>
              <a:t>Mutual Legal Assistance Treaties facilitate cross-border cooperation but are often slow.</a:t>
            </a:r>
          </a:p>
          <a:p>
            <a:r>
              <a:t>Content removal orders across jurisdictions remain contentious, as seen in debates over the global application of the "right to be forgotten."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740579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Data Protection and Privacy Law Conflicts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Data protection conflicts are exemplified by the GDPR's extraterritorial application.</a:t>
            </a:r>
          </a:p>
          <a:p>
            <a:r>
              <a:t>Tensions between EU data protection and US surveillance practices were highlighted in the Schrems II case.</a:t>
            </a:r>
          </a:p>
          <a:p>
            <a:r>
              <a:t>Data localization requirements in countries like Russia and China complicate global business compliance.</a:t>
            </a:r>
          </a:p>
          <a:p>
            <a:r>
              <a:t>The global implementation of the "right to be forgotten" conflicts with freedom of expression principles in some jurisdictions.</a:t>
            </a:r>
          </a:p>
          <a:p>
            <a:r>
              <a:t>The interplay between data protection laws and content moderation practices illustrates the complex balancing act between privacy rights, freedom of expression, and platform liability.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437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Intellectual Property Conflicts in Cyberspace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Intellectual property conflicts are exacerbated by the tension between territorial IP rights and global digital technologies.</a:t>
            </a:r>
          </a:p>
          <a:p>
            <a:r>
              <a:t>Digital exhaustion of IP rights, as in UsedSoft v. Oracle, creates conflicts across jurisdictions.</a:t>
            </a:r>
          </a:p>
          <a:p>
            <a:r>
              <a:t>Trademark enforcement in domain disputes is facilitated by ICANN's UDRP, but challenges remain in balancing with free speech.</a:t>
            </a:r>
          </a:p>
          <a:p>
            <a:r>
              <a:t>Varying approaches to software patent eligibility create uncertainty for global innovators.</a:t>
            </a:r>
          </a:p>
          <a:p>
            <a:r>
              <a:t>Intermediary liability for IP infringements varies significantly across jurisdictions.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887204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Consumer Protection Conflicts in E-Commerce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The EU's Consumer Rights Directive aims to harmonize protection across member states, but application to third-country traders remains complex.</a:t>
            </a:r>
          </a:p>
          <a:p>
            <a:r>
              <a:t>Tensions exist between country-of-origin and country-of-destination principles in consumer protection.</a:t>
            </a:r>
          </a:p>
          <a:p>
            <a:r>
              <a:t>Differing approaches to cooling-off periods and unfair contract terms create compliance challenges for global platforms.</a:t>
            </a:r>
          </a:p>
          <a:p>
            <a:r>
              <a:t>Cross-border enforcement of consumer rights often requires cooperation between national authorities.</a:t>
            </a:r>
          </a:p>
          <a:p>
            <a:r>
              <a:t>The rise of decentralized marketplaces presents new issues in defining seller and consumer roles.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101513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Cybercrime and National Security Conflicts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The Budapest Convention aims to harmonize laws and facilitate international cooperation in cybercrime.</a:t>
            </a:r>
          </a:p>
          <a:p>
            <a:r>
              <a:t>Cross-border evidence gathering faces legal and practical obstacles, with the US CLOUD Act and EU e-Evidence proposal attempting to streamline the process.</a:t>
            </a:r>
          </a:p>
          <a:p>
            <a:r>
              <a:t>Conflicts arise from differing approaches to encryption and government data access.</a:t>
            </a:r>
          </a:p>
          <a:p>
            <a:r>
              <a:t>Extraterritorial application of national cybersecurity laws creates compliance challenges for multinational companies.</a:t>
            </a:r>
          </a:p>
          <a:p>
            <a:r>
              <a:t>Balancing national security with privacy rights in cyber surveillance remains contentious.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434949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Specialized Conflict Resolution Mechanisms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ICANN's UDRP provides a streamlined process for domain name disputes.</a:t>
            </a:r>
          </a:p>
          <a:p>
            <a:r>
              <a:t>Online dispute resolution platforms, like the EU's ODR platform, facilitate e-commerce conflict resolution.</a:t>
            </a:r>
          </a:p>
          <a:p>
            <a:r>
              <a:t>Cyber-specific arbitration clauses are increasingly used in digital service agreements.</a:t>
            </a:r>
          </a:p>
          <a:p>
            <a:r>
              <a:t>Blockchain-based smart contracts and AI-powered systems are being explored for automated conflict resolution.</a:t>
            </a:r>
          </a:p>
          <a:p>
            <a:r>
              <a:t>Choice-of-forum and choice-of-law clauses in online agreements aim to mitigate conflicts but can be limited by mandatory consumer protection laws.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189208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Conclusion - Challenges and Future of Cyber Law Conflicts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/>
          </a:p>
          <a:p>
            <a:r>
              <a:t>Cyber law conflicts present complex jurisdictional, applicable law, and enforcement challenges that defy traditional legal frameworks.</a:t>
            </a:r>
          </a:p>
          <a:p>
            <a:r>
              <a:t>International cooperation and harmonization efforts are crucial, but national divergences persist.</a:t>
            </a:r>
          </a:p>
          <a:p>
            <a:r>
              <a:t>Soft law and industry self-regulation offer flexibility for rapidly evolving technologies.</a:t>
            </a:r>
          </a:p>
          <a:p>
            <a:r>
              <a:t>The tension between territorial legal systems and borderless cyberspace necessitates creative solutions and potential reimagining of traditional concepts.</a:t>
            </a:r>
          </a:p>
          <a:p>
            <a:r>
              <a:t>Continuous adaptation of legal frameworks, interdisciplinary collaboration, and a global perspective are essential as cyber law evolves with technological advancements.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130439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Introduction to Cyber Law Unification and Standardization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Unification and standardization of cyber law address the global nature of cyberspace.</a:t>
            </a:r>
          </a:p>
          <a:p>
            <a:r>
              <a:t>Key areas include cybercrime, data protection, e-commerce, and intellectual property.</a:t>
            </a:r>
          </a:p>
          <a:p>
            <a:r>
              <a:t>International organizations like the UN, ITU, and UNCITRAL drive these efforts.</a:t>
            </a:r>
          </a:p>
          <a:p>
            <a:r>
              <a:t>Tools include model laws, international conventions, and soft law instruments.</a:t>
            </a:r>
          </a:p>
          <a:p>
            <a:r>
              <a:t>The goal is to create uniform standards respecting diverse legal traditions while addressing cyberspace's unique characteristics.</a:t>
            </a:r>
          </a:p>
        </p:txBody>
      </p:sp>
    </p:spTree>
    <p:extLst>
      <p:ext uri="{BB962C8B-B14F-4D97-AF65-F5344CB8AC3E}">
        <p14:creationId xmlns:p14="http://schemas.microsoft.com/office/powerpoint/2010/main" val="39674023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Cybercrime Legislation Harmonization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The Budapest Convention on Cybercrime (2001) is the most significant international instrument for harmonizing cybercrime legislation.</a:t>
            </a:r>
          </a:p>
          <a:p>
            <a:r>
              <a:t>Regional efforts include the African Union Convention on Cyber Security and Personal Data Protection.</a:t>
            </a:r>
          </a:p>
          <a:p>
            <a:r>
              <a:t>The EU's Directive on Attacks against Information Systems aims to align member states' approaches.</a:t>
            </a:r>
          </a:p>
          <a:p>
            <a:r>
              <a:t>The Commonwealth Model Law on Computer and Computer Related Crime provides a template for common law jurisdictions.</a:t>
            </a:r>
          </a:p>
          <a:p>
            <a:r>
              <a:t>Challenges remain in harmonizing cybercrime penalties across jurisdictions due to differing national priorities and legal traditions.</a:t>
            </a:r>
          </a:p>
        </p:txBody>
      </p:sp>
    </p:spTree>
    <p:extLst>
      <p:ext uri="{BB962C8B-B14F-4D97-AF65-F5344CB8AC3E}">
        <p14:creationId xmlns:p14="http://schemas.microsoft.com/office/powerpoint/2010/main" val="33257765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Data Protection Law Standardization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Key frameworks include the OECD Privacy Guidelines, APEC Privacy Framework, and EU's GDPR.</a:t>
            </a:r>
          </a:p>
          <a:p>
            <a:r>
              <a:t>The GDPR has become a de facto global standard, influencing legislation worldwide.</a:t>
            </a:r>
          </a:p>
          <a:p>
            <a:r>
              <a:t>The Council of Europe's Convention 108+ extends data protection standards beyond EU borders.</a:t>
            </a:r>
          </a:p>
          <a:p>
            <a:r>
              <a:t>ISO/IEC 27701:2019 provides a technical framework for implementing data protection principles.</a:t>
            </a:r>
          </a:p>
          <a:p>
            <a:r>
              <a:t>Challenges remain in reconciling different approaches, such as the EU's rights-based model versus the US's sectoral approach.</a:t>
            </a:r>
          </a:p>
        </p:txBody>
      </p:sp>
    </p:spTree>
    <p:extLst>
      <p:ext uri="{BB962C8B-B14F-4D97-AF65-F5344CB8AC3E}">
        <p14:creationId xmlns:p14="http://schemas.microsoft.com/office/powerpoint/2010/main" val="39759846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E-commerce Law Harmonization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Key instruments include the UNCITRAL Model Law on Electronic Commerce and UN Convention on Electronic Communications in International Contracts.</a:t>
            </a:r>
          </a:p>
          <a:p>
            <a:r>
              <a:t>The EU's Directive on Electronic Commerce establishes a harmonized framework for online services.</a:t>
            </a:r>
          </a:p>
          <a:p>
            <a:r>
              <a:t>Regional efforts like the ASEAN Agreement on Electronic Commerce facilitate cross-border e-commerce.</a:t>
            </a:r>
          </a:p>
          <a:p>
            <a:r>
              <a:t>Challenges remain in harmonizing consumer protection standards, particularly in dispute resolution and product safety.</a:t>
            </a:r>
          </a:p>
          <a:p>
            <a:r>
              <a:t>Ongoing work is needed to address emerging challenges like blockchain-based smart contracts and decentralized marketplaces.</a:t>
            </a:r>
          </a:p>
        </p:txBody>
      </p:sp>
    </p:spTree>
    <p:extLst>
      <p:ext uri="{BB962C8B-B14F-4D97-AF65-F5344CB8AC3E}">
        <p14:creationId xmlns:p14="http://schemas.microsoft.com/office/powerpoint/2010/main" val="13907290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Intellectual Property Protection Standardization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Key instruments include the WIPO Copyright Treaty and WIPO Performances and Phonograms Treaty, addressing digital technology challenges.</a:t>
            </a:r>
          </a:p>
          <a:p>
            <a:r>
              <a:t>ICANN's UDRP provides a standardized approach to domain name disputes.</a:t>
            </a:r>
          </a:p>
          <a:p>
            <a:r>
              <a:t>Europe's Unitary Patent and Unified Patent Court aim to streamline patent protection across member states.</a:t>
            </a:r>
          </a:p>
          <a:p>
            <a:r>
              <a:t>Challenges remain in harmonizing intermediary liability approaches for IP infringements.</a:t>
            </a:r>
          </a:p>
          <a:p>
            <a:r>
              <a:t>The ongoing challenge is creating a balanced global framework that protects IP rights while fostering innovation and knowledge access in the digital environment.</a:t>
            </a:r>
          </a:p>
        </p:txBody>
      </p:sp>
    </p:spTree>
    <p:extLst>
      <p:ext uri="{BB962C8B-B14F-4D97-AF65-F5344CB8AC3E}">
        <p14:creationId xmlns:p14="http://schemas.microsoft.com/office/powerpoint/2010/main" val="41833065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Technical Standards and Protocols in Cyber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Key organizations include IETF, W3C, ISO/IEC, NIST, ITU, and IEEE, developing standards for internet communication and security.</a:t>
            </a:r>
          </a:p>
          <a:p>
            <a:r>
              <a:t>These standards influence cybersecurity practices globally and have legal significance in court decisions.</a:t>
            </a:r>
          </a:p>
          <a:p>
            <a:r>
              <a:t>The challenge lies in aligning legal frameworks with rapidly evolving technical standards.</a:t>
            </a:r>
          </a:p>
          <a:p>
            <a:r>
              <a:t>Ongoing dialogue between technologists, policymakers, and legal experts is required.</a:t>
            </a:r>
          </a:p>
          <a:p>
            <a:r>
              <a:t>The interplay between technical and legal standards is essential for effective cyber governance.</a:t>
            </a:r>
          </a:p>
        </p:txBody>
      </p:sp>
    </p:spTree>
    <p:extLst>
      <p:ext uri="{BB962C8B-B14F-4D97-AF65-F5344CB8AC3E}">
        <p14:creationId xmlns:p14="http://schemas.microsoft.com/office/powerpoint/2010/main" val="18083684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Soft Law Instruments and Industry Self-Regulation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Examples include the UN Guiding Principles on Business and Human Rights and industry-led initiatives like the Global Network Initiative Principles.</a:t>
            </a:r>
          </a:p>
          <a:p>
            <a:r>
              <a:t>Corporate policies of major tech companies often set de facto global standards.</a:t>
            </a:r>
          </a:p>
          <a:p>
            <a:r>
              <a:t>The Cybersecurity Tech Accord represents a collective industry commitment.</a:t>
            </a:r>
          </a:p>
          <a:p>
            <a:r>
              <a:t>The challenge lies in balancing soft law approaches' adaptability with hard law's enforceability.</a:t>
            </a:r>
          </a:p>
          <a:p>
            <a:r>
              <a:t>This approach allows for rapid adaptation to technological changes while maintaining legal oversight.</a:t>
            </a:r>
          </a:p>
        </p:txBody>
      </p:sp>
    </p:spTree>
    <p:extLst>
      <p:ext uri="{BB962C8B-B14F-4D97-AF65-F5344CB8AC3E}">
        <p14:creationId xmlns:p14="http://schemas.microsoft.com/office/powerpoint/2010/main" val="6551767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Regional Harmonization Efforts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The EU's Digital Single Market strategy, including GDPR, has global impact.</a:t>
            </a:r>
          </a:p>
          <a:p>
            <a:r>
              <a:t>ASEAN's Framework on Digital Data Governance facilitates cross-border data flows.</a:t>
            </a:r>
          </a:p>
          <a:p>
            <a:r>
              <a:t>The African Union's Digital Transformation Strategy outlines harmonized digital policies.</a:t>
            </a:r>
          </a:p>
          <a:p>
            <a:r>
              <a:t>The OAS's Cybersecurity Strategy focuses on regional cooperation.</a:t>
            </a:r>
          </a:p>
          <a:p>
            <a:r>
              <a:t>The key lies in fostering interoperability between regional frameworks while working towards broader international consensus.</a:t>
            </a:r>
          </a:p>
        </p:txBody>
      </p:sp>
    </p:spTree>
    <p:extLst>
      <p:ext uri="{BB962C8B-B14F-4D97-AF65-F5344CB8AC3E}">
        <p14:creationId xmlns:p14="http://schemas.microsoft.com/office/powerpoint/2010/main" val="1534293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Challenges in Cyber Law Unification and Standardization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Differences between common and civil law traditions pose obstacles to unification.</a:t>
            </a:r>
          </a:p>
          <a:p>
            <a:r>
              <a:t>Varying technological development levels affect implementation of standardized laws.</a:t>
            </a:r>
          </a:p>
          <a:p>
            <a:r>
              <a:t>Tension between national sovereignty and global governance persists.</a:t>
            </a:r>
          </a:p>
          <a:p>
            <a:r>
              <a:t>Enforcing harmonized laws across jurisdictions is challenging, especially in cross-border cases.</a:t>
            </a:r>
          </a:p>
          <a:p>
            <a:r>
              <a:t>Rapid technological change outpaces law-making, requiring constant adaptation.</a:t>
            </a:r>
          </a:p>
        </p:txBody>
      </p:sp>
    </p:spTree>
    <p:extLst>
      <p:ext uri="{BB962C8B-B14F-4D97-AF65-F5344CB8AC3E}">
        <p14:creationId xmlns:p14="http://schemas.microsoft.com/office/powerpoint/2010/main" val="11831599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Conclusion - Ongoing Process and Future Outlook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/>
          </a:p>
          <a:p>
            <a:r>
              <a:t>Cyber law unification and standardization are ongoing processes crucial for addressing global digital challenges.</a:t>
            </a:r>
          </a:p>
          <a:p>
            <a:r>
              <a:t>Progress has been made in cybercrime legislation, data protection, e-commerce regulations, and IP protection.</a:t>
            </a:r>
          </a:p>
          <a:p>
            <a:r>
              <a:t>Flexible approaches are needed to evolve alongside technological advancements.</a:t>
            </a:r>
          </a:p>
          <a:p>
            <a:r>
              <a:t>Balancing global standards with local contexts remains challenging.</a:t>
            </a:r>
          </a:p>
          <a:p>
            <a:r>
              <a:t>These efforts are essential for fostering trust in digital systems and promoting inclusive global digital development.</a:t>
            </a:r>
          </a:p>
        </p:txBody>
      </p:sp>
    </p:spTree>
    <p:extLst>
      <p:ext uri="{BB962C8B-B14F-4D97-AF65-F5344CB8AC3E}">
        <p14:creationId xmlns:p14="http://schemas.microsoft.com/office/powerpoint/2010/main" val="17316310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Introduction to Cyber Law's Place in the Legal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Cyber law occupies a unique position in the legal framework, characterized by its interdisciplinary nature.</a:t>
            </a:r>
          </a:p>
          <a:p>
            <a:r>
              <a:t>It interacts significantly with constitutional, criminal, contract, tort, intellectual property, and administrative law.</a:t>
            </a:r>
          </a:p>
          <a:p>
            <a:r>
              <a:t>Concepts like "lex informatica" and "code as law" suggest that technological architectures can function as a form of law.</a:t>
            </a:r>
          </a:p>
          <a:p>
            <a:r>
              <a:t>Cyber law challenges traditional legal categorizations, necessitating a reevaluation of how we organize legal disciplines in the digital age.</a:t>
            </a:r>
          </a:p>
          <a:p>
            <a:r>
              <a:t>The field's development from a niche area to a fundamental aspect of modern legal systems underscores its importance in addressing digital challenges.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063684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Cyber Law and Constitutional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Key cases like Reno v. ACLU and Carpenter v. United States have shaped free speech and privacy doctrines in the online context.</a:t>
            </a:r>
          </a:p>
          <a:p>
            <a:r>
              <a:t>Digital technologies impact due process rights, challenging courts to adapt evidentiary rules.</a:t>
            </a:r>
          </a:p>
          <a:p>
            <a:r>
              <a:t>The German Constitutional Court's "right to informational self-determination" has influenced global data protection laws.</a:t>
            </a:r>
          </a:p>
          <a:p>
            <a:r>
              <a:t>Debates on internet access as a fundamental right have gained traction, reflected in UN resolutions.</a:t>
            </a:r>
          </a:p>
          <a:p>
            <a:r>
              <a:t>Constitutional challenges to government surveillance programs highlight tensions between national security and individual privacy rights.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310463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Cyber Law and Criminal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Legislation like the U.S. Computer Fraud and Abuse Act criminalizes unauthorized access to computer systems.</a:t>
            </a:r>
          </a:p>
          <a:p>
            <a:r>
              <a:t>Landmark cases such as United States v. Morris have established precedents for cybercrime prosecutions.</a:t>
            </a:r>
          </a:p>
          <a:p>
            <a:r>
              <a:t>Jurisdictional challenges in cybercrime cases highlight the need for international cooperation.</a:t>
            </a:r>
          </a:p>
          <a:p>
            <a:r>
              <a:t>Digital evidence collection presents unique challenges, raising novel legal questions about privacy and search scope.</a:t>
            </a:r>
          </a:p>
          <a:p>
            <a:r>
              <a:t>The transnational nature of cybercrimes necessitates initiatives like the Convention on Cybercrime to harmonize laws.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818878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Cyber Law and Contract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Legislation like the U.S. E-SIGN Act and EU eIDAS Regulation establish legal equivalence for electronic signatures.</a:t>
            </a:r>
          </a:p>
          <a:p>
            <a:r>
              <a:t>Cases like Specht v. Netscape Communications Corp. set precedents for online contract formation.</a:t>
            </a:r>
          </a:p>
          <a:p>
            <a:r>
              <a:t>Smart contracts present novel challenges in interpretation and enforcement.</a:t>
            </a:r>
          </a:p>
          <a:p>
            <a:r>
              <a:t>Consumer protection in e-commerce is addressed through regulations like the EU Directive on Consumer Rights.</a:t>
            </a:r>
          </a:p>
          <a:p>
            <a:r>
              <a:t>Blockchain technology impacts contract execution, raising questions about jurisdiction and dispute resolution in decentralized systems.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9735842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Cyber Law and Tort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Defamation in cyberspace has been influenced by cases like Zeran v. America Online, Inc., shaping platform liability.</a:t>
            </a:r>
          </a:p>
          <a:p>
            <a:r>
              <a:t>Cybertorts have emerged as a concept to address digital harms and incentivize cybersecurity.</a:t>
            </a:r>
          </a:p>
          <a:p>
            <a:r>
              <a:t>Courts apply negligence principles to cybersecurity practices in data breach cases.</a:t>
            </a:r>
          </a:p>
          <a:p>
            <a:r>
              <a:t>AI and autonomous systems present challenges for tort liability attribution.</a:t>
            </a:r>
          </a:p>
          <a:p>
            <a:r>
              <a:t>The intersection of tort law with data protection regulations introduces new dimensions to privacy-related claims.</a:t>
            </a:r>
          </a:p>
        </p:txBody>
      </p:sp>
    </p:spTree>
    <p:extLst>
      <p:ext uri="{BB962C8B-B14F-4D97-AF65-F5344CB8AC3E}">
        <p14:creationId xmlns:p14="http://schemas.microsoft.com/office/powerpoint/2010/main" val="2195488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Cyber Law and Intellectual Property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/>
          </a:p>
          <a:p>
            <a:r>
              <a:t>Copyright protection faces challenges in cyberspace, as seen in MGM Studios v. Grokster.</a:t>
            </a:r>
          </a:p>
          <a:p>
            <a:r>
              <a:t>Trademark law addresses online infringement through mechanisms like ICANN's UDRP.</a:t>
            </a:r>
          </a:p>
          <a:p>
            <a:r>
              <a:t>The DMCA introduced protections for technological measures controlling access to copyrighted works.</a:t>
            </a:r>
          </a:p>
          <a:p>
            <a:r>
              <a:t>Virtual worlds create new challenges for IP enforcement.</a:t>
            </a:r>
          </a:p>
          <a:p>
            <a:r>
              <a:t>Open-source licensing challenges traditional IP management notions.</a:t>
            </a:r>
          </a:p>
        </p:txBody>
      </p:sp>
    </p:spTree>
    <p:extLst>
      <p:ext uri="{BB962C8B-B14F-4D97-AF65-F5344CB8AC3E}">
        <p14:creationId xmlns:p14="http://schemas.microsoft.com/office/powerpoint/2010/main" val="31036413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Cyber Law and Administrative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The FCC's authority over internet regulation, particularly net neutrality, has been debated, as seen in Mozilla Corp. v. FCC.</a:t>
            </a:r>
          </a:p>
          <a:p>
            <a:r>
              <a:t>The FTC leads in online consumer protection and data privacy enforcement.</a:t>
            </a:r>
          </a:p>
          <a:p>
            <a:r>
              <a:t>The GDPR empowers data protection authorities with significant enforcement powers.</a:t>
            </a:r>
          </a:p>
          <a:p>
            <a:r>
              <a:t>ICANN's UDRP exemplifies specialized administrative mechanisms for cyber issues.</a:t>
            </a:r>
          </a:p>
          <a:p>
            <a:r>
              <a:t>Rapid technological change challenges administrative rulemaking, requiring flexible approaches.</a:t>
            </a:r>
          </a:p>
        </p:txBody>
      </p:sp>
    </p:spTree>
    <p:extLst>
      <p:ext uri="{BB962C8B-B14F-4D97-AF65-F5344CB8AC3E}">
        <p14:creationId xmlns:p14="http://schemas.microsoft.com/office/powerpoint/2010/main" val="662305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Cyber Law and International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/>
          </a:p>
          <a:p>
            <a:r>
              <a:t>The Tallinn Manual articulates how existing international law applies to cyber operations.</a:t>
            </a:r>
          </a:p>
          <a:p>
            <a:r>
              <a:t>UN resolutions affirm online human rights protection.</a:t>
            </a:r>
          </a:p>
          <a:p>
            <a:r>
              <a:t>The Budapest Convention facilitates international cybercrime cooperation.</a:t>
            </a:r>
          </a:p>
          <a:p>
            <a:r>
              <a:t>State-sponsored cyber operations raise questions about state responsibility.</a:t>
            </a:r>
          </a:p>
          <a:p>
            <a:r>
              <a:t>Attribution challenges hinder enforcement and accountability in cyberspace.</a:t>
            </a:r>
          </a:p>
        </p:txBody>
      </p:sp>
    </p:spTree>
    <p:extLst>
      <p:ext uri="{BB962C8B-B14F-4D97-AF65-F5344CB8AC3E}">
        <p14:creationId xmlns:p14="http://schemas.microsoft.com/office/powerpoint/2010/main" val="58956198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Cyber Law's Interdisciplinary Nature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/>
          </a:p>
          <a:p>
            <a:r>
              <a:t>Cyber law intersects with computer science in areas like algorithmic accountability and AI ethics.</a:t>
            </a:r>
          </a:p>
          <a:p>
            <a:r>
              <a:t>Information security influences legal frameworks, with technical standards often incorporated into regulations.</a:t>
            </a:r>
          </a:p>
          <a:p>
            <a:r>
              <a:t>Digital forensics plays a crucial role in cyber law enforcement.</a:t>
            </a:r>
          </a:p>
          <a:p>
            <a:r>
              <a:t>Human-computer interaction studies impact legal considerations in areas like informed consent.</a:t>
            </a:r>
          </a:p>
          <a:p>
            <a:r>
              <a:t>Blockchain technology challenges traditional legal concepts.</a:t>
            </a:r>
          </a:p>
          <a:p>
            <a:pPr marL="0" indent="0">
              <a:buNone/>
            </a:pPr>
            <a: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51039621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Conclusion - Cyber Law's Role and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Cyber law's position as both a distinct field and a cross-cutting discipline underscores its importance in modern law.</a:t>
            </a:r>
          </a:p>
          <a:p>
            <a:r>
              <a:t>Its interactions with other legal branches and scientific disciplines reflect digital technologies' pervasive impact.</a:t>
            </a:r>
          </a:p>
          <a:p>
            <a:r>
              <a:t>Cyber law drives legal innovation, compelling other areas to adapt to technological change.</a:t>
            </a:r>
          </a:p>
          <a:p>
            <a:r>
              <a:t>Future development will likely see increased collaboration between legal and technical experts.</a:t>
            </a:r>
          </a:p>
          <a:p>
            <a:r>
              <a:t>The field's evolution reflects the ongoing need to adapt legal systems to the rapidly changing digital landscape.</a:t>
            </a:r>
          </a:p>
        </p:txBody>
      </p:sp>
    </p:spTree>
    <p:extLst>
      <p:ext uri="{BB962C8B-B14F-4D97-AF65-F5344CB8AC3E}">
        <p14:creationId xmlns:p14="http://schemas.microsoft.com/office/powerpoint/2010/main" val="7618898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D15AB018-D58A-4CE0-8653-F4DCC564191F}"/>
              </a:ext>
            </a:extLst>
          </p:cNvPr>
          <p:cNvGraphicFramePr/>
          <p:nvPr/>
        </p:nvGraphicFramePr>
        <p:xfrm>
          <a:off x="1030287" y="511106"/>
          <a:ext cx="10131425" cy="880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0066F7-5315-42F5-8E92-0EA5CC0B72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36074" y="1879534"/>
            <a:ext cx="3950268" cy="39502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Прямоугольник: скругленные углы 4">
            <a:extLst>
              <a:ext uri="{FF2B5EF4-FFF2-40B4-BE49-F238E27FC236}">
                <a16:creationId xmlns:a16="http://schemas.microsoft.com/office/drawing/2014/main" id="{5D842802-8310-426E-A620-BAD20A0DFD3C}"/>
              </a:ext>
            </a:extLst>
          </p:cNvPr>
          <p:cNvSpPr txBox="1"/>
          <p:nvPr/>
        </p:nvSpPr>
        <p:spPr>
          <a:xfrm>
            <a:off x="219076" y="4991291"/>
            <a:ext cx="7114972" cy="808138"/>
          </a:xfrm>
          <a:prstGeom prst="roundRect">
            <a:avLst/>
          </a:prstGeom>
          <a:solidFill>
            <a:prstClr val="white">
              <a:hueOff val="0"/>
              <a:satOff val="0"/>
              <a:lumOff val="0"/>
              <a:alphaOff val="0"/>
            </a:prstClr>
          </a:solidFill>
          <a:ln>
            <a:noFill/>
          </a:ln>
          <a:effectLst/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txBody>
          <a:bodyPr spcFirstLastPara="0" vert="horz" wrap="square" lIns="137160" tIns="137160" rIns="137160" bIns="137160" numCol="1" spcCol="1270" anchor="ctr" anchorCtr="0">
            <a:noAutofit/>
          </a:bodyPr>
          <a:lstStyle>
            <a:lvl1pPr algn="ctr">
              <a:defRPr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2800"/>
              <a:t>WWW.GULYAMOV.ORG</a:t>
            </a:r>
            <a:endParaRPr lang="ru-RU" sz="28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EE84B58-C3B1-4845-B96E-F65BFFE4DE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112" y="2193126"/>
            <a:ext cx="2247966" cy="224796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57DF15E8-E123-495C-8D4A-4445C1535E3D}"/>
              </a:ext>
            </a:extLst>
          </p:cNvPr>
          <p:cNvSpPr/>
          <p:nvPr/>
        </p:nvSpPr>
        <p:spPr>
          <a:xfrm>
            <a:off x="1642895" y="2193126"/>
            <a:ext cx="2247967" cy="2247966"/>
          </a:xfrm>
          <a:prstGeom prst="ellipse">
            <a:avLst/>
          </a:prstGeom>
          <a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3000" r="-23000"/>
            </a:stretch>
          </a:blipFill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2019753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3848</Words>
  <Application>Microsoft Office PowerPoint</Application>
  <PresentationFormat>Широкоэкранный</PresentationFormat>
  <Paragraphs>353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5" baseType="lpstr">
      <vt:lpstr>Arial</vt:lpstr>
      <vt:lpstr>Calibri</vt:lpstr>
      <vt:lpstr>Office Theme</vt:lpstr>
      <vt:lpstr>Презентация PowerPoint</vt:lpstr>
      <vt:lpstr>Introduction to Cyberspace Regulation Methods</vt:lpstr>
      <vt:lpstr>The Imperative Method in Cyberspace</vt:lpstr>
      <vt:lpstr>The Dispositive Method in Cyberspace</vt:lpstr>
      <vt:lpstr>The Recommendatory Method in Cyber Governance</vt:lpstr>
      <vt:lpstr>Hybrid Approaches and Regulatory Mixes</vt:lpstr>
      <vt:lpstr>Technological Methods of Regulation</vt:lpstr>
      <vt:lpstr>International Aspects of Cyberspace Regulation</vt:lpstr>
      <vt:lpstr>Evaluating Cyberspace Regulatory Methods</vt:lpstr>
      <vt:lpstr>Emerging Regulatory Methods in Cyberspace Governance</vt:lpstr>
      <vt:lpstr>Conclusion - The Future of Cyberspace Regulation</vt:lpstr>
      <vt:lpstr>Introduction to Protection Methods in Cyberspace</vt:lpstr>
      <vt:lpstr>Judicial Protection in Cyberspace</vt:lpstr>
      <vt:lpstr>Administrative Protection Measures</vt:lpstr>
      <vt:lpstr>Self-Help and Technical Protection Measures</vt:lpstr>
      <vt:lpstr>Collective Protection Mechanisms</vt:lpstr>
      <vt:lpstr>International Cooperation in Cyber Protection</vt:lpstr>
      <vt:lpstr>Preventive Measures and Risk Management</vt:lpstr>
      <vt:lpstr>Remedies and Compensation in Cyberspace</vt:lpstr>
      <vt:lpstr>Education and Awareness in Cyber Protection</vt:lpstr>
      <vt:lpstr>Conclusion - Integrated Approach to Cyber Protection</vt:lpstr>
      <vt:lpstr>Introduction to Cyber Law Conflicts</vt:lpstr>
      <vt:lpstr>Jurisdictional Conflicts in Cyberspace</vt:lpstr>
      <vt:lpstr>Applicable Law Conflicts in Cyber Disputes</vt:lpstr>
      <vt:lpstr>Enforcement Conflicts in Cyberspace</vt:lpstr>
      <vt:lpstr>Data Protection and Privacy Law Conflicts</vt:lpstr>
      <vt:lpstr>Intellectual Property Conflicts in Cyberspace</vt:lpstr>
      <vt:lpstr>Consumer Protection Conflicts in E-Commerce</vt:lpstr>
      <vt:lpstr>Cybercrime and National Security Conflicts</vt:lpstr>
      <vt:lpstr>Specialized Conflict Resolution Mechanisms</vt:lpstr>
      <vt:lpstr>Conclusion - Challenges and Future of Cyber Law Conflicts</vt:lpstr>
      <vt:lpstr>Introduction to Cyber Law Unification and Standardization</vt:lpstr>
      <vt:lpstr>Cybercrime Legislation Harmonization</vt:lpstr>
      <vt:lpstr>Data Protection Law Standardization</vt:lpstr>
      <vt:lpstr>E-commerce Law Harmonization</vt:lpstr>
      <vt:lpstr>Intellectual Property Protection Standardization</vt:lpstr>
      <vt:lpstr>Technical Standards and Protocols in Cyber Law</vt:lpstr>
      <vt:lpstr>Soft Law Instruments and Industry Self-Regulation</vt:lpstr>
      <vt:lpstr>Regional Harmonization Efforts</vt:lpstr>
      <vt:lpstr>Challenges in Cyber Law Unification and Standardization</vt:lpstr>
      <vt:lpstr>Conclusion - Ongoing Process and Future Outlook</vt:lpstr>
      <vt:lpstr>Introduction to Cyber Law's Place in the Legal System</vt:lpstr>
      <vt:lpstr>Cyber Law and Constitutional Principles</vt:lpstr>
      <vt:lpstr>Cyber Law and Criminal Law</vt:lpstr>
      <vt:lpstr>Cyber Law and Contract Law</vt:lpstr>
      <vt:lpstr>Cyber Law and Tort Law</vt:lpstr>
      <vt:lpstr>Cyber Law and Intellectual Property</vt:lpstr>
      <vt:lpstr>Cyber Law and Administrative Law</vt:lpstr>
      <vt:lpstr>Cyber Law and International Law</vt:lpstr>
      <vt:lpstr>Cyber Law's Interdisciplinary Nature</vt:lpstr>
      <vt:lpstr>Conclusion - Cyber Law's Role and Future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Genesis, Concept, and Subject Matter of Cyber Law</dc:title>
  <dc:subject/>
  <dc:creator/>
  <cp:keywords/>
  <dc:description>generated using python-pptx</dc:description>
  <cp:lastModifiedBy>User</cp:lastModifiedBy>
  <cp:revision>16</cp:revision>
  <dcterms:created xsi:type="dcterms:W3CDTF">2013-01-27T09:14:16Z</dcterms:created>
  <dcterms:modified xsi:type="dcterms:W3CDTF">2024-09-09T18:20:54Z</dcterms:modified>
  <cp:category/>
</cp:coreProperties>
</file>